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7.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 id="2147483762" r:id="rId5"/>
    <p:sldMasterId id="2147485638" r:id="rId6"/>
    <p:sldMasterId id="2147485672" r:id="rId7"/>
    <p:sldMasterId id="2147485716" r:id="rId8"/>
    <p:sldMasterId id="2147485732" r:id="rId9"/>
    <p:sldMasterId id="2147485765" r:id="rId10"/>
    <p:sldMasterId id="2147485809" r:id="rId11"/>
  </p:sldMasterIdLst>
  <p:notesMasterIdLst>
    <p:notesMasterId r:id="rId44"/>
  </p:notesMasterIdLst>
  <p:sldIdLst>
    <p:sldId id="2146846702" r:id="rId12"/>
    <p:sldId id="2146846713" r:id="rId13"/>
    <p:sldId id="2146846714" r:id="rId14"/>
    <p:sldId id="327" r:id="rId15"/>
    <p:sldId id="2076138417" r:id="rId16"/>
    <p:sldId id="2076138428" r:id="rId17"/>
    <p:sldId id="2076138418" r:id="rId18"/>
    <p:sldId id="351" r:id="rId19"/>
    <p:sldId id="2103812833" r:id="rId20"/>
    <p:sldId id="2076138430" r:id="rId21"/>
    <p:sldId id="2076137711" r:id="rId22"/>
    <p:sldId id="2076138426" r:id="rId23"/>
    <p:sldId id="2076138421" r:id="rId24"/>
    <p:sldId id="2076137326" r:id="rId25"/>
    <p:sldId id="2146846712" r:id="rId26"/>
    <p:sldId id="2076137327" r:id="rId27"/>
    <p:sldId id="2146846716" r:id="rId28"/>
    <p:sldId id="2076138431" r:id="rId29"/>
    <p:sldId id="2076138422" r:id="rId30"/>
    <p:sldId id="2076138432" r:id="rId31"/>
    <p:sldId id="2076138423" r:id="rId32"/>
    <p:sldId id="2076138425" r:id="rId33"/>
    <p:sldId id="2076138433" r:id="rId34"/>
    <p:sldId id="2076138424" r:id="rId35"/>
    <p:sldId id="2146846722" r:id="rId36"/>
    <p:sldId id="2076137415" r:id="rId37"/>
    <p:sldId id="2076138434" r:id="rId38"/>
    <p:sldId id="2076138401" r:id="rId39"/>
    <p:sldId id="2146846717" r:id="rId40"/>
    <p:sldId id="2146846718" r:id="rId41"/>
    <p:sldId id="2146846720" r:id="rId42"/>
    <p:sldId id="21468467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01C3B4-608A-4051-946E-CA6CB3CC016F}">
          <p14:sldIdLst>
            <p14:sldId id="2146846702"/>
            <p14:sldId id="2146846713"/>
            <p14:sldId id="2146846714"/>
            <p14:sldId id="327"/>
            <p14:sldId id="2076138417"/>
            <p14:sldId id="2076138428"/>
            <p14:sldId id="2076138418"/>
            <p14:sldId id="351"/>
            <p14:sldId id="2103812833"/>
            <p14:sldId id="2076138430"/>
            <p14:sldId id="2076137711"/>
            <p14:sldId id="2076138426"/>
            <p14:sldId id="2076138421"/>
            <p14:sldId id="2076137326"/>
            <p14:sldId id="2146846712"/>
            <p14:sldId id="2076137327"/>
            <p14:sldId id="2146846716"/>
            <p14:sldId id="2076138431"/>
            <p14:sldId id="2076138422"/>
            <p14:sldId id="2076138432"/>
            <p14:sldId id="2076138423"/>
            <p14:sldId id="2076138425"/>
            <p14:sldId id="2076138433"/>
            <p14:sldId id="2076138424"/>
            <p14:sldId id="2146846722"/>
            <p14:sldId id="2076137415"/>
            <p14:sldId id="2076138434"/>
            <p14:sldId id="2076138401"/>
            <p14:sldId id="2146846717"/>
            <p14:sldId id="2146846718"/>
            <p14:sldId id="2146846720"/>
            <p14:sldId id="21468467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 id="2" name="Marc Freeman" initials="MF [2]" lastIdx="1" clrIdx="1">
    <p:extLst>
      <p:ext uri="{19B8F6BF-5375-455C-9EA6-DF929625EA0E}">
        <p15:presenceInfo xmlns:p15="http://schemas.microsoft.com/office/powerpoint/2012/main" userId="Marc Fre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B7A"/>
    <a:srgbClr val="195A98"/>
    <a:srgbClr val="1B2C45"/>
    <a:srgbClr val="50E6FF"/>
    <a:srgbClr val="303030"/>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206" autoAdjust="0"/>
  </p:normalViewPr>
  <p:slideViewPr>
    <p:cSldViewPr snapToGrid="0">
      <p:cViewPr>
        <p:scale>
          <a:sx n="86" d="100"/>
          <a:sy n="86" d="100"/>
        </p:scale>
        <p:origin x="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trustcenter/compliance/complianceoffering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45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deeper at the platform. We start with develop with choice.</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12</a:t>
            </a:fld>
            <a:endParaRPr lang="en-US"/>
          </a:p>
        </p:txBody>
      </p:sp>
    </p:spTree>
    <p:extLst>
      <p:ext uri="{BB962C8B-B14F-4D97-AF65-F5344CB8AC3E}">
        <p14:creationId xmlns:p14="http://schemas.microsoft.com/office/powerpoint/2010/main" val="2036990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Central </a:t>
            </a:r>
            <a:r>
              <a:rPr lang="en-US" sz="1200" b="0" i="0" kern="1200" dirty="0">
                <a:solidFill>
                  <a:srgbClr val="181210"/>
                </a:solidFill>
                <a:effectLst/>
                <a:latin typeface="+mn-lt"/>
                <a:ea typeface="+mn-ea"/>
                <a:cs typeface="+mn-cs"/>
              </a:rPr>
              <a:t>is the easiest and most cost-effective way to connect and manage devices at scale. It</a:t>
            </a:r>
            <a:r>
              <a:rPr lang="en-US" sz="1200" b="0" i="0" kern="1200" noProof="0" dirty="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Hub is a Platform as a Service. </a:t>
            </a:r>
            <a:r>
              <a:rPr lang="en-US" sz="1200" b="0" dirty="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a:t>
            </a:r>
            <a:r>
              <a:rPr lang="en-US" dirty="0">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81210"/>
                </a:solidFill>
                <a:effectLst/>
                <a:latin typeface="+mn-lt"/>
              </a:rPr>
              <a:t>A Digital Twin (DT) </a:t>
            </a:r>
            <a:r>
              <a:rPr lang="en-US" b="0" i="0" dirty="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dirty="0">
                <a:solidFill>
                  <a:schemeClr val="tx1"/>
                </a:solidFill>
                <a:effectLst/>
                <a:latin typeface="+mn-lt"/>
                <a:ea typeface="+mn-ea"/>
                <a:cs typeface="+mn-cs"/>
              </a:rPr>
              <a:t>Azure Digital Twins is the development platform for IoT solutions that model the real world. </a:t>
            </a:r>
            <a:endParaRPr lang="en-US" b="0" i="0" dirty="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23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pPr marL="0" marR="0">
              <a:spcBef>
                <a:spcPts val="0"/>
              </a:spcBef>
              <a:spcAft>
                <a:spcPts val="0"/>
              </a:spcAft>
            </a:pPr>
            <a:r>
              <a:rPr lang="en-US" sz="1800" dirty="0">
                <a:solidFill>
                  <a:srgbClr val="979797"/>
                </a:solidFill>
                <a:effectLst/>
                <a:latin typeface="Segoe UI" panose="020B0502040204020203" pitchFamily="34" charset="0"/>
              </a:rPr>
              <a:t>Azure IoT Hub and Azure Digital Twins provide the building blocks for companies to construct customized IoT solutions</a:t>
            </a:r>
          </a:p>
          <a:p>
            <a:pPr marL="0" marR="0">
              <a:spcBef>
                <a:spcPts val="0"/>
              </a:spcBef>
              <a:spcAft>
                <a:spcPts val="0"/>
              </a:spcAft>
            </a:pPr>
            <a:r>
              <a:rPr lang="en-US" sz="1800" i="1" dirty="0">
                <a:solidFill>
                  <a:srgbClr val="979797"/>
                </a:solidFill>
                <a:effectLst/>
                <a:latin typeface="Segoe UI Semilight" panose="020B0402040204020203" pitchFamily="34" charset="0"/>
              </a:rPr>
              <a:t>The right fit for businesses with </a:t>
            </a:r>
            <a:r>
              <a:rPr lang="en-US" sz="1800" b="1" i="1" dirty="0">
                <a:solidFill>
                  <a:srgbClr val="979797"/>
                </a:solidFill>
                <a:effectLst/>
                <a:latin typeface="Segoe UI" panose="020B0502040204020203" pitchFamily="34" charset="0"/>
              </a:rPr>
              <a:t>cloud solution and device expertise</a:t>
            </a:r>
            <a:r>
              <a:rPr lang="en-US" sz="1800" i="1" dirty="0">
                <a:solidFill>
                  <a:srgbClr val="979797"/>
                </a:solidFill>
                <a:effectLst/>
                <a:latin typeface="Segoe UI" panose="020B0502040204020203" pitchFamily="34" charset="0"/>
              </a:rPr>
              <a:t> (in-house or through partnerships) </a:t>
            </a:r>
            <a:r>
              <a:rPr lang="en-US" sz="1800" i="1" dirty="0">
                <a:solidFill>
                  <a:srgbClr val="979797"/>
                </a:solidFill>
                <a:effectLst/>
                <a:latin typeface="Segoe UI Semilight" panose="020B0402040204020203" pitchFamily="34" charset="0"/>
              </a:rPr>
              <a:t>who want to </a:t>
            </a:r>
            <a:r>
              <a:rPr lang="en-US" sz="1800" b="1" i="1" dirty="0">
                <a:solidFill>
                  <a:srgbClr val="979797"/>
                </a:solidFill>
                <a:effectLst/>
                <a:latin typeface="Segoe UI" panose="020B0502040204020203" pitchFamily="34" charset="0"/>
              </a:rPr>
              <a:t>fine-tune their services</a:t>
            </a:r>
            <a:r>
              <a:rPr lang="en-US" sz="1800" i="1" dirty="0">
                <a:solidFill>
                  <a:srgbClr val="979797"/>
                </a:solidFill>
                <a:effectLst/>
                <a:latin typeface="Segoe UI Semilight" panose="020B0402040204020203" pitchFamily="34" charset="0"/>
              </a:rPr>
              <a:t> with a </a:t>
            </a:r>
            <a:r>
              <a:rPr lang="en-US" sz="1800" b="1" i="1" dirty="0">
                <a:solidFill>
                  <a:srgbClr val="979797"/>
                </a:solidFill>
                <a:effectLst/>
                <a:latin typeface="Segoe UI" panose="020B0502040204020203" pitchFamily="34" charset="0"/>
              </a:rPr>
              <a:t>high degree of control and customization</a:t>
            </a:r>
            <a:endParaRPr lang="en-US" sz="1800" dirty="0">
              <a:solidFill>
                <a:srgbClr val="979797"/>
              </a:solidFill>
              <a:effectLst/>
              <a:latin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128509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Central </a:t>
            </a:r>
            <a:r>
              <a:rPr lang="en-US" sz="1200" b="0" i="0" kern="1200" dirty="0">
                <a:solidFill>
                  <a:srgbClr val="181210"/>
                </a:solidFill>
                <a:effectLst/>
                <a:latin typeface="+mn-lt"/>
                <a:ea typeface="+mn-ea"/>
                <a:cs typeface="+mn-cs"/>
              </a:rPr>
              <a:t>is the easiest and most cost-effective way to connect and manage devices at scale. It</a:t>
            </a:r>
            <a:r>
              <a:rPr lang="en-US" sz="1200" b="0" i="0" kern="1200" noProof="0" dirty="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IoT—a direct connection between IoT data and your decision makers.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dirty="0">
                <a:gradFill>
                  <a:gsLst>
                    <a:gs pos="0">
                      <a:srgbClr val="0078D3"/>
                    </a:gs>
                    <a:gs pos="100000">
                      <a:srgbClr val="0078D3"/>
                    </a:gs>
                  </a:gsLst>
                  <a:lin ang="5400000" scaled="0"/>
                </a:gradFill>
                <a:latin typeface="+mn-lt"/>
                <a:cs typeface="Segoe UI" pitchFamily="34" charset="0"/>
              </a:rPr>
              <a:t>Azure IoT Hub is a Platform as a Service. </a:t>
            </a:r>
            <a:r>
              <a:rPr lang="en-US" sz="1200" b="0" dirty="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Use </a:t>
            </a:r>
            <a:r>
              <a:rPr lang="en-US" dirty="0">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81210"/>
                </a:solidFill>
                <a:effectLst/>
                <a:latin typeface="+mn-lt"/>
              </a:rPr>
              <a:t>A Digital Twin (DT) </a:t>
            </a:r>
            <a:r>
              <a:rPr lang="en-US" b="0" i="0" dirty="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dirty="0">
                <a:solidFill>
                  <a:schemeClr val="tx1"/>
                </a:solidFill>
                <a:effectLst/>
                <a:latin typeface="+mn-lt"/>
                <a:ea typeface="+mn-ea"/>
                <a:cs typeface="+mn-cs"/>
              </a:rPr>
              <a:t>Azure Digital Twins is the development platform for next-generation IoT solutions that model the real world. </a:t>
            </a:r>
            <a:endParaRPr lang="en-US" b="0" i="0" dirty="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000000"/>
                    </a:gs>
                    <a:gs pos="100000">
                      <a:srgbClr val="000000"/>
                    </a:gs>
                  </a:gsLst>
                  <a:lin ang="5400000" scaled="0"/>
                </a:gradFill>
                <a:latin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0">
                      <a:srgbClr val="0078D3"/>
                    </a:gs>
                    <a:gs pos="100000">
                      <a:srgbClr val="0078D3"/>
                    </a:gs>
                  </a:gsLst>
                  <a:lin ang="5400000" scaled="0"/>
                </a:gradFill>
                <a:latin typeface="Segoe UI Semibold"/>
                <a:cs typeface="Segoe UI" pitchFamily="34" charset="0"/>
              </a:rPr>
              <a:t>Our lab later today will focus on using the Azure IoT Hub platform.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82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endParaRPr lang="en-US" sz="1800" dirty="0">
              <a:solidFill>
                <a:srgbClr val="000000"/>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panose="020B0502040204020203" pitchFamily="34" charset="0"/>
              </a:rPr>
              <a:t> </a:t>
            </a:r>
          </a:p>
          <a:p>
            <a:pPr marL="0" marR="0">
              <a:spcBef>
                <a:spcPts val="0"/>
              </a:spcBef>
              <a:spcAft>
                <a:spcPts val="0"/>
              </a:spcAft>
            </a:pPr>
            <a:r>
              <a:rPr lang="en-US" sz="1800" dirty="0">
                <a:solidFill>
                  <a:srgbClr val="979797"/>
                </a:solidFill>
                <a:effectLst/>
                <a:latin typeface="Segoe UI" panose="020B0502040204020203" pitchFamily="34" charset="0"/>
              </a:rPr>
              <a:t>Azure IoT Central enables companies to get started quickly building IoT applications with a fully-managed IoT solution offering.</a:t>
            </a:r>
          </a:p>
          <a:p>
            <a:pPr marL="0" marR="0">
              <a:spcBef>
                <a:spcPts val="0"/>
              </a:spcBef>
              <a:spcAft>
                <a:spcPts val="0"/>
              </a:spcAft>
            </a:pPr>
            <a:r>
              <a:rPr lang="en-US" sz="1800" i="1" dirty="0">
                <a:solidFill>
                  <a:srgbClr val="979797"/>
                </a:solidFill>
                <a:effectLst/>
                <a:latin typeface="Segoe UI" panose="020B0502040204020203" pitchFamily="34" charset="0"/>
              </a:rPr>
              <a:t>The right fit for businesses that </a:t>
            </a:r>
            <a:r>
              <a:rPr lang="en-US" sz="1800" b="1" i="1" dirty="0">
                <a:solidFill>
                  <a:srgbClr val="979797"/>
                </a:solidFill>
                <a:effectLst/>
                <a:latin typeface="Segoe UI" panose="020B0502040204020203" pitchFamily="34" charset="0"/>
              </a:rPr>
              <a:t>do not wish to dedicate extensive resources to system architecture </a:t>
            </a:r>
            <a:r>
              <a:rPr lang="en-US" sz="1800" i="1" dirty="0">
                <a:solidFill>
                  <a:srgbClr val="979797"/>
                </a:solidFill>
                <a:effectLst/>
                <a:latin typeface="Segoe UI" panose="020B0502040204020203" pitchFamily="34" charset="0"/>
              </a:rPr>
              <a:t>and want to select a solution that provides </a:t>
            </a:r>
            <a:r>
              <a:rPr lang="en-US" sz="1800" b="1" i="1" dirty="0">
                <a:solidFill>
                  <a:srgbClr val="979797"/>
                </a:solidFill>
                <a:effectLst/>
                <a:latin typeface="Segoe UI" panose="020B0502040204020203" pitchFamily="34" charset="0"/>
              </a:rPr>
              <a:t>predictable pricing </a:t>
            </a:r>
            <a:r>
              <a:rPr lang="en-US" sz="1800" i="1" dirty="0">
                <a:solidFill>
                  <a:srgbClr val="979797"/>
                </a:solidFill>
                <a:effectLst/>
                <a:latin typeface="Segoe UI" panose="020B0502040204020203" pitchFamily="34" charset="0"/>
              </a:rPr>
              <a:t>and the ability to customize branding, device types, data management and user roles. </a:t>
            </a:r>
            <a:endParaRPr lang="en-US" sz="1800" dirty="0">
              <a:solidFill>
                <a:srgbClr val="979797"/>
              </a:solidFill>
              <a:effectLst/>
              <a:latin typeface="Segoe UI" panose="020B0502040204020203" pitchFamily="34" charset="0"/>
            </a:endParaRPr>
          </a:p>
          <a:p>
            <a:endParaRPr lang="en-US" sz="1800" dirty="0">
              <a:solidFill>
                <a:srgbClr val="000000"/>
              </a:solidFill>
              <a:effectLst/>
              <a:latin typeface="Calibri" panose="020F0502020204030204" pitchFamily="34" charset="0"/>
            </a:endParaRPr>
          </a:p>
          <a:p>
            <a:r>
              <a:rPr lang="en-US" sz="1800" dirty="0">
                <a:solidFill>
                  <a:srgbClr val="000000"/>
                </a:solidFill>
                <a:effectLst/>
                <a:latin typeface="Calibri" panose="020F0502020204030204" pitchFamily="34" charset="0"/>
              </a:rPr>
              <a:t>Questions to ask yourself on which choice to take:</a:t>
            </a:r>
          </a:p>
          <a:p>
            <a:pPr marL="0" marR="0">
              <a:spcBef>
                <a:spcPts val="0"/>
              </a:spcBef>
              <a:spcAft>
                <a:spcPts val="0"/>
              </a:spcAft>
            </a:pPr>
            <a:r>
              <a:rPr lang="en-US" sz="1800" dirty="0">
                <a:solidFill>
                  <a:srgbClr val="979797"/>
                </a:solidFill>
                <a:effectLst/>
                <a:latin typeface="Segoe UI Semibold" panose="020B0702040204020203" pitchFamily="34" charset="0"/>
              </a:rPr>
              <a:t>1) Expertise: </a:t>
            </a:r>
            <a:r>
              <a:rPr lang="en-US" sz="1800" dirty="0">
                <a:solidFill>
                  <a:srgbClr val="979797"/>
                </a:solidFill>
                <a:effectLst/>
                <a:latin typeface="Segoe UI Semilight" panose="020B0402040204020203" pitchFamily="34" charset="0"/>
              </a:rPr>
              <a:t>How proficient are you with building cloud solutions</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2) Control: </a:t>
            </a:r>
            <a:r>
              <a:rPr lang="en-US" sz="1800" dirty="0">
                <a:solidFill>
                  <a:srgbClr val="979797"/>
                </a:solidFill>
                <a:effectLst/>
                <a:latin typeface="Segoe UI Semilight" panose="020B0402040204020203" pitchFamily="34" charset="0"/>
              </a:rPr>
              <a:t>What elements of my solution do I want to customize</a:t>
            </a:r>
            <a:endParaRPr lang="en-US" sz="1800" dirty="0">
              <a:solidFill>
                <a:srgbClr val="979797"/>
              </a:solidFill>
              <a:effectLst/>
              <a:latin typeface="Calibri" panose="020F0502020204030204" pitchFamily="34" charset="0"/>
            </a:endParaRPr>
          </a:p>
          <a:p>
            <a:pPr marL="0" marR="0">
              <a:spcBef>
                <a:spcPts val="0"/>
              </a:spcBef>
              <a:spcAft>
                <a:spcPts val="0"/>
              </a:spcAft>
            </a:pPr>
            <a:r>
              <a:rPr lang="en-US" sz="1800" dirty="0">
                <a:solidFill>
                  <a:srgbClr val="979797"/>
                </a:solidFill>
                <a:effectLst/>
                <a:latin typeface="Segoe UI Semibold" panose="020B0702040204020203" pitchFamily="34" charset="0"/>
              </a:rPr>
              <a:t>3) Pricing: </a:t>
            </a:r>
            <a:r>
              <a:rPr lang="en-US" sz="1800" dirty="0">
                <a:solidFill>
                  <a:srgbClr val="979797"/>
                </a:solidFill>
                <a:effectLst/>
                <a:latin typeface="Segoe UI Semilight" panose="020B0402040204020203" pitchFamily="34" charset="0"/>
              </a:rPr>
              <a:t>What structure best fits your needs?</a:t>
            </a:r>
            <a:endParaRPr lang="en-US" sz="1800" dirty="0">
              <a:solidFill>
                <a:srgbClr val="979797"/>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303386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lets talk about preparing for future innovation. </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18</a:t>
            </a:fld>
            <a:endParaRPr lang="en-US"/>
          </a:p>
        </p:txBody>
      </p:sp>
    </p:spTree>
    <p:extLst>
      <p:ext uri="{BB962C8B-B14F-4D97-AF65-F5344CB8AC3E}">
        <p14:creationId xmlns:p14="http://schemas.microsoft.com/office/powerpoint/2010/main" val="420119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chemeClr val="accent5"/>
                    </a:gs>
                    <a:gs pos="100000">
                      <a:schemeClr val="accent4"/>
                    </a:gs>
                  </a:gsLst>
                  <a:lin ang="2700000" scaled="1"/>
                </a:gradFill>
              </a:rPr>
              <a:t>Session 4: 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Azure Time Series Insights (TSI) </a:t>
            </a:r>
            <a:r>
              <a:rPr lang="en-US" dirty="0">
                <a:latin typeface="+mn-lt"/>
              </a:rPr>
              <a:t>is a </a:t>
            </a:r>
            <a:r>
              <a:rPr lang="en-US" sz="1200" dirty="0">
                <a:gradFill>
                  <a:gsLst>
                    <a:gs pos="0">
                      <a:srgbClr val="0078D3"/>
                    </a:gs>
                    <a:gs pos="100000">
                      <a:srgbClr val="0078D3"/>
                    </a:gs>
                  </a:gsLst>
                  <a:lin ang="5400000" scaled="1"/>
                </a:gradFill>
                <a:latin typeface="+mn-lt"/>
              </a:rPr>
              <a:t>serverless, fully-managed Platform as a Service (PaaS) solution built for IoT.  Features include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dirty="0">
              <a:gradFill>
                <a:gsLst>
                  <a:gs pos="0">
                    <a:srgbClr val="0078D3"/>
                  </a:gs>
                  <a:gs pos="100000">
                    <a:srgbClr val="0078D3"/>
                  </a:gs>
                </a:gsLst>
                <a:lin ang="5400000" scaled="1"/>
              </a:gra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chemeClr val="tx1"/>
                    </a:gs>
                    <a:gs pos="100000">
                      <a:schemeClr val="tx1"/>
                    </a:gs>
                  </a:gsLst>
                  <a:lin ang="5400000" scaled="1"/>
                </a:gradFill>
                <a:latin typeface="+mn-lt"/>
                <a:cs typeface="Segoe UI Semibold" panose="020B0702040204020203" pitchFamily="34" charset="0"/>
              </a:rPr>
              <a:t>Highly contextualized, time-series-optimized, IoT-scale data that can be Ingested, processed, stored, and </a:t>
            </a:r>
            <a:r>
              <a:rPr lang="en-US" sz="1200" kern="0" dirty="0" err="1">
                <a:gradFill>
                  <a:gsLst>
                    <a:gs pos="83000">
                      <a:schemeClr val="tx1"/>
                    </a:gs>
                    <a:gs pos="100000">
                      <a:schemeClr val="tx1"/>
                    </a:gs>
                  </a:gsLst>
                  <a:lin ang="5400000" scaled="1"/>
                </a:gradFill>
                <a:latin typeface="+mn-lt"/>
                <a:cs typeface="Segoe UI Semibold" panose="020B0702040204020203" pitchFamily="34" charset="0"/>
              </a:rPr>
              <a:t>queryed</a:t>
            </a:r>
            <a:endParaRPr lang="en-US" sz="1200" kern="0" dirty="0">
              <a:gradFill>
                <a:gsLst>
                  <a:gs pos="83000">
                    <a:schemeClr val="tx1"/>
                  </a:gs>
                  <a:gs pos="100000">
                    <a:schemeClr val="tx1"/>
                  </a:gs>
                </a:gsLst>
                <a:lin ang="5400000" scaled="1"/>
              </a:gradFill>
              <a:latin typeface="+mn-lt"/>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chemeClr val="tx1"/>
                    </a:gs>
                    <a:gs pos="100000">
                      <a:schemeClr val="tx1"/>
                    </a:gs>
                  </a:gsLst>
                  <a:lin ang="5400000" scaled="1"/>
                </a:gradFill>
                <a:latin typeface="+mn-lt"/>
                <a:cs typeface="Segoe UI Semibold" panose="020B0702040204020203" pitchFamily="34" charset="0"/>
              </a:rPr>
              <a:t>Built-in rich User Experience for ad-hoc queries and exploration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Rich analytics APIs for ad-hoc exploration and operational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A JavaScript control library for building custom analytics apps on the TSI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0" dirty="0">
              <a:gradFill>
                <a:gsLst>
                  <a:gs pos="83000">
                    <a:srgbClr val="000000"/>
                  </a:gs>
                  <a:gs pos="100000">
                    <a:srgbClr val="000000"/>
                  </a:gs>
                </a:gsLst>
                <a:lin ang="5400000" scaled="1"/>
              </a:gradFill>
              <a:latin typeface="+mn-lt"/>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gradFill>
                  <a:gsLst>
                    <a:gs pos="83000">
                      <a:srgbClr val="000000"/>
                    </a:gs>
                    <a:gs pos="100000">
                      <a:srgbClr val="000000"/>
                    </a:gs>
                  </a:gsLst>
                  <a:lin ang="5400000" scaled="1"/>
                </a:gradFill>
                <a:latin typeface="+mn-lt"/>
                <a:cs typeface="Segoe UI Semibold" panose="020B0702040204020203" pitchFamily="34" charset="0"/>
              </a:rPr>
              <a:t>Remember that option 1 path with building with our platform services?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08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have security. </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20</a:t>
            </a:fld>
            <a:endParaRPr lang="en-US"/>
          </a:p>
        </p:txBody>
      </p:sp>
    </p:spTree>
    <p:extLst>
      <p:ext uri="{BB962C8B-B14F-4D97-AF65-F5344CB8AC3E}">
        <p14:creationId xmlns:p14="http://schemas.microsoft.com/office/powerpoint/2010/main" val="2023708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0" dirty="0">
                <a:solidFill>
                  <a:srgbClr val="000000"/>
                </a:solidFill>
                <a:latin typeface="+mn-lt"/>
              </a:rPr>
              <a:t>Azure offers IoT security with options for end-to-end protection for your IoT solution. </a:t>
            </a:r>
            <a:r>
              <a:rPr lang="en-US" altLang="en-US" sz="1200" b="0" dirty="0">
                <a:latin typeface="+mn-lt"/>
                <a:cs typeface="Segoe UI" panose="020B0502040204020203" pitchFamily="34" charset="0"/>
              </a:rPr>
              <a:t>Microsoft’s integrated hardware, software, and cloud services </a:t>
            </a:r>
            <a:r>
              <a:rPr lang="en-US" altLang="en-US" sz="1200" dirty="0">
                <a:latin typeface="+mn-lt"/>
                <a:cs typeface="Segoe UI" panose="020B0502040204020203" pitchFamily="34" charset="0"/>
              </a:rPr>
              <a:t>work seamlessly together and deliver active security by default. </a:t>
            </a:r>
          </a:p>
          <a:p>
            <a:pPr defTabSz="914192">
              <a:defRPr/>
            </a:pPr>
            <a:endParaRPr lang="en-US" sz="1200" b="0" kern="0" dirty="0">
              <a:solidFill>
                <a:srgbClr val="000000"/>
              </a:solidFill>
              <a:latin typeface="+mn-lt"/>
            </a:endParaRPr>
          </a:p>
          <a:p>
            <a:pPr defTabSz="914192">
              <a:defRPr/>
            </a:pPr>
            <a:r>
              <a:rPr lang="en-US" sz="1200" b="0" kern="0" dirty="0">
                <a:solidFill>
                  <a:srgbClr val="000000"/>
                </a:solidFill>
                <a:latin typeface="+mn-lt"/>
              </a:rPr>
              <a:t>Here are different components of Azure’s comprehensive security features:</a:t>
            </a:r>
          </a:p>
          <a:p>
            <a:pPr defTabSz="914192">
              <a:defRPr/>
            </a:pPr>
            <a:endParaRPr lang="en-US" sz="1200" b="1" kern="0" dirty="0">
              <a:solidFill>
                <a:srgbClr val="000000"/>
              </a:solidFill>
              <a:latin typeface="+mn-lt"/>
            </a:endParaRPr>
          </a:p>
          <a:p>
            <a:pPr defTabSz="914192">
              <a:defRPr/>
            </a:pPr>
            <a:r>
              <a:rPr lang="en-US" sz="1200" b="1" kern="0" dirty="0">
                <a:solidFill>
                  <a:srgbClr val="000000"/>
                </a:solidFill>
                <a:latin typeface="+mn-lt"/>
              </a:rPr>
              <a:t>Azure Defender for IoT</a:t>
            </a:r>
          </a:p>
          <a:p>
            <a:pPr defTabSz="932108">
              <a:defRPr/>
            </a:pPr>
            <a:r>
              <a:rPr lang="en-US" sz="1200" kern="0" dirty="0">
                <a:solidFill>
                  <a:srgbClr val="000000"/>
                </a:solidFill>
                <a:latin typeface="+mn-lt"/>
                <a:ea typeface="+mn-lt"/>
                <a:cs typeface="Segoe UI"/>
              </a:rPr>
              <a:t>Protects unmanaged IoT/OT devices with agentless asset discovery, vulnerability management, and threat detection</a:t>
            </a:r>
          </a:p>
          <a:p>
            <a:pPr marL="0" indent="0">
              <a:buNone/>
            </a:pPr>
            <a:r>
              <a:rPr lang="en-US" sz="1200" dirty="0">
                <a:latin typeface="+mn-lt"/>
              </a:rPr>
              <a:t> </a:t>
            </a:r>
          </a:p>
          <a:p>
            <a:pPr defTabSz="914192">
              <a:defRPr/>
            </a:pPr>
            <a:r>
              <a:rPr lang="en-US" sz="1200" b="1" i="1" kern="0" dirty="0">
                <a:solidFill>
                  <a:srgbClr val="000000"/>
                </a:solidFill>
                <a:latin typeface="+mn-lt"/>
              </a:rPr>
              <a:t>SKIP: Azure Sentinel</a:t>
            </a:r>
          </a:p>
          <a:p>
            <a:pPr defTabSz="914192">
              <a:defRPr/>
            </a:pPr>
            <a:r>
              <a:rPr lang="en-US" sz="1200" i="1" kern="0" dirty="0">
                <a:solidFill>
                  <a:srgbClr val="000000"/>
                </a:solidFill>
                <a:latin typeface="+mn-lt"/>
              </a:rPr>
              <a:t>Provides intelligent security analytics for your entire enterprise with the industry’s first cloud-native SIEM/SOAR</a:t>
            </a:r>
          </a:p>
          <a:p>
            <a:pPr marL="0" indent="0">
              <a:buNone/>
            </a:pPr>
            <a:r>
              <a:rPr lang="en-US" sz="1200" dirty="0">
                <a:latin typeface="+mn-lt"/>
              </a:rPr>
              <a:t> </a:t>
            </a:r>
          </a:p>
          <a:p>
            <a:pPr defTabSz="914192">
              <a:defRPr/>
            </a:pPr>
            <a:r>
              <a:rPr lang="en-US" sz="1200" b="1" kern="0" dirty="0">
                <a:solidFill>
                  <a:srgbClr val="000000"/>
                </a:solidFill>
                <a:latin typeface="+mn-lt"/>
              </a:rPr>
              <a:t>Azure Sphere</a:t>
            </a:r>
          </a:p>
          <a:p>
            <a:pPr defTabSz="914192">
              <a:defRPr/>
            </a:pPr>
            <a:r>
              <a:rPr lang="en-US" sz="1200" kern="0" dirty="0">
                <a:solidFill>
                  <a:srgbClr val="000000"/>
                </a:solidFill>
                <a:latin typeface="+mn-lt"/>
              </a:rPr>
              <a:t>Offers a comprehensive IoT security solution—including hardware, OS, and cloud components</a:t>
            </a:r>
          </a:p>
          <a:p>
            <a:pPr defTabSz="914192">
              <a:defRPr/>
            </a:pPr>
            <a:endParaRPr lang="en-US" sz="1200" b="1" kern="0" dirty="0">
              <a:solidFill>
                <a:srgbClr val="000000"/>
              </a:solidFill>
              <a:latin typeface="+mn-lt"/>
            </a:endParaRPr>
          </a:p>
          <a:p>
            <a:pPr defTabSz="932108">
              <a:defRPr/>
            </a:pPr>
            <a:r>
              <a:rPr lang="en-US" sz="1200" b="1" kern="0" dirty="0">
                <a:solidFill>
                  <a:srgbClr val="000000"/>
                </a:solidFill>
                <a:latin typeface="+mn-lt"/>
                <a:cs typeface="Segoe UI"/>
              </a:rPr>
              <a:t>Azure Sphere Guardian </a:t>
            </a:r>
            <a:endParaRPr lang="en-US" sz="1200" b="1" kern="0" dirty="0">
              <a:solidFill>
                <a:srgbClr val="000000"/>
              </a:solidFill>
              <a:latin typeface="+mn-lt"/>
              <a:cs typeface="Segoe UI" panose="020B0502040204020203" pitchFamily="34" charset="0"/>
            </a:endParaRPr>
          </a:p>
          <a:p>
            <a:pPr defTabSz="932108">
              <a:defRPr/>
            </a:pPr>
            <a:r>
              <a:rPr lang="en-US" sz="1200" kern="0" dirty="0">
                <a:solidFill>
                  <a:srgbClr val="000000"/>
                </a:solidFill>
                <a:latin typeface="+mn-lt"/>
              </a:rPr>
              <a:t>Increases brownfield security posture paired with existing equipment to enable secured connectivity</a:t>
            </a:r>
          </a:p>
          <a:p>
            <a:pPr defTabSz="914192">
              <a:defRPr/>
            </a:pPr>
            <a:endParaRPr lang="en-US" sz="1200" b="1" kern="0" dirty="0">
              <a:solidFill>
                <a:srgbClr val="000000"/>
              </a:solidFill>
              <a:latin typeface="+mn-lt"/>
            </a:endParaRPr>
          </a:p>
          <a:p>
            <a:pPr defTabSz="914192">
              <a:defRPr/>
            </a:pPr>
            <a:r>
              <a:rPr lang="en-US" sz="1200" b="1" kern="0" dirty="0">
                <a:solidFill>
                  <a:srgbClr val="000000"/>
                </a:solidFill>
                <a:latin typeface="+mn-lt"/>
              </a:rPr>
              <a:t>Azure IoT Central</a:t>
            </a:r>
          </a:p>
          <a:p>
            <a:pPr defTabSz="914192">
              <a:defRPr/>
            </a:pPr>
            <a:r>
              <a:rPr lang="en-US" sz="1200" kern="0" dirty="0">
                <a:solidFill>
                  <a:srgbClr val="000000"/>
                </a:solidFill>
                <a:latin typeface="+mn-lt"/>
              </a:rPr>
              <a:t>Reduces risk by using security posture management, threat monitoring</a:t>
            </a:r>
          </a:p>
          <a:p>
            <a:pPr defTabSz="914192">
              <a:defRPr/>
            </a:pPr>
            <a:endParaRPr lang="en-US" sz="1200" dirty="0">
              <a:latin typeface="+mn-lt"/>
            </a:endParaRPr>
          </a:p>
          <a:p>
            <a:pPr defTabSz="932108">
              <a:defRPr/>
            </a:pPr>
            <a:r>
              <a:rPr lang="en-US" sz="1200" b="1" kern="0" dirty="0">
                <a:solidFill>
                  <a:srgbClr val="000000"/>
                </a:solidFill>
                <a:latin typeface="+mn-lt"/>
                <a:cs typeface="Segoe UI" panose="020B0502040204020203" pitchFamily="34" charset="0"/>
              </a:rPr>
              <a:t>Azure IoT Edge </a:t>
            </a:r>
          </a:p>
          <a:p>
            <a:pPr defTabSz="932108">
              <a:defRPr/>
            </a:pPr>
            <a:r>
              <a:rPr lang="en-US" sz="1200" kern="0" dirty="0">
                <a:solidFill>
                  <a:srgbClr val="000000"/>
                </a:solidFill>
                <a:latin typeface="+mn-lt"/>
              </a:rPr>
              <a:t>Ensures devices have the right software and that only authorized edge devices can communicate with one another</a:t>
            </a:r>
            <a:endParaRPr lang="en-US" sz="1200" kern="0" dirty="0">
              <a:solidFill>
                <a:srgbClr val="000000"/>
              </a:solidFill>
              <a:latin typeface="+mn-lt"/>
              <a:cs typeface="Segoe UI" panose="020B0502040204020203" pitchFamily="34" charset="0"/>
            </a:endParaRPr>
          </a:p>
          <a:p>
            <a:pPr marL="0" indent="0">
              <a:buNone/>
            </a:pPr>
            <a:endParaRPr lang="en-US" sz="1200" dirty="0">
              <a:latin typeface="+mn-lt"/>
            </a:endParaRPr>
          </a:p>
          <a:p>
            <a:pPr defTabSz="914192">
              <a:defRPr/>
            </a:pPr>
            <a:r>
              <a:rPr lang="en-US" sz="1200" b="1" kern="0" dirty="0">
                <a:solidFill>
                  <a:srgbClr val="000000"/>
                </a:solidFill>
                <a:latin typeface="+mn-lt"/>
              </a:rPr>
              <a:t>Azure IoT Hub</a:t>
            </a:r>
          </a:p>
          <a:p>
            <a:pPr defTabSz="914192">
              <a:defRPr/>
            </a:pPr>
            <a:r>
              <a:rPr lang="en-US" sz="1200" kern="0" dirty="0">
                <a:solidFill>
                  <a:srgbClr val="000000"/>
                </a:solidFill>
                <a:latin typeface="+mn-lt"/>
              </a:rPr>
              <a:t>Enables a more secure and reliable communication between your IoT application and the devices it manages</a:t>
            </a:r>
          </a:p>
          <a:p>
            <a:pPr marL="0" indent="0">
              <a:buNone/>
            </a:pPr>
            <a:endParaRPr lang="en-US" dirty="0"/>
          </a:p>
        </p:txBody>
      </p:sp>
      <p:sp>
        <p:nvSpPr>
          <p:cNvPr id="4" name="Footer Placeholder 3"/>
          <p:cNvSpPr>
            <a:spLocks noGrp="1"/>
          </p:cNvSpPr>
          <p:nvPr>
            <p:ph type="ftr" sz="quarter" idx="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Presentation title</a:t>
            </a:r>
          </a:p>
        </p:txBody>
      </p:sp>
      <p:sp>
        <p:nvSpPr>
          <p:cNvPr id="5" name="Slide Number Placeholder 4"/>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41771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F17A2D3-CA96-46D3-A2DA-6CA179109E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557296DC-8AD5-42F7-B01B-C33861B7C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a:latin typeface="+mn-lt"/>
              </a:rPr>
              <a:t>Azure Sphere brings more than</a:t>
            </a:r>
            <a:r>
              <a:rPr lang="en-US" sz="1200">
                <a:gradFill>
                  <a:gsLst>
                    <a:gs pos="83000">
                      <a:srgbClr val="FFFFFF"/>
                    </a:gs>
                    <a:gs pos="100000">
                      <a:srgbClr val="FFFFFF"/>
                    </a:gs>
                  </a:gsLst>
                  <a:lin ang="5400000" scaled="1"/>
                </a:gradFill>
                <a:latin typeface="+mn-lt"/>
                <a:cs typeface="Segoe UI Semibold"/>
              </a:rPr>
              <a:t> 10 years of security and OS updates delivered directly to each device by Microsoft. It’s an </a:t>
            </a:r>
            <a:r>
              <a:rPr lang="en-US" altLang="en-US" sz="1200">
                <a:latin typeface="+mn-lt"/>
              </a:rPr>
              <a:t>end-to-end solution for securing IoT devices. You can use it to secure your existing mission-critical equipment, or to build net-new devices that are secured from the start. So device manufacturers can focus their energy on the applications and features they want to deliver to customers, and not the rigorous work it takes to manage a secured operating system.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a:latin typeface="+mn-lt"/>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a:latin typeface="+mn-lt"/>
              </a:rPr>
              <a:t>Features include:</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a:latin typeface="+mn-lt"/>
            </a:endParaRP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Security support for any device</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Ongoing OS and security updates</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Edge workloads protected by enclaves</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Threat monitoring and mitigation across devices</a:t>
            </a:r>
          </a:p>
        </p:txBody>
      </p:sp>
      <p:sp>
        <p:nvSpPr>
          <p:cNvPr id="111620" name="Header Placeholder 3">
            <a:extLst>
              <a:ext uri="{FF2B5EF4-FFF2-40B4-BE49-F238E27FC236}">
                <a16:creationId xmlns:a16="http://schemas.microsoft.com/office/drawing/2014/main" id="{6820D284-A74B-4E6E-BF20-7045CF0F732A}"/>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l" defTabSz="16510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 name="Footer Placeholder 4">
            <a:extLst>
              <a:ext uri="{FF2B5EF4-FFF2-40B4-BE49-F238E27FC236}">
                <a16:creationId xmlns:a16="http://schemas.microsoft.com/office/drawing/2014/main" id="{552002AE-FF10-4476-A112-5B6792D57DAC}"/>
              </a:ext>
            </a:extLst>
          </p:cNvPr>
          <p:cNvSpPr>
            <a:spLocks noGrp="1"/>
          </p:cNvSpPr>
          <p:nvPr>
            <p:ph type="ftr" sz="quarter" idx="4"/>
          </p:nvPr>
        </p:nvSpPr>
        <p:spPr>
          <a:xfrm>
            <a:off x="0" y="8686800"/>
            <a:ext cx="5920740" cy="355964"/>
          </a:xfrm>
        </p:spPr>
        <p:txBody>
          <a:bodyPr/>
          <a:lstStyle/>
          <a:p>
            <a:pPr marL="0" marR="0" lvl="0" indent="0" algn="l" defTabSz="150071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itchFamily="34" charset="0"/>
              </a:rPr>
              <a:t>© 2014 Microsoft Corporation. All rights reserved. MICROSOFT MAKES NO WARRANTIES, EXPRESS, IMPLIED OR STATUTORY, AS TO THE INFORMATION IN THIS PRESENTATION.</a:t>
            </a:r>
          </a:p>
        </p:txBody>
      </p:sp>
      <p:sp>
        <p:nvSpPr>
          <p:cNvPr id="111622" name="Date Placeholder 5">
            <a:extLst>
              <a:ext uri="{FF2B5EF4-FFF2-40B4-BE49-F238E27FC236}">
                <a16:creationId xmlns:a16="http://schemas.microsoft.com/office/drawing/2014/main" id="{2BE920AF-8B90-43B9-ADC0-DB6759E94B9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r" defTabSz="1651000" rtl="0" eaLnBrk="1" fontAlgn="base" latinLnBrk="0" hangingPunct="1">
              <a:lnSpc>
                <a:spcPct val="100000"/>
              </a:lnSpc>
              <a:spcBef>
                <a:spcPct val="0"/>
              </a:spcBef>
              <a:spcAft>
                <a:spcPct val="0"/>
              </a:spcAft>
              <a:buClrTx/>
              <a:buSzTx/>
              <a:buFontTx/>
              <a:buNone/>
              <a:tabLst/>
              <a:defRPr/>
            </a:pPr>
            <a:fld id="{AF8DCEA5-0E36-48FF-9C67-D3C99038C47E}" type="datetime8">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1651000" rtl="0" eaLnBrk="1" fontAlgn="base" latinLnBrk="0" hangingPunct="1">
                <a:lnSpc>
                  <a:spcPct val="100000"/>
                </a:lnSpc>
                <a:spcBef>
                  <a:spcPct val="0"/>
                </a:spcBef>
                <a:spcAft>
                  <a:spcPct val="0"/>
                </a:spcAft>
                <a:buClrTx/>
                <a:buSzTx/>
                <a:buFontTx/>
                <a:buNone/>
                <a:tabLst/>
                <a:defRPr/>
              </a:pPr>
              <a:t>3/17/2021 1:45 PM</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11623" name="Slide Number Placeholder 6">
            <a:extLst>
              <a:ext uri="{FF2B5EF4-FFF2-40B4-BE49-F238E27FC236}">
                <a16:creationId xmlns:a16="http://schemas.microsoft.com/office/drawing/2014/main" id="{C34A76F8-8BEA-4D8F-99A7-E69AAEDCF0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r" defTabSz="1651000" rtl="0" eaLnBrk="1" fontAlgn="base" latinLnBrk="0" hangingPunct="1">
              <a:lnSpc>
                <a:spcPct val="100000"/>
              </a:lnSpc>
              <a:spcBef>
                <a:spcPct val="0"/>
              </a:spcBef>
              <a:spcAft>
                <a:spcPct val="0"/>
              </a:spcAft>
              <a:buClrTx/>
              <a:buSzTx/>
              <a:buFontTx/>
              <a:buNone/>
              <a:tabLst/>
              <a:defRPr/>
            </a:pPr>
            <a:fld id="{3A3FA556-C5F4-4F0A-8ABF-784BAFA0C367}"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16510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31565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gradFill>
                  <a:gsLst>
                    <a:gs pos="0">
                      <a:schemeClr val="accent5"/>
                    </a:gs>
                    <a:gs pos="100000">
                      <a:schemeClr val="accent4"/>
                    </a:gs>
                  </a:gsLst>
                  <a:lin ang="2700000" scaled="1"/>
                </a:gradFill>
              </a:rPr>
              <a:t>Transform your business with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To start this series, we’ll explain how the Internet of Things (IoT) addresses the problems of efficiency, productivity, safety, and security. We’ll describe Azure IoT components and explain how you combine them to create value for enterprises, enabling digital feedback loops for solutions that extend beyond telemetry with analytics and edge solutions that provide real-time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Azure dashboard and resource group.</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an IoT hub using the Azure portal.</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Examine features of Azure IoT Hub.</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Create a device provisioning service and link it to your IoT hub.</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b="1" dirty="0"/>
          </a:p>
          <a:p>
            <a:r>
              <a:rPr lang="en-US" b="1" dirty="0"/>
              <a:t>Connect devices to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In this session, you’ll learn how to set up the development environment used throughout this series. We’ll cover how to connect an IoT device that includes temperature and humidity sensors to Azure. In the labs, you’ll configure a simulated device to connect to Azure IoT Hub. Then you’ll run the simulated device to send telemetry messages and verify that device telemetry is being received.</a:t>
            </a:r>
          </a:p>
          <a:p>
            <a:endParaRPr lang="en-US" dirty="0"/>
          </a:p>
          <a:p>
            <a:r>
              <a:rPr lang="en-US" b="1" dirty="0"/>
              <a:t>Provision devices 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This portion of the workshop walks through a hypothetical asset-monitoring solution that requires IoT devices with sensors for tracking location, temperature, and pressure to be placed in product transport boxes. When a new box enters the system, it is equipped with the new IoT device. The device needs to be </a:t>
            </a:r>
            <a:r>
              <a:rPr lang="en-US" sz="1800" dirty="0" err="1">
                <a:effectLst/>
                <a:latin typeface="Calibri" panose="020F0502020204030204" pitchFamily="34" charset="0"/>
                <a:ea typeface="Calibri" panose="020F0502020204030204" pitchFamily="34" charset="0"/>
              </a:rPr>
              <a:t>autoprovisioned</a:t>
            </a:r>
            <a:r>
              <a:rPr lang="en-US" sz="1800" dirty="0">
                <a:effectLst/>
                <a:latin typeface="Calibri" panose="020F0502020204030204" pitchFamily="34" charset="0"/>
                <a:ea typeface="Calibri" panose="020F0502020204030204" pitchFamily="34" charset="0"/>
              </a:rPr>
              <a:t> to the IoT hub using Azure’s device provisioning service. When the box arrives, the sensor is removed from the box and needs to be “decommissioned” through the device provisioning service. You’ll learn how you can use the device provisioning service to enroll many devices automatically and securely using X.509 certificate authentication.</a:t>
            </a:r>
          </a:p>
          <a:p>
            <a:endParaRPr lang="en-US" dirty="0"/>
          </a:p>
          <a:p>
            <a:r>
              <a:rPr lang="en-US" b="1" dirty="0"/>
              <a:t>Understand IoT message processing analytics and business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Preventive maintenance is a key IoT scenario—detect that something is wrong before there is any damage. In this module, you’ll write code to send continuous telemetry to an IoT hub that will use Azure Stream Analytics and a built-in machine learning model to warn of anomalies. Using Power BI to visualize the data stream, you’ll create an event subscription within Azure IoT Hub to set up Azure Event Grid integration that will trigger a logic app to send an alert. We’ll also cover working with time series data using Azure Time Series Insights.</a:t>
            </a:r>
          </a:p>
          <a:p>
            <a:endParaRPr lang="en-US" dirty="0"/>
          </a:p>
          <a:p>
            <a:r>
              <a:rPr lang="en-US" b="1" dirty="0"/>
              <a:t>Build the intelligent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With the collection of large amounts of data and the need for urgent responses, you’ll want to bring the intelligence to the edge for processing data and only send the important data to the cloud. We’ll take a deep dive on using an Azure IoT Edge device as a gateway and you’ll learn the different scenarios where an IoT Edge device is on an enterprise network (needs proxy settings) or needs extended offline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r>
              <a:rPr lang="en-US" sz="1800" dirty="0">
                <a:effectLst/>
                <a:latin typeface="Calibri" panose="020F0502020204030204" pitchFamily="34" charset="0"/>
                <a:ea typeface="Calibri" panose="020F0502020204030204" pitchFamily="34" charset="0"/>
              </a:rPr>
              <a:t> Build solutions with IoT Central</a:t>
            </a:r>
          </a:p>
          <a:p>
            <a:pPr marL="0" marR="0"/>
            <a:r>
              <a:rPr lang="en-US" sz="1800" dirty="0">
                <a:effectLst/>
                <a:latin typeface="Calibri" panose="020F0502020204030204" pitchFamily="34" charset="0"/>
                <a:ea typeface="Calibri" panose="020F0502020204030204" pitchFamily="34" charset="0"/>
              </a:rPr>
              <a:t>Designed to enable the easy monitoring and management of a fleet of devices, Azure IoT Central encompasses a range of underlying technologies that work together well but can be complicated to implement when many technologies are needed. These technologies include Azure IoT Hub, the Azure device provisioning service, Azure Maps, and others. We’ll also take a look at IoT Plug and Play to interact with a device's capabilities even without knowledge of the underlying device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a:t>
            </a:fld>
            <a:endParaRPr lang="en-US"/>
          </a:p>
        </p:txBody>
      </p:sp>
    </p:spTree>
    <p:extLst>
      <p:ext uri="{BB962C8B-B14F-4D97-AF65-F5344CB8AC3E}">
        <p14:creationId xmlns:p14="http://schemas.microsoft.com/office/powerpoint/2010/main" val="2538228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Power to the edge includes different components of Azure IoT Edge.</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23</a:t>
            </a:fld>
            <a:endParaRPr lang="en-US"/>
          </a:p>
        </p:txBody>
      </p:sp>
    </p:spTree>
    <p:extLst>
      <p:ext uri="{BB962C8B-B14F-4D97-AF65-F5344CB8AC3E}">
        <p14:creationId xmlns:p14="http://schemas.microsoft.com/office/powerpoint/2010/main" val="2346781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597">
              <a:spcAft>
                <a:spcPts val="600"/>
              </a:spcAft>
              <a:defRPr/>
            </a:pPr>
            <a:r>
              <a:rPr lang="en-US">
                <a:latin typeface="+mn-lt"/>
              </a:rPr>
              <a:t>Azure IoT Edge lets you extend cloud intelligence to devices. </a:t>
            </a:r>
            <a:r>
              <a:rPr lang="en-US" sz="1200" kern="0">
                <a:gradFill>
                  <a:gsLst>
                    <a:gs pos="83000">
                      <a:schemeClr val="tx1"/>
                    </a:gs>
                    <a:gs pos="100000">
                      <a:schemeClr val="tx1"/>
                    </a:gs>
                  </a:gsLst>
                  <a:lin ang="5400000" scaled="1"/>
                </a:gradFill>
                <a:latin typeface="+mn-lt"/>
                <a:cs typeface="Segoe UI" panose="020B0502040204020203" pitchFamily="34" charset="0"/>
              </a:rPr>
              <a:t>It addresses the risks that are inherent when moving data and analytics to the edge, with security standards that balance flexibility for different deployment scenarios with the protection that one might expect from all Azure services. Azure IoT Edge runs on various makes and models of hardware, supports several operating systems, and applies to diverse deployment scenarios. And it’s an extensible security framework based on well-grounded principles that are designed for scale. </a:t>
            </a:r>
            <a:endParaRPr lang="en-US">
              <a:latin typeface="+mn-lt"/>
            </a:endParaRPr>
          </a:p>
          <a:p>
            <a:endParaRPr lang="en-US">
              <a:latin typeface="+mn-lt"/>
            </a:endParaRPr>
          </a:p>
          <a:p>
            <a:pPr algn="l"/>
            <a:r>
              <a:rPr lang="en-US" b="1">
                <a:latin typeface="+mn-lt"/>
              </a:rPr>
              <a:t>Azure</a:t>
            </a:r>
            <a:r>
              <a:rPr lang="en-US">
                <a:latin typeface="+mn-lt"/>
              </a:rPr>
              <a:t> </a:t>
            </a:r>
            <a:r>
              <a:rPr lang="en-US" b="1" i="0">
                <a:solidFill>
                  <a:srgbClr val="171717"/>
                </a:solidFill>
                <a:effectLst/>
                <a:latin typeface="+mn-lt"/>
              </a:rPr>
              <a:t>IoT Edge modules </a:t>
            </a:r>
            <a:r>
              <a:rPr lang="en-US" b="0" i="0">
                <a:solidFill>
                  <a:srgbClr val="171717"/>
                </a:solidFill>
                <a:effectLst/>
                <a:latin typeface="+mn-lt"/>
              </a:rPr>
              <a:t>are units of execution, implemented as Docker compatible containers, that run your business logic at the edge. </a:t>
            </a:r>
          </a:p>
          <a:p>
            <a:pPr algn="l"/>
            <a:endParaRPr lang="en-US" b="0" i="0">
              <a:solidFill>
                <a:srgbClr val="171717"/>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mn-lt"/>
              </a:rPr>
              <a:t>Azure</a:t>
            </a:r>
            <a:r>
              <a:rPr lang="en-US">
                <a:latin typeface="+mn-lt"/>
              </a:rPr>
              <a:t> </a:t>
            </a:r>
            <a:r>
              <a:rPr lang="en-US" sz="1200" b="1" i="0" kern="1200">
                <a:solidFill>
                  <a:srgbClr val="171717"/>
                </a:solidFill>
                <a:effectLst/>
                <a:latin typeface="+mn-lt"/>
                <a:ea typeface="+mn-ea"/>
                <a:cs typeface="+mn-cs"/>
              </a:rPr>
              <a:t>IoT Edge runtime </a:t>
            </a:r>
            <a:r>
              <a:rPr lang="en-US" sz="1200" b="0" i="0" kern="1200">
                <a:solidFill>
                  <a:srgbClr val="171717"/>
                </a:solidFill>
                <a:effectLst/>
                <a:latin typeface="+mn-lt"/>
                <a:ea typeface="+mn-ea"/>
                <a:cs typeface="+mn-cs"/>
              </a:rPr>
              <a:t>enables custom and cloud logic on IoT Edge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rgbClr val="171717"/>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mn-lt"/>
              </a:rPr>
              <a:t>Azure</a:t>
            </a:r>
            <a:r>
              <a:rPr lang="en-US">
                <a:latin typeface="+mn-lt"/>
              </a:rPr>
              <a:t> </a:t>
            </a:r>
            <a:r>
              <a:rPr lang="en-US" sz="1200" b="1" i="0" kern="1200">
                <a:solidFill>
                  <a:srgbClr val="171717"/>
                </a:solidFill>
                <a:effectLst/>
                <a:latin typeface="+mn-lt"/>
                <a:ea typeface="+mn-ea"/>
                <a:cs typeface="+mn-cs"/>
              </a:rPr>
              <a:t>IoT Edge cloud </a:t>
            </a:r>
            <a:r>
              <a:rPr lang="en-US" sz="1200" b="0" i="0" kern="1200">
                <a:solidFill>
                  <a:srgbClr val="171717"/>
                </a:solidFill>
                <a:effectLst/>
                <a:latin typeface="+mn-lt"/>
                <a:ea typeface="+mn-ea"/>
                <a:cs typeface="+mn-cs"/>
              </a:rPr>
              <a:t>interface enables remote monitoring and management.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09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An intelligent edge </a:t>
            </a:r>
            <a:r>
              <a:rPr lang="en-US" sz="800" dirty="0"/>
              <a:t>is a set of connected systems and devices that gather and analyze data closest to where users/data reside to deliver real-time insights and experiences that are highly responsive and contextually aware.  The </a:t>
            </a:r>
            <a:r>
              <a:rPr lang="en-US" sz="800" b="1" dirty="0"/>
              <a:t>intelligent cloud </a:t>
            </a:r>
            <a:r>
              <a:rPr lang="en-US" sz="800" dirty="0"/>
              <a:t>exists to ingest, store, analyze and route data and derived insights in a public cloud environment that provides scale, value and security to customers.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MCU Sensors + control</a:t>
            </a:r>
          </a:p>
          <a:p>
            <a:r>
              <a:rPr lang="en-US" sz="1050" b="0" i="0" u="none" strike="noStrike" dirty="0">
                <a:solidFill>
                  <a:srgbClr val="000080"/>
                </a:solidFill>
                <a:effectLst/>
                <a:latin typeface="Roboto" panose="02000000000000000000" pitchFamily="2" charset="0"/>
              </a:rPr>
              <a:t>MPU Microprocessors</a:t>
            </a:r>
          </a:p>
          <a:p>
            <a:endParaRPr lang="en-US" sz="800" b="1" dirty="0"/>
          </a:p>
          <a:p>
            <a:r>
              <a:rPr lang="en-US" sz="800" b="1" dirty="0"/>
              <a:t>Going forward, companies will need a ubiquitous computing fabric from the cloud to the edge. </a:t>
            </a:r>
            <a:r>
              <a:rPr lang="en-US" sz="800" dirty="0"/>
              <a:t>That's what we're building with Azure.</a:t>
            </a:r>
            <a:endParaRPr lang="en-US" sz="800" dirty="0">
              <a:cs typeface="Calibri"/>
            </a:endParaRPr>
          </a:p>
          <a:p>
            <a:endParaRPr lang="en-US" sz="800" dirty="0"/>
          </a:p>
          <a:p>
            <a:r>
              <a:rPr lang="en-US" sz="800" dirty="0"/>
              <a:t>Azure is being built as the world's computer.  It already has 50-plus regions, 70-plus certifications, more regions and more certifications than any other public cloud.  And that's so that we can meet the real world needs of customers, their digitally sovereignty needs, their regulatory needs.</a:t>
            </a:r>
            <a:endParaRPr lang="en-US" sz="800" dirty="0">
              <a:cs typeface="Calibri"/>
            </a:endParaRPr>
          </a:p>
          <a:p>
            <a:endParaRPr lang="en-US" sz="800" dirty="0"/>
          </a:p>
          <a:p>
            <a:pPr defTabSz="931774">
              <a:defRPr/>
            </a:pPr>
            <a:r>
              <a:rPr lang="en-US" sz="800" dirty="0"/>
              <a:t>But we're not stopping there.  In fact, as computing spreads, as there is need for computing at the edge, we are building out Azure, Azure Sphere, Azure IoT edge, Windows 10 IoT, Windows, Windows Server, as this one computing fabric.</a:t>
            </a:r>
            <a:endParaRPr lang="en-US" sz="800" dirty="0">
              <a:cs typeface="Calibri"/>
            </a:endParaRPr>
          </a:p>
          <a:p>
            <a:pPr defTabSz="931774">
              <a:lnSpc>
                <a:spcPct val="100000"/>
              </a:lnSpc>
              <a:spcAft>
                <a:spcPts val="0"/>
              </a:spcAft>
              <a:defRPr/>
            </a:pPr>
            <a:endParaRPr lang="en-US" sz="800" dirty="0"/>
          </a:p>
          <a:p>
            <a:pPr defTabSz="931774">
              <a:lnSpc>
                <a:spcPct val="100000"/>
              </a:lnSpc>
              <a:spcAft>
                <a:spcPts val="0"/>
              </a:spcAft>
              <a:defRPr/>
            </a:pPr>
            <a:r>
              <a:rPr lang="en-US" sz="800" b="1" dirty="0"/>
              <a:t>We are talking about computing from the smallest chip to the largest server. We think about it as a continuum of devices that we can design, build and sell together.</a:t>
            </a:r>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7234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over this slide it is a bit of an eye chart.  But it simply identifies that there are a lot of different categories that can be used in the intelligent system.  From the left side you have devices that require less power, but also have less AI functionality and as we travel to the right side we get more AI functionality…but also more power and space is required.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974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we have scale globally.</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27</a:t>
            </a:fld>
            <a:endParaRPr lang="en-US"/>
          </a:p>
        </p:txBody>
      </p:sp>
    </p:spTree>
    <p:extLst>
      <p:ext uri="{BB962C8B-B14F-4D97-AF65-F5344CB8AC3E}">
        <p14:creationId xmlns:p14="http://schemas.microsoft.com/office/powerpoint/2010/main" val="154904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1200"/>
              <a:t>Microsoft has the industry-leading portfolio of services that help customers easily create IoT solutions spanning the intelligent cloud and edge based on their needs—from ready to use Software as a Service (SaaS) applications to custom solutions across device, cloud, and integration services.</a:t>
            </a:r>
          </a:p>
          <a:p>
            <a:endParaRPr lang="en-US" sz="1200"/>
          </a:p>
          <a:p>
            <a:r>
              <a:rPr lang="en-US" sz="1200"/>
              <a:t>Azure IoT is helping our customers </a:t>
            </a:r>
            <a:r>
              <a:rPr lang="en-US" sz="1200" i="0"/>
              <a:t>make things happen </a:t>
            </a:r>
            <a:r>
              <a:rPr lang="en-US" sz="1200"/>
              <a:t>at every level of their organization’s digital transformation by providing the most comprehensive portfolio for IoT from the edge to the cloud. You get enterprise-ready solutions, predictable costs and timelines, and the largest network of IoT partners across industry. You not only put your organization in position for </a:t>
            </a:r>
            <a:r>
              <a:rPr lang="en-US" sz="1200" i="0"/>
              <a:t>evolution </a:t>
            </a:r>
            <a:r>
              <a:rPr lang="en-US" sz="1200"/>
              <a:t>with improved efficiency and improved margins, but with advanced analytics and AI, Azure IoT puts your organization in position for </a:t>
            </a:r>
            <a:r>
              <a:rPr lang="en-US" sz="1200" i="0"/>
              <a:t>revolution</a:t>
            </a:r>
            <a:r>
              <a:rPr lang="en-US" sz="1200"/>
              <a:t> to disrupt, create new revenue streams, and stay ahead of the pack.</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223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29</a:t>
            </a:fld>
            <a:endParaRPr lang="en-US"/>
          </a:p>
        </p:txBody>
      </p:sp>
    </p:spTree>
    <p:extLst>
      <p:ext uri="{BB962C8B-B14F-4D97-AF65-F5344CB8AC3E}">
        <p14:creationId xmlns:p14="http://schemas.microsoft.com/office/powerpoint/2010/main" val="3801360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30</a:t>
            </a:fld>
            <a:endParaRPr lang="en-US"/>
          </a:p>
        </p:txBody>
      </p:sp>
    </p:spTree>
    <p:extLst>
      <p:ext uri="{BB962C8B-B14F-4D97-AF65-F5344CB8AC3E}">
        <p14:creationId xmlns:p14="http://schemas.microsoft.com/office/powerpoint/2010/main" val="45649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Additionally, MS Learn offers </a:t>
            </a: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8 Learning Paths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designed to help with certification exam prep as well as deeper concepts targeted at different roles including IoT developer, data engineer, solution architect, and administrator.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Aka.ms/30dayscsc</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31</a:t>
            </a:fld>
            <a:endParaRPr lang="en-US"/>
          </a:p>
        </p:txBody>
      </p:sp>
    </p:spTree>
    <p:extLst>
      <p:ext uri="{BB962C8B-B14F-4D97-AF65-F5344CB8AC3E}">
        <p14:creationId xmlns:p14="http://schemas.microsoft.com/office/powerpoint/2010/main" val="234772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rPr>
              <a:t>ELP videos/presentation decks, MS Learn and Learn Paths, Instructor Led Training options, AZ220 Study Guide blog</a:t>
            </a:r>
            <a:r>
              <a:rPr lang="en-US" sz="1800" dirty="0">
                <a:effectLst/>
                <a:latin typeface="Calibri" panose="020F0502020204030204" pitchFamily="34" charset="0"/>
                <a:ea typeface="Calibri" panose="020F0502020204030204" pitchFamily="34" charset="0"/>
              </a:rPr>
              <a:t>, </a:t>
            </a:r>
            <a:r>
              <a:rPr lang="en-US" sz="1800" b="1" dirty="0">
                <a:effectLst/>
                <a:latin typeface="Calibri" panose="020F0502020204030204" pitchFamily="34" charset="0"/>
                <a:ea typeface="Calibri" panose="020F0502020204030204" pitchFamily="34" charset="0"/>
              </a:rPr>
              <a:t>IoT Demo GitHub</a:t>
            </a:r>
            <a:r>
              <a:rPr lang="en-US" sz="1800" dirty="0">
                <a:effectLst/>
                <a:latin typeface="Calibri" panose="020F0502020204030204" pitchFamily="34" charset="0"/>
                <a:ea typeface="Calibri" panose="020F0502020204030204" pitchFamily="34" charset="0"/>
              </a:rPr>
              <a:t> and ultimately encouraging people to sign up for the </a:t>
            </a:r>
            <a:r>
              <a:rPr lang="en-US" sz="1800" b="1" dirty="0">
                <a:effectLst/>
                <a:latin typeface="Calibri" panose="020F0502020204030204" pitchFamily="34" charset="0"/>
                <a:ea typeface="Calibri" panose="020F0502020204030204" pitchFamily="34" charset="0"/>
              </a:rPr>
              <a:t>30 Days to Learn it challenge</a:t>
            </a:r>
            <a:r>
              <a:rPr lang="en-US" sz="1800" dirty="0">
                <a:effectLst/>
                <a:latin typeface="Calibri" panose="020F0502020204030204" pitchFamily="34" charset="0"/>
                <a:ea typeface="Calibri" panose="020F0502020204030204" pitchFamily="34" charset="0"/>
              </a:rPr>
              <a:t> to earn 50% off the certification. </a:t>
            </a: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32</a:t>
            </a:fld>
            <a:endParaRPr lang="en-US"/>
          </a:p>
        </p:txBody>
      </p:sp>
    </p:spTree>
    <p:extLst>
      <p:ext uri="{BB962C8B-B14F-4D97-AF65-F5344CB8AC3E}">
        <p14:creationId xmlns:p14="http://schemas.microsoft.com/office/powerpoint/2010/main" val="380136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3</a:t>
            </a:fld>
            <a:endParaRPr lang="en-US"/>
          </a:p>
        </p:txBody>
      </p:sp>
    </p:spTree>
    <p:extLst>
      <p:ext uri="{BB962C8B-B14F-4D97-AF65-F5344CB8AC3E}">
        <p14:creationId xmlns:p14="http://schemas.microsoft.com/office/powerpoint/2010/main" val="1719544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109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kern="1200" dirty="0">
                <a:solidFill>
                  <a:schemeClr val="tx1"/>
                </a:solidFill>
                <a:effectLst/>
                <a:ea typeface="+mn-ea"/>
                <a:cs typeface="+mn-cs"/>
              </a:rPr>
              <a:t>What </a:t>
            </a:r>
            <a:r>
              <a:rPr lang="en-US" sz="900" kern="1200" dirty="0" err="1">
                <a:solidFill>
                  <a:schemeClr val="tx1"/>
                </a:solidFill>
                <a:effectLst/>
                <a:ea typeface="+mn-ea"/>
                <a:cs typeface="+mn-cs"/>
              </a:rPr>
              <a:t>iOT</a:t>
            </a:r>
            <a:r>
              <a:rPr lang="en-US" sz="900" kern="1200" dirty="0">
                <a:solidFill>
                  <a:schemeClr val="tx1"/>
                </a:solidFill>
                <a:effectLst/>
                <a:ea typeface="+mn-ea"/>
                <a:cs typeface="+mn-cs"/>
              </a:rPr>
              <a:t> is really about: Enabling a digital </a:t>
            </a:r>
            <a:r>
              <a:rPr lang="en-US" sz="900" kern="1200" dirty="0" err="1">
                <a:solidFill>
                  <a:schemeClr val="tx1"/>
                </a:solidFill>
                <a:effectLst/>
                <a:ea typeface="+mn-ea"/>
                <a:cs typeface="+mn-cs"/>
              </a:rPr>
              <a:t>feedbackloop</a:t>
            </a:r>
            <a:r>
              <a:rPr lang="en-US" sz="900" kern="1200" dirty="0">
                <a:solidFill>
                  <a:schemeClr val="tx1"/>
                </a:solidFill>
                <a:effectLst/>
                <a:ea typeface="+mn-ea"/>
                <a:cs typeface="+mn-cs"/>
              </a:rPr>
              <a:t>. Bus</a:t>
            </a:r>
            <a:r>
              <a:rPr lang="en-US" dirty="0"/>
              <a:t>inesses want to evolve their operations, products, and how they interact with customers. By connecting devices and collecting data, it becomes possible to analyze that information to create new insights. </a:t>
            </a:r>
          </a:p>
          <a:p>
            <a:pPr>
              <a:defRPr/>
            </a:pPr>
            <a:endParaRPr lang="en-US" dirty="0"/>
          </a:p>
          <a:p>
            <a:pPr>
              <a:defRPr/>
            </a:pPr>
            <a:r>
              <a:rPr lang="en-US" dirty="0"/>
              <a:t>This lets companies make improvements to their business - from increasing operational efficiency to delivering better customer experiences and new revenue streams.  A real-time connection enables new breakthrough levels of insight that in turn drive informed actions. For example that use cases earlier with a machine on the factory floor, we can analysis the data overtime to see what caused the failure or even help us change the process on how often the motor needs to be replace or update the regular </a:t>
            </a:r>
            <a:r>
              <a:rPr lang="en-US" dirty="0" err="1"/>
              <a:t>matinene</a:t>
            </a:r>
            <a:r>
              <a:rPr lang="en-US" dirty="0"/>
              <a:t> schedule, so there isn’t any disruptions when the assembly line at the factory is running. </a:t>
            </a:r>
            <a:endParaRPr lang="en-US" dirty="0">
              <a:cs typeface="Calibri"/>
            </a:endParaRPr>
          </a:p>
          <a:p>
            <a:pPr>
              <a:defRPr/>
            </a:pPr>
            <a:r>
              <a:rPr lang="en-US" dirty="0"/>
              <a: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41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900" dirty="0">
                <a:gradFill>
                  <a:gsLst>
                    <a:gs pos="2917">
                      <a:schemeClr val="tx1"/>
                    </a:gs>
                    <a:gs pos="30000">
                      <a:schemeClr val="tx1"/>
                    </a:gs>
                  </a:gsLst>
                  <a:lin ang="5400000" scaled="0"/>
                </a:gradFill>
              </a:rPr>
              <a:t>So, what exactly is the impact of getting data from all these things from the edge and putting them together? There are 4 major benefits:</a:t>
            </a:r>
            <a:endParaRPr lang="en-US" sz="900" dirty="0">
              <a:gradFill>
                <a:gsLst>
                  <a:gs pos="2917">
                    <a:schemeClr val="tx1"/>
                  </a:gs>
                  <a:gs pos="30000">
                    <a:schemeClr val="tx1"/>
                  </a:gs>
                </a:gsLst>
                <a:lin ang="5400000" scaled="0"/>
              </a:gradFill>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gradFill>
                  <a:gsLst>
                    <a:gs pos="2917">
                      <a:schemeClr val="tx1"/>
                    </a:gs>
                    <a:gs pos="30000">
                      <a:schemeClr val="tx1"/>
                    </a:gs>
                  </a:gsLst>
                  <a:lin ang="5400000" scaled="0"/>
                </a:gradFill>
              </a:rPr>
              <a:t>Agility. </a:t>
            </a:r>
            <a:r>
              <a:rPr lang="en-US" sz="900" b="0" dirty="0">
                <a:gradFill>
                  <a:gsLst>
                    <a:gs pos="2917">
                      <a:schemeClr val="tx1"/>
                    </a:gs>
                    <a:gs pos="30000">
                      <a:schemeClr val="tx1"/>
                    </a:gs>
                  </a:gsLst>
                  <a:lin ang="5400000" scaled="0"/>
                </a:gradFill>
              </a:rPr>
              <a:t>In the cycle of development, when you speed up the processes and infrastructure, it means you can get your products and services to market more quickly. More than half the companies using IoT have seen such results.</a:t>
            </a:r>
            <a:endParaRPr lang="en-US" sz="900" b="1"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gradFill>
                  <a:gsLst>
                    <a:gs pos="2917">
                      <a:schemeClr val="tx1"/>
                    </a:gs>
                    <a:gs pos="30000">
                      <a:schemeClr val="tx1"/>
                    </a:gs>
                  </a:gsLst>
                  <a:lin ang="5400000" scaled="0"/>
                </a:gradFill>
              </a:rPr>
              <a:t>Productivity. </a:t>
            </a:r>
            <a:r>
              <a:rPr lang="en-US" sz="900" b="0" dirty="0">
                <a:gradFill>
                  <a:gsLst>
                    <a:gs pos="2917">
                      <a:schemeClr val="tx1"/>
                    </a:gs>
                    <a:gs pos="30000">
                      <a:schemeClr val="tx1"/>
                    </a:gs>
                  </a:gsLst>
                  <a:lin ang="5400000" scaled="0"/>
                </a:gradFill>
              </a:rPr>
              <a:t>If you make real-time information available, you eliminate the delay of waiting that comes with collecting and analyzing information. That helps make people more productive.</a:t>
            </a:r>
            <a:endParaRPr lang="en-US" sz="900" b="1" dirty="0">
              <a:gradFill>
                <a:gsLst>
                  <a:gs pos="2917">
                    <a:schemeClr val="tx1"/>
                  </a:gs>
                  <a:gs pos="30000">
                    <a:schemeClr val="tx1"/>
                  </a:gs>
                </a:gsLst>
                <a:lin ang="5400000" scaled="0"/>
              </a:gradFill>
            </a:endParaRPr>
          </a:p>
          <a:p>
            <a:pPr defTabSz="932742">
              <a:lnSpc>
                <a:spcPct val="90000"/>
              </a:lnSpc>
              <a:spcAft>
                <a:spcPts val="340"/>
              </a:spcAft>
              <a:defRPr/>
            </a:pPr>
            <a:r>
              <a:rPr lang="en-US" sz="900" b="1" dirty="0">
                <a:gradFill>
                  <a:gsLst>
                    <a:gs pos="2917">
                      <a:schemeClr val="tx1"/>
                    </a:gs>
                    <a:gs pos="30000">
                      <a:schemeClr val="tx1"/>
                    </a:gs>
                  </a:gsLst>
                  <a:lin ang="5400000" scaled="0"/>
                </a:gradFill>
              </a:rPr>
              <a:t>Stability. </a:t>
            </a:r>
            <a:r>
              <a:rPr lang="en-US" sz="1200" b="0" i="0" kern="1200" dirty="0">
                <a:solidFill>
                  <a:schemeClr val="tx1"/>
                </a:solidFill>
                <a:effectLst/>
                <a:latin typeface="+mn-lt"/>
                <a:ea typeface="+mn-ea"/>
                <a:cs typeface="+mn-cs"/>
              </a:rPr>
              <a:t>IoT offers preventative maintenance through its insight</a:t>
            </a:r>
            <a:r>
              <a:rPr lang="en-US" dirty="0"/>
              <a:t>. Such insight wasn't</a:t>
            </a:r>
            <a:r>
              <a:rPr lang="en-US" sz="1200" b="0" i="0" kern="1200" dirty="0">
                <a:solidFill>
                  <a:schemeClr val="tx1"/>
                </a:solidFill>
                <a:effectLst/>
                <a:latin typeface="+mn-lt"/>
                <a:ea typeface="+mn-ea"/>
                <a:cs typeface="+mn-cs"/>
              </a:rPr>
              <a:t> available before. </a:t>
            </a:r>
            <a:r>
              <a:rPr lang="en-US" dirty="0"/>
              <a:t>Having this insight</a:t>
            </a:r>
            <a:r>
              <a:rPr lang="en-US" sz="1200" b="0" i="0" kern="1200" dirty="0">
                <a:solidFill>
                  <a:schemeClr val="tx1"/>
                </a:solidFill>
                <a:effectLst/>
                <a:latin typeface="+mn-lt"/>
                <a:ea typeface="+mn-ea"/>
                <a:cs typeface="+mn-cs"/>
              </a:rPr>
              <a:t> can help identify weaknesses in advance of </a:t>
            </a:r>
            <a:r>
              <a:rPr lang="en-US" dirty="0"/>
              <a:t>their becoming serious</a:t>
            </a:r>
            <a:r>
              <a:rPr lang="en-US" sz="1200" b="0" i="0" kern="1200" dirty="0">
                <a:solidFill>
                  <a:schemeClr val="tx1"/>
                </a:solidFill>
                <a:effectLst/>
                <a:latin typeface="+mn-lt"/>
                <a:ea typeface="+mn-ea"/>
                <a:cs typeface="+mn-cs"/>
              </a:rPr>
              <a:t> </a:t>
            </a:r>
            <a:r>
              <a:rPr lang="en-US" dirty="0"/>
              <a:t>issues</a:t>
            </a:r>
            <a:r>
              <a:rPr lang="en-US" sz="1200" b="0" i="0" kern="1200" dirty="0">
                <a:solidFill>
                  <a:schemeClr val="tx1"/>
                </a:solidFill>
                <a:effectLst/>
                <a:latin typeface="+mn-lt"/>
                <a:ea typeface="+mn-ea"/>
                <a:cs typeface="+mn-cs"/>
              </a:rPr>
              <a:t>.</a:t>
            </a:r>
            <a:r>
              <a:rPr lang="en-US" dirty="0"/>
              <a:t> </a:t>
            </a:r>
            <a:endParaRPr lang="en-US" sz="900" b="1" dirty="0">
              <a:gradFill>
                <a:gsLst>
                  <a:gs pos="2917">
                    <a:schemeClr val="tx1"/>
                  </a:gs>
                  <a:gs pos="30000">
                    <a:schemeClr val="tx1"/>
                  </a:gs>
                </a:gsLst>
                <a:lin ang="5400000" scaled="0"/>
              </a:gradFill>
            </a:endParaRPr>
          </a:p>
          <a:p>
            <a:pPr defTabSz="932742">
              <a:lnSpc>
                <a:spcPct val="90000"/>
              </a:lnSpc>
              <a:spcAft>
                <a:spcPts val="340"/>
              </a:spcAft>
              <a:defRPr/>
            </a:pPr>
            <a:r>
              <a:rPr lang="en-US" sz="900" b="1" dirty="0">
                <a:gradFill>
                  <a:gsLst>
                    <a:gs pos="2917">
                      <a:schemeClr val="tx1"/>
                    </a:gs>
                    <a:gs pos="30000">
                      <a:schemeClr val="tx1"/>
                    </a:gs>
                  </a:gsLst>
                  <a:lin ang="5400000" scaled="0"/>
                </a:gradFill>
              </a:rPr>
              <a:t>Performance. </a:t>
            </a:r>
            <a:r>
              <a:rPr lang="en-US" sz="900" dirty="0">
                <a:gradFill>
                  <a:gsLst>
                    <a:gs pos="2917">
                      <a:schemeClr val="tx1"/>
                    </a:gs>
                    <a:gs pos="30000">
                      <a:schemeClr val="tx1"/>
                    </a:gs>
                  </a:gsLst>
                  <a:lin ang="5400000" scaled="0"/>
                </a:gradFill>
              </a:rPr>
              <a:t>The better</a:t>
            </a:r>
            <a:r>
              <a:rPr lang="en-US" sz="900" b="0" dirty="0">
                <a:gradFill>
                  <a:gsLst>
                    <a:gs pos="2917">
                      <a:schemeClr val="tx1"/>
                    </a:gs>
                    <a:gs pos="30000">
                      <a:schemeClr val="tx1"/>
                    </a:gs>
                  </a:gsLst>
                  <a:lin ang="5400000" scaled="0"/>
                </a:gradFill>
              </a:rPr>
              <a:t> </a:t>
            </a:r>
            <a:r>
              <a:rPr lang="en-US" sz="900" dirty="0">
                <a:gradFill>
                  <a:gsLst>
                    <a:gs pos="2917">
                      <a:schemeClr val="tx1"/>
                    </a:gs>
                    <a:gs pos="30000">
                      <a:schemeClr val="tx1"/>
                    </a:gs>
                  </a:gsLst>
                  <a:lin ang="5400000" scaled="0"/>
                </a:gradFill>
              </a:rPr>
              <a:t>the information</a:t>
            </a:r>
            <a:r>
              <a:rPr lang="en-US" sz="900" b="0" dirty="0">
                <a:gradFill>
                  <a:gsLst>
                    <a:gs pos="2917">
                      <a:schemeClr val="tx1"/>
                    </a:gs>
                    <a:gs pos="30000">
                      <a:schemeClr val="tx1"/>
                    </a:gs>
                  </a:gsLst>
                  <a:lin ang="5400000" scaled="0"/>
                </a:gradFill>
              </a:rPr>
              <a:t> </a:t>
            </a:r>
            <a:r>
              <a:rPr lang="en-US" sz="900" dirty="0">
                <a:gradFill>
                  <a:gsLst>
                    <a:gs pos="2917">
                      <a:schemeClr val="tx1"/>
                    </a:gs>
                    <a:gs pos="30000">
                      <a:schemeClr val="tx1"/>
                    </a:gs>
                  </a:gsLst>
                  <a:lin ang="5400000" scaled="0"/>
                </a:gradFill>
              </a:rPr>
              <a:t>used for analysis, the</a:t>
            </a:r>
            <a:r>
              <a:rPr lang="en-US" sz="900" b="0" dirty="0">
                <a:gradFill>
                  <a:gsLst>
                    <a:gs pos="2917">
                      <a:schemeClr val="tx1"/>
                    </a:gs>
                    <a:gs pos="30000">
                      <a:schemeClr val="tx1"/>
                    </a:gs>
                  </a:gsLst>
                  <a:lin ang="5400000" scaled="0"/>
                </a:gradFill>
              </a:rPr>
              <a:t> better decisions</a:t>
            </a:r>
            <a:r>
              <a:rPr lang="en-US" sz="900" dirty="0">
                <a:gradFill>
                  <a:gsLst>
                    <a:gs pos="2917">
                      <a:schemeClr val="tx1"/>
                    </a:gs>
                    <a:gs pos="30000">
                      <a:schemeClr val="tx1"/>
                    </a:gs>
                  </a:gsLst>
                  <a:lin ang="5400000" scaled="0"/>
                </a:gradFill>
              </a:rPr>
              <a:t> people make,</a:t>
            </a:r>
            <a:r>
              <a:rPr lang="en-US" sz="900" b="0" dirty="0">
                <a:gradFill>
                  <a:gsLst>
                    <a:gs pos="2917">
                      <a:schemeClr val="tx1"/>
                    </a:gs>
                    <a:gs pos="30000">
                      <a:schemeClr val="tx1"/>
                    </a:gs>
                  </a:gsLst>
                  <a:lin ang="5400000" scaled="0"/>
                </a:gradFill>
              </a:rPr>
              <a:t> which can </a:t>
            </a:r>
            <a:r>
              <a:rPr lang="en-US" sz="900" dirty="0">
                <a:gradFill>
                  <a:gsLst>
                    <a:gs pos="2917">
                      <a:schemeClr val="tx1"/>
                    </a:gs>
                    <a:gs pos="30000">
                      <a:schemeClr val="tx1"/>
                    </a:gs>
                  </a:gsLst>
                  <a:lin ang="5400000" scaled="0"/>
                </a:gradFill>
              </a:rPr>
              <a:t>lead</a:t>
            </a:r>
            <a:r>
              <a:rPr lang="en-US" sz="900" b="0" dirty="0">
                <a:gradFill>
                  <a:gsLst>
                    <a:gs pos="2917">
                      <a:schemeClr val="tx1"/>
                    </a:gs>
                    <a:gs pos="30000">
                      <a:schemeClr val="tx1"/>
                    </a:gs>
                  </a:gsLst>
                  <a:lin ang="5400000" scaled="0"/>
                </a:gradFill>
              </a:rPr>
              <a:t> to higher profits. Faster speed to market with products can also increase profitability.</a:t>
            </a:r>
            <a:endParaRPr lang="en-US" sz="900" b="1"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[1] Source: https://www.zdnet.com/article/iot-to-drive-growth-in-connected-devices-through-2022-cisco/</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[2] Source: Gartner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[3] Source: </a:t>
            </a:r>
            <a:r>
              <a:rPr lang="en-US" sz="900" dirty="0">
                <a:highlight>
                  <a:srgbClr val="FFFF00"/>
                </a:highlight>
              </a:rPr>
              <a:t>Deloitte</a:t>
            </a:r>
            <a:endParaRPr lang="en-US"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[4] Source: </a:t>
            </a:r>
            <a:r>
              <a:rPr lang="en-US" sz="900" dirty="0">
                <a:highlight>
                  <a:srgbClr val="FFFF00"/>
                </a:highlight>
              </a:rPr>
              <a:t>IDC </a:t>
            </a:r>
            <a:r>
              <a:rPr lang="en-US" sz="900" dirty="0" err="1">
                <a:highlight>
                  <a:srgbClr val="FFFF00"/>
                </a:highlight>
              </a:rPr>
              <a:t>FutureScape</a:t>
            </a:r>
            <a:r>
              <a:rPr lang="en-US" sz="900" dirty="0">
                <a:highlight>
                  <a:srgbClr val="FFFF00"/>
                </a:highlight>
              </a:rPr>
              <a:t> </a:t>
            </a:r>
            <a:endParaRPr lang="en-US"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749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IoT spans many different industries and use cases. It has been estimated </a:t>
            </a:r>
            <a:r>
              <a:rPr lang="en-US" sz="1800" dirty="0">
                <a:effectLst/>
                <a:latin typeface="Calibri" panose="020F0502020204030204" pitchFamily="34" charset="0"/>
                <a:ea typeface="Calibri" panose="020F0502020204030204" pitchFamily="34" charset="0"/>
              </a:rPr>
              <a:t>41.6 billion connected devices by 2025, according to IDC</a:t>
            </a:r>
            <a:r>
              <a:rPr lang="en-US" b="0" dirty="0"/>
              <a:t>. Microsoft recently does an annual report called IoT Signals to </a:t>
            </a:r>
            <a:r>
              <a:rPr lang="en-US" dirty="0"/>
              <a:t>spotlight IoT adoption, challenges, trends, and opportunities. </a:t>
            </a:r>
            <a:r>
              <a:rPr lang="en-US" b="0" dirty="0"/>
              <a:t>So why do companies adopt IoT? Out of that research, we found that the top reasons for </a:t>
            </a:r>
            <a:r>
              <a:rPr lang="en-US" b="0" dirty="0" err="1"/>
              <a:t>iot</a:t>
            </a:r>
            <a:r>
              <a:rPr lang="en-US" b="0" dirty="0"/>
              <a:t> adoption. </a:t>
            </a:r>
            <a:r>
              <a:rPr lang="en-US" dirty="0"/>
              <a:t>Leading the way was safety and security as in workplace safety, employee safety, and so on. It tied with operational optimization, illustrating the expectations of organizations by digitally transforming pieces of their infrastructure. Quality assurance, next on the list, refers to human resources and equipment. Employee productivity ranks fourth, and ties well with the top three in that if you provide a safe environment with quality assurance in place, your people will get more done and optimize operations.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08413A8-5751-49C4-A1EE-6DF953373A35}" type="datetime8">
              <a:rPr lang="en-US" smtClean="0"/>
              <a:t>3/17/2021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7228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Our foundational technology investments are the underpinning for all of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Simply building IoT solutions and reducing the complexity of building end to end solutions. Plus connect to the rest of your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We have products and services for both the device and cloud side. Plus, products with Azure IoT Central to help you build an IoT solution quickly without the need of any cloud solution development skills required.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29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Azure IoT is a collection of Microsoft-managed cloud services that connect, monitor, and control billions of IoT assets. With it you can q</a:t>
            </a:r>
            <a:r>
              <a:rPr lang="en-US" sz="1200" spc="-50" dirty="0">
                <a:gradFill>
                  <a:gsLst>
                    <a:gs pos="0">
                      <a:srgbClr val="0078D3"/>
                    </a:gs>
                    <a:gs pos="100000">
                      <a:srgbClr val="0078D3"/>
                    </a:gs>
                  </a:gsLst>
                  <a:lin ang="5400000" scaled="1"/>
                </a:gradFill>
                <a:latin typeface="+mn-lt"/>
              </a:rPr>
              <a:t>uickly turn your vision for a connected future into reality with secure, scalable, and complete, edge-to-cloud IoT solutions. We’ve broken down the platform into five primary pillars:</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Develop with choice</a:t>
            </a:r>
          </a:p>
          <a:p>
            <a:pPr lvl="0"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Simple tools, simple templates, and open source. You can build open and flexible IoT solutions on your terms. Get leading device management, cloud integration and choice across fully managed applications or IoT platform services.</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Prepare for future innovation</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You can build on a platform and with an ecosystem with that is continuously enhancing data, AI, and analytics solutions. Integrate into your existing systems, launch into new opportunities. There’s so much potential here.</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Secure data everywhere</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With Azure IoT, you can trust your data is more secured from endpoints to the cloud. That’s because we partner with the most proactive leader in IoT security with the largest portfolio of regulatory and </a:t>
            </a:r>
            <a:r>
              <a:rPr lang="en-US" sz="1200" u="sng" dirty="0">
                <a:gradFill>
                  <a:gsLst>
                    <a:gs pos="2917">
                      <a:schemeClr val="tx1"/>
                    </a:gs>
                    <a:gs pos="100000">
                      <a:schemeClr val="tx1"/>
                    </a:gs>
                  </a:gsLst>
                  <a:lin ang="5400000" scaled="1"/>
                </a:gradFill>
                <a:latin typeface="+mn-lt"/>
                <a:cs typeface="Segoe UI" pitchFamily="34" charset="0"/>
                <a:hlinkClick r:id="rId3">
                  <a:extLst>
                    <a:ext uri="{A12FA001-AC4F-418D-AE19-62706E023703}">
                      <ahyp:hlinkClr xmlns:ahyp="http://schemas.microsoft.com/office/drawing/2018/hyperlinkcolor" val="tx"/>
                    </a:ext>
                  </a:extLst>
                </a:hlinkClick>
              </a:rPr>
              <a:t>compliance certifications </a:t>
            </a:r>
            <a:r>
              <a:rPr lang="en-US" sz="1200" dirty="0">
                <a:gradFill>
                  <a:gsLst>
                    <a:gs pos="2917">
                      <a:schemeClr val="tx1"/>
                    </a:gs>
                    <a:gs pos="100000">
                      <a:schemeClr val="tx1"/>
                    </a:gs>
                  </a:gsLst>
                  <a:lin ang="5400000" scaled="1"/>
                </a:gradFill>
                <a:latin typeface="+mn-lt"/>
                <a:cs typeface="Segoe UI" pitchFamily="34" charset="0"/>
              </a:rPr>
              <a:t>in the industry.</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Power the Edge</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Azure IoT lets you move your AI and business workloads to the edge. This lets you react with more agility, operate more reliably, and spend less time transmitting to the cloud.</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Scale globally </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Scalability is always an important issue. With Azure IoT, you can unlock the largest IoT ecosystem global to scale, wherever and whenever you are ready to grow.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dirty="0">
              <a:gradFill>
                <a:gsLst>
                  <a:gs pos="2917">
                    <a:schemeClr val="bg1"/>
                  </a:gs>
                  <a:gs pos="100000">
                    <a:schemeClr val="bg1"/>
                  </a:gs>
                </a:gsLst>
                <a:lin ang="5400000" scaled="1"/>
              </a:gradFill>
              <a:latin typeface="+mn-lt"/>
              <a:cs typeface="Segoe UI" pitchFamily="34" charset="0"/>
            </a:endParaRPr>
          </a:p>
          <a:p>
            <a:endParaRPr lang="en-US" sz="1200" dirty="0">
              <a:latin typeface="+mn-lt"/>
            </a:endParaRPr>
          </a:p>
          <a:p>
            <a:endParaRPr lang="en-US" sz="1200" dirty="0">
              <a:latin typeface="+mn-lt"/>
            </a:endParaRPr>
          </a:p>
          <a:p>
            <a:endParaRPr lang="en-US" sz="1200" dirty="0">
              <a:latin typeface="+mn-lt"/>
            </a:endParaRPr>
          </a:p>
          <a:p>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2AE080-CAAF-47FB-A861-95CB747DCD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894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28.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 Id="rId4" Type="http://schemas.openxmlformats.org/officeDocument/2006/relationships/image" Target="../media/image28.emf"/></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8.xml"/><Relationship Id="rId4" Type="http://schemas.openxmlformats.org/officeDocument/2006/relationships/image" Target="../media/image28.emf"/></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8.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0334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011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61555"/>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794079"/>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45379220"/>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6429"/>
            <a:ext cx="9624683" cy="677108"/>
          </a:xfrm>
        </p:spPr>
        <p:txBody>
          <a:bodyPr wrap="square" anchor="b" anchorCtr="0">
            <a:spAutoFit/>
          </a:bodyPr>
          <a:lstStyle>
            <a:lvl1pPr>
              <a:defRPr sz="4400">
                <a:gradFill flip="none" rotWithShape="1">
                  <a:gsLst>
                    <a:gs pos="100000">
                      <a:srgbClr val="50E6FF"/>
                    </a:gs>
                    <a:gs pos="0">
                      <a:srgbClr val="0078D4"/>
                    </a:gs>
                  </a:gsLst>
                  <a:lin ang="4800000" scaled="0"/>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2" name="Text Placeholder 4">
            <a:extLst>
              <a:ext uri="{FF2B5EF4-FFF2-40B4-BE49-F238E27FC236}">
                <a16:creationId xmlns:a16="http://schemas.microsoft.com/office/drawing/2014/main" id="{CDDFFF5F-F843-4F0E-BA81-1CC563655509}"/>
              </a:ext>
            </a:extLst>
          </p:cNvPr>
          <p:cNvSpPr>
            <a:spLocks noGrp="1"/>
          </p:cNvSpPr>
          <p:nvPr>
            <p:ph type="body" sz="quarter" idx="15" hasCustomPrompt="1"/>
          </p:nvPr>
        </p:nvSpPr>
        <p:spPr>
          <a:xfrm>
            <a:off x="582042" y="2467908"/>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86757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4389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685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872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120084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2785646"/>
            <a:ext cx="4162425" cy="338554"/>
          </a:xfrm>
        </p:spPr>
        <p:txBody>
          <a:bodyPr/>
          <a:lstStyle>
            <a:lvl1pPr marL="0" indent="0">
              <a:spcBef>
                <a:spcPts val="1200"/>
              </a:spcBef>
              <a:spcAft>
                <a:spcPts val="1200"/>
              </a:spcAft>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81712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274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270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18044806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114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31498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2557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14453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0" y="1236663"/>
            <a:ext cx="12368213" cy="4714875"/>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88963" y="2351088"/>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41957667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22225" y="10886"/>
            <a:ext cx="12169775" cy="3383280"/>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436563" y="318587"/>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1" y="3457302"/>
            <a:ext cx="12192000" cy="3383280"/>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36563" y="3859345"/>
            <a:ext cx="5986462" cy="2654666"/>
          </a:xfrm>
          <a:solidFill>
            <a:schemeClr val="bg1"/>
          </a:solidFill>
        </p:spPr>
        <p:txBody>
          <a:bodyPr lIns="365760" tIns="274320" rIns="365760" bIns="274320" anchor="ctr">
            <a:noAutofit/>
          </a:bodyPr>
          <a:lstStyle>
            <a:lvl1pPr marL="0" indent="0">
              <a:spcBef>
                <a:spcPts val="0"/>
              </a:spcBef>
              <a:spcAft>
                <a:spcPts val="1200"/>
              </a:spcAft>
              <a:buNone/>
              <a:defRPr sz="2000"/>
            </a:lvl1pPr>
            <a:lvl2pPr marL="0" indent="0">
              <a:spcBef>
                <a:spcPts val="0"/>
              </a:spcBef>
              <a:spcAft>
                <a:spcPts val="1200"/>
              </a:spcAft>
              <a:buNone/>
              <a:defRPr sz="18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3941544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6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25101917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CEN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0835BBD-8C75-480E-8C88-72E936D6B5A7}"/>
              </a:ext>
            </a:extLst>
          </p:cNvPr>
          <p:cNvSpPr>
            <a:spLocks noGrp="1"/>
          </p:cNvSpPr>
          <p:nvPr>
            <p:ph type="pic" sz="quarter" idx="10"/>
          </p:nvPr>
        </p:nvSpPr>
        <p:spPr>
          <a:xfrm>
            <a:off x="15268" y="10886"/>
            <a:ext cx="4023360" cy="6829696"/>
          </a:xfrm>
        </p:spPr>
        <p:txBody>
          <a:bodyPr/>
          <a:lstStyle/>
          <a:p>
            <a:endParaRPr lang="en-US"/>
          </a:p>
        </p:txBody>
      </p:sp>
      <p:sp>
        <p:nvSpPr>
          <p:cNvPr id="10" name="Text Placeholder 9">
            <a:extLst>
              <a:ext uri="{FF2B5EF4-FFF2-40B4-BE49-F238E27FC236}">
                <a16:creationId xmlns:a16="http://schemas.microsoft.com/office/drawing/2014/main" id="{39ED8687-6112-4330-906B-13B4FF982DAD}"/>
              </a:ext>
            </a:extLst>
          </p:cNvPr>
          <p:cNvSpPr>
            <a:spLocks noGrp="1"/>
          </p:cNvSpPr>
          <p:nvPr>
            <p:ph type="body" sz="quarter" idx="11"/>
          </p:nvPr>
        </p:nvSpPr>
        <p:spPr>
          <a:xfrm>
            <a:off x="542160" y="2914650"/>
            <a:ext cx="29695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4" name="Picture Placeholder 7">
            <a:extLst>
              <a:ext uri="{FF2B5EF4-FFF2-40B4-BE49-F238E27FC236}">
                <a16:creationId xmlns:a16="http://schemas.microsoft.com/office/drawing/2014/main" id="{FF2E4CF9-471D-4A80-8BBB-785EC4B2DC2E}"/>
              </a:ext>
            </a:extLst>
          </p:cNvPr>
          <p:cNvSpPr>
            <a:spLocks noGrp="1"/>
          </p:cNvSpPr>
          <p:nvPr>
            <p:ph type="pic" sz="quarter" idx="12"/>
          </p:nvPr>
        </p:nvSpPr>
        <p:spPr>
          <a:xfrm>
            <a:off x="4086556" y="0"/>
            <a:ext cx="4023360" cy="6840582"/>
          </a:xfrm>
        </p:spPr>
        <p:txBody>
          <a:bodyPr/>
          <a:lstStyle/>
          <a:p>
            <a:endParaRPr lang="en-US"/>
          </a:p>
        </p:txBody>
      </p:sp>
      <p:sp>
        <p:nvSpPr>
          <p:cNvPr id="5" name="Text Placeholder 9">
            <a:extLst>
              <a:ext uri="{FF2B5EF4-FFF2-40B4-BE49-F238E27FC236}">
                <a16:creationId xmlns:a16="http://schemas.microsoft.com/office/drawing/2014/main" id="{1D2367ED-4D3A-476B-9A24-FF0D4AF418BD}"/>
              </a:ext>
            </a:extLst>
          </p:cNvPr>
          <p:cNvSpPr>
            <a:spLocks noGrp="1"/>
          </p:cNvSpPr>
          <p:nvPr>
            <p:ph type="body" sz="quarter" idx="13"/>
          </p:nvPr>
        </p:nvSpPr>
        <p:spPr>
          <a:xfrm>
            <a:off x="4556298"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18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
        <p:nvSpPr>
          <p:cNvPr id="6" name="Picture Placeholder 7">
            <a:extLst>
              <a:ext uri="{FF2B5EF4-FFF2-40B4-BE49-F238E27FC236}">
                <a16:creationId xmlns:a16="http://schemas.microsoft.com/office/drawing/2014/main" id="{DF28BA66-4B5D-431B-9E9D-2559C40CA0C6}"/>
              </a:ext>
            </a:extLst>
          </p:cNvPr>
          <p:cNvSpPr>
            <a:spLocks noGrp="1"/>
          </p:cNvSpPr>
          <p:nvPr>
            <p:ph type="pic" sz="quarter" idx="14"/>
          </p:nvPr>
        </p:nvSpPr>
        <p:spPr>
          <a:xfrm>
            <a:off x="8157845" y="0"/>
            <a:ext cx="4023360" cy="6840582"/>
          </a:xfrm>
        </p:spPr>
        <p:txBody>
          <a:bodyPr/>
          <a:lstStyle/>
          <a:p>
            <a:endParaRPr lang="en-US"/>
          </a:p>
        </p:txBody>
      </p:sp>
      <p:sp>
        <p:nvSpPr>
          <p:cNvPr id="7" name="Text Placeholder 9">
            <a:extLst>
              <a:ext uri="{FF2B5EF4-FFF2-40B4-BE49-F238E27FC236}">
                <a16:creationId xmlns:a16="http://schemas.microsoft.com/office/drawing/2014/main" id="{D94FE499-2EF2-4F1F-9F01-C20E274D61D8}"/>
              </a:ext>
            </a:extLst>
          </p:cNvPr>
          <p:cNvSpPr>
            <a:spLocks noGrp="1"/>
          </p:cNvSpPr>
          <p:nvPr>
            <p:ph type="body" sz="quarter" idx="15"/>
          </p:nvPr>
        </p:nvSpPr>
        <p:spPr>
          <a:xfrm>
            <a:off x="8627587" y="2914650"/>
            <a:ext cx="3083877" cy="3566160"/>
          </a:xfrm>
          <a:solidFill>
            <a:schemeClr val="bg1">
              <a:alpha val="80000"/>
            </a:schemeClr>
          </a:solidFill>
        </p:spPr>
        <p:txBody>
          <a:bodyPr lIns="274320" tIns="274320" rIns="274320" bIns="274320" anchor="ctr">
            <a:noAutofit/>
          </a:bodyPr>
          <a:lstStyle>
            <a:lvl1pPr marL="0" indent="0">
              <a:spcBef>
                <a:spcPts val="0"/>
              </a:spcBef>
              <a:spcAft>
                <a:spcPts val="1200"/>
              </a:spcAft>
              <a:buNone/>
              <a:defRPr sz="2000"/>
            </a:lvl1pPr>
            <a:lvl2pPr marL="0" indent="0">
              <a:spcBef>
                <a:spcPts val="0"/>
              </a:spcBef>
              <a:spcAft>
                <a:spcPts val="1200"/>
              </a:spcAft>
              <a:buNone/>
              <a:defRPr sz="1400"/>
            </a:lvl2pPr>
            <a:lvl3pPr marL="0" indent="0" algn="r">
              <a:spcBef>
                <a:spcPts val="0"/>
              </a:spcBef>
              <a:buNone/>
              <a:defRPr sz="1200" b="1" kern="0" cap="all" spc="140" baseline="0">
                <a:solidFill>
                  <a:schemeClr val="tx1"/>
                </a:solidFill>
              </a:defRPr>
            </a:lvl3pPr>
            <a:lvl4pPr marL="0" indent="0" algn="r">
              <a:spcBef>
                <a:spcPts val="0"/>
              </a:spcBef>
              <a:buNone/>
              <a:defRPr sz="1200"/>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a:t>
            </a:r>
          </a:p>
        </p:txBody>
      </p:sp>
    </p:spTree>
    <p:extLst>
      <p:ext uri="{BB962C8B-B14F-4D97-AF65-F5344CB8AC3E}">
        <p14:creationId xmlns:p14="http://schemas.microsoft.com/office/powerpoint/2010/main" val="926475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589558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89355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315379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361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5539926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1479038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90786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06184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4950105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893843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B4BF58-A979-4DEB-B5C0-812DE1E3801E}"/>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2557029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1158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68177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345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334916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61606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9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8219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35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7301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64896"/>
            <a:ext cx="11653523" cy="923330"/>
          </a:xfrm>
          <a:noFill/>
        </p:spPr>
        <p:txBody>
          <a:bodyPr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77381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6687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05206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910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922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057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6109-8C63-43AD-9D5B-4863F7BC5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7B2062-BFC7-4655-A70D-BC37976CED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2FF1E2-19DF-4C2B-9485-A1F9F6995227}"/>
              </a:ext>
            </a:extLst>
          </p:cNvPr>
          <p:cNvSpPr>
            <a:spLocks noGrp="1"/>
          </p:cNvSpPr>
          <p:nvPr>
            <p:ph type="dt" sz="half" idx="10"/>
          </p:nvPr>
        </p:nvSpPr>
        <p:spPr/>
        <p:txBody>
          <a:bodyPr/>
          <a:lstStyle/>
          <a:p>
            <a:fld id="{91DFEF6D-CDD7-487A-9486-F22C1B96C809}" type="datetimeFigureOut">
              <a:rPr lang="en-US" smtClean="0"/>
              <a:t>3/17/2021</a:t>
            </a:fld>
            <a:endParaRPr lang="en-US"/>
          </a:p>
        </p:txBody>
      </p:sp>
      <p:sp>
        <p:nvSpPr>
          <p:cNvPr id="5" name="Footer Placeholder 4">
            <a:extLst>
              <a:ext uri="{FF2B5EF4-FFF2-40B4-BE49-F238E27FC236}">
                <a16:creationId xmlns:a16="http://schemas.microsoft.com/office/drawing/2014/main" id="{94739E4B-6A50-4826-B523-D932F1D51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0A6D1-1B85-4A1A-BD2E-60FFD08A63B9}"/>
              </a:ext>
            </a:extLst>
          </p:cNvPr>
          <p:cNvSpPr>
            <a:spLocks noGrp="1"/>
          </p:cNvSpPr>
          <p:nvPr>
            <p:ph type="sldNum" sz="quarter" idx="12"/>
          </p:nvPr>
        </p:nvSpPr>
        <p:spPr/>
        <p:txBody>
          <a:bodyPr/>
          <a:lstStyle/>
          <a:p>
            <a:fld id="{D8A64967-2ECF-4B45-ACFA-3F7F1AA8287B}" type="slidenum">
              <a:rPr lang="en-US" smtClean="0"/>
              <a:t>‹#›</a:t>
            </a:fld>
            <a:endParaRPr lang="en-US"/>
          </a:p>
        </p:txBody>
      </p:sp>
    </p:spTree>
    <p:extLst>
      <p:ext uri="{BB962C8B-B14F-4D97-AF65-F5344CB8AC3E}">
        <p14:creationId xmlns:p14="http://schemas.microsoft.com/office/powerpoint/2010/main" val="366965864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716F-2C66-4BF1-A2D8-BF6009372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9D5B1-FC71-4E17-A99B-2BA08D0670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76A44-6AA9-4588-A642-37EAA6B474F4}"/>
              </a:ext>
            </a:extLst>
          </p:cNvPr>
          <p:cNvSpPr>
            <a:spLocks noGrp="1"/>
          </p:cNvSpPr>
          <p:nvPr>
            <p:ph type="dt" sz="half" idx="10"/>
          </p:nvPr>
        </p:nvSpPr>
        <p:spPr/>
        <p:txBody>
          <a:bodyPr/>
          <a:lstStyle/>
          <a:p>
            <a:fld id="{91DFEF6D-CDD7-487A-9486-F22C1B96C809}" type="datetimeFigureOut">
              <a:rPr lang="en-US" smtClean="0"/>
              <a:t>3/17/2021</a:t>
            </a:fld>
            <a:endParaRPr lang="en-US"/>
          </a:p>
        </p:txBody>
      </p:sp>
      <p:sp>
        <p:nvSpPr>
          <p:cNvPr id="5" name="Footer Placeholder 4">
            <a:extLst>
              <a:ext uri="{FF2B5EF4-FFF2-40B4-BE49-F238E27FC236}">
                <a16:creationId xmlns:a16="http://schemas.microsoft.com/office/drawing/2014/main" id="{669004ED-9909-455E-9239-7329F6E2F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7CEE7-F555-46BA-AB6F-5A468653E06A}"/>
              </a:ext>
            </a:extLst>
          </p:cNvPr>
          <p:cNvSpPr>
            <a:spLocks noGrp="1"/>
          </p:cNvSpPr>
          <p:nvPr>
            <p:ph type="sldNum" sz="quarter" idx="12"/>
          </p:nvPr>
        </p:nvSpPr>
        <p:spPr/>
        <p:txBody>
          <a:bodyPr/>
          <a:lstStyle/>
          <a:p>
            <a:fld id="{D8A64967-2ECF-4B45-ACFA-3F7F1AA8287B}" type="slidenum">
              <a:rPr lang="en-US" smtClean="0"/>
              <a:t>‹#›</a:t>
            </a:fld>
            <a:endParaRPr lang="en-US"/>
          </a:p>
        </p:txBody>
      </p:sp>
    </p:spTree>
    <p:extLst>
      <p:ext uri="{BB962C8B-B14F-4D97-AF65-F5344CB8AC3E}">
        <p14:creationId xmlns:p14="http://schemas.microsoft.com/office/powerpoint/2010/main" val="27510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0AA3-32EA-41E3-9E1E-3DCC66595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3233F-053D-4CEF-AE3B-08A06E6849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75D37-77EB-45ED-BA74-2A450D85134A}"/>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5" name="Footer Placeholder 4">
            <a:extLst>
              <a:ext uri="{FF2B5EF4-FFF2-40B4-BE49-F238E27FC236}">
                <a16:creationId xmlns:a16="http://schemas.microsoft.com/office/drawing/2014/main" id="{CEE7BE07-816C-42AA-AC94-35FFEBFEE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43564-71EF-4B9A-9BA0-887F094A158F}"/>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2282562942"/>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466D-1245-4BF2-A19C-48DC502F08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8CC27-47B6-4FA9-AE81-D50FA60413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1965D6-CA41-4D6F-B36F-8DDF5C60F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6C26C5-35E7-4C7D-98E3-40EBE032EBF7}"/>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6" name="Footer Placeholder 5">
            <a:extLst>
              <a:ext uri="{FF2B5EF4-FFF2-40B4-BE49-F238E27FC236}">
                <a16:creationId xmlns:a16="http://schemas.microsoft.com/office/drawing/2014/main" id="{05EE7861-E0A9-453D-BB78-7D30EDC68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846DD-29C0-48B5-B8E0-4A53359BFCA8}"/>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1495143040"/>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D6839-49EC-4C3E-BBD2-A13FE6B57B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024491-55F6-4575-B032-CC632B247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0E38FA-146E-4D4B-8D45-9E268E1DA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D84FC1-CB41-4731-AD07-8C5FD33E7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ABADA1-6919-4B57-B080-F0C2B3D26E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269F12-6192-4103-9225-D1EEB782C016}"/>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8" name="Footer Placeholder 7">
            <a:extLst>
              <a:ext uri="{FF2B5EF4-FFF2-40B4-BE49-F238E27FC236}">
                <a16:creationId xmlns:a16="http://schemas.microsoft.com/office/drawing/2014/main" id="{827DB425-077E-4E8C-8B78-138E2335DA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91C925-4C01-41F8-800A-AF24F906929B}"/>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1991562821"/>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9560-9F2D-4435-B554-AB14A8B299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6E337E-53B3-4022-A6F1-F68D8446FC14}"/>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4" name="Footer Placeholder 3">
            <a:extLst>
              <a:ext uri="{FF2B5EF4-FFF2-40B4-BE49-F238E27FC236}">
                <a16:creationId xmlns:a16="http://schemas.microsoft.com/office/drawing/2014/main" id="{0D0DBAE0-2B79-464E-9055-45AC096060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34F4EE-D702-4EF7-92C1-00483DF0AC90}"/>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2996966015"/>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9934B-6B0F-4C25-B1DE-4ECA8E4C2CA2}"/>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3" name="Footer Placeholder 2">
            <a:extLst>
              <a:ext uri="{FF2B5EF4-FFF2-40B4-BE49-F238E27FC236}">
                <a16:creationId xmlns:a16="http://schemas.microsoft.com/office/drawing/2014/main" id="{65A67F38-6488-4DCF-B29A-E902E65A5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522709-AF51-43AF-ABDB-2DEE909A4731}"/>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329739672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3502-2512-455A-A199-7B27850AA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04E79-B132-4475-8C7A-FECC77363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52010-BB8E-4B61-9473-13E2A4BFE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AE856-81CF-487E-B644-DF960259993F}"/>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6" name="Footer Placeholder 5">
            <a:extLst>
              <a:ext uri="{FF2B5EF4-FFF2-40B4-BE49-F238E27FC236}">
                <a16:creationId xmlns:a16="http://schemas.microsoft.com/office/drawing/2014/main" id="{8BA95AB0-80E6-48D3-8462-E1C53CB90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9627D-3BA3-47D2-8745-7914D4F7FC85}"/>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1632849941"/>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CE3B-CD4B-46BE-8312-68E921B38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340E51-B6FD-46D4-BE78-749A7154A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186182-DCA5-417C-AEDA-313E3BBA6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6ACD3-C9ED-4471-9930-7D833BE753C4}"/>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6" name="Footer Placeholder 5">
            <a:extLst>
              <a:ext uri="{FF2B5EF4-FFF2-40B4-BE49-F238E27FC236}">
                <a16:creationId xmlns:a16="http://schemas.microsoft.com/office/drawing/2014/main" id="{2981C0D5-73BB-441A-97BE-3443C5FFB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ED22A-EED2-4047-9806-359D26266018}"/>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1005446495"/>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2D63-02F1-4753-84FA-0B7363C760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34382C-3814-49F5-B8D0-45341041E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E87BB-0123-4AFC-85B6-2305EC27E810}"/>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5" name="Footer Placeholder 4">
            <a:extLst>
              <a:ext uri="{FF2B5EF4-FFF2-40B4-BE49-F238E27FC236}">
                <a16:creationId xmlns:a16="http://schemas.microsoft.com/office/drawing/2014/main" id="{34A8417D-7FD1-4C5E-947F-DB8D70243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D3956-1A9D-412E-ABF9-4945F0E8A63D}"/>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511552084"/>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7343C-25F5-488B-87A2-1026E15394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5C738-3C12-44C0-A6BD-5B294F9222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39DC0-A799-4102-8808-ABB8173253C6}"/>
              </a:ext>
            </a:extLst>
          </p:cNvPr>
          <p:cNvSpPr>
            <a:spLocks noGrp="1"/>
          </p:cNvSpPr>
          <p:nvPr>
            <p:ph type="dt" sz="half" idx="10"/>
          </p:nvPr>
        </p:nvSpPr>
        <p:spPr/>
        <p:txBody>
          <a:bodyPr/>
          <a:lstStyle/>
          <a:p>
            <a:fld id="{0DD12D37-94C8-45D4-B3DF-7955223DFCA6}" type="datetimeFigureOut">
              <a:rPr lang="en-US" smtClean="0"/>
              <a:t>3/17/2021</a:t>
            </a:fld>
            <a:endParaRPr lang="en-US"/>
          </a:p>
        </p:txBody>
      </p:sp>
      <p:sp>
        <p:nvSpPr>
          <p:cNvPr id="5" name="Footer Placeholder 4">
            <a:extLst>
              <a:ext uri="{FF2B5EF4-FFF2-40B4-BE49-F238E27FC236}">
                <a16:creationId xmlns:a16="http://schemas.microsoft.com/office/drawing/2014/main" id="{8F68E015-6939-4D50-AA18-5A494554B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9EE30-EDE5-4888-95C5-6540D5D937B0}"/>
              </a:ext>
            </a:extLst>
          </p:cNvPr>
          <p:cNvSpPr>
            <a:spLocks noGrp="1"/>
          </p:cNvSpPr>
          <p:nvPr>
            <p:ph type="sldNum" sz="quarter" idx="12"/>
          </p:nvPr>
        </p:nvSpPr>
        <p:spPr/>
        <p:txBody>
          <a:bodyPr/>
          <a:lstStyle/>
          <a:p>
            <a:fld id="{50085F0A-03C6-406C-A1A0-65B29527CBAC}" type="slidenum">
              <a:rPr lang="en-US" smtClean="0"/>
              <a:t>‹#›</a:t>
            </a:fld>
            <a:endParaRPr lang="en-US"/>
          </a:p>
        </p:txBody>
      </p:sp>
    </p:spTree>
    <p:extLst>
      <p:ext uri="{BB962C8B-B14F-4D97-AF65-F5344CB8AC3E}">
        <p14:creationId xmlns:p14="http://schemas.microsoft.com/office/powerpoint/2010/main" val="582051848"/>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Microsoft Azure Solutions Business logo&#10;">
            <a:extLst>
              <a:ext uri="{FF2B5EF4-FFF2-40B4-BE49-F238E27FC236}">
                <a16:creationId xmlns:a16="http://schemas.microsoft.com/office/drawing/2014/main" id="{277DCAEC-3310-4576-93A1-011D03066D50}"/>
              </a:ext>
            </a:extLst>
          </p:cNvPr>
          <p:cNvPicPr>
            <a:picLocks noChangeAspect="1"/>
          </p:cNvPicPr>
          <p:nvPr userDrawn="1"/>
        </p:nvPicPr>
        <p:blipFill>
          <a:blip r:embed="rId3"/>
          <a:stretch>
            <a:fillRect/>
          </a:stretch>
        </p:blipFill>
        <p:spPr>
          <a:xfrm>
            <a:off x="536575" y="559003"/>
            <a:ext cx="4166206" cy="33855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874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8937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19110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084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53211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2298323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5874751"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5874751"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284351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674664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231061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20940246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12111352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6527696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52154284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2140146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079448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673285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636749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55995"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286808" y="2377543"/>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7448030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74941343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3555279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80354707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6918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8947930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3299266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13980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1671083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569656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57455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161365" y="793822"/>
            <a:ext cx="2096326" cy="1618774"/>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472758" y="793822"/>
            <a:ext cx="2096326" cy="1618774"/>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203560" y="4460417"/>
            <a:ext cx="2096326" cy="1618774"/>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514953" y="4460417"/>
            <a:ext cx="2096326" cy="1618774"/>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776786" y="2611744"/>
            <a:ext cx="2096326" cy="1618774"/>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061123" y="2611744"/>
            <a:ext cx="2096326" cy="1618774"/>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345460" y="2611744"/>
            <a:ext cx="2096326" cy="1618774"/>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182758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803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917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11B-2461-4B9F-BA8C-284E0DB59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9AC44-84E1-4E6F-BAEC-645C4BDB9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704E1-8F17-401F-A5DA-78D856867F08}"/>
              </a:ext>
            </a:extLst>
          </p:cNvPr>
          <p:cNvSpPr>
            <a:spLocks noGrp="1"/>
          </p:cNvSpPr>
          <p:nvPr>
            <p:ph type="dt" sz="half" idx="10"/>
          </p:nvPr>
        </p:nvSpPr>
        <p:spPr/>
        <p:txBody>
          <a:bodyPr/>
          <a:lstStyle/>
          <a:p>
            <a:fld id="{359D067C-962C-437E-A0A2-08F853FA38DF}" type="datetimeFigureOut">
              <a:rPr lang="en-US" smtClean="0"/>
              <a:t>3/17/2021</a:t>
            </a:fld>
            <a:endParaRPr lang="en-US"/>
          </a:p>
        </p:txBody>
      </p:sp>
      <p:sp>
        <p:nvSpPr>
          <p:cNvPr id="5" name="Footer Placeholder 4">
            <a:extLst>
              <a:ext uri="{FF2B5EF4-FFF2-40B4-BE49-F238E27FC236}">
                <a16:creationId xmlns:a16="http://schemas.microsoft.com/office/drawing/2014/main" id="{2B9DA1EB-778F-4452-8B63-7001376E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BF147-9ACC-436C-9400-E0E719D962DF}"/>
              </a:ext>
            </a:extLst>
          </p:cNvPr>
          <p:cNvSpPr>
            <a:spLocks noGrp="1"/>
          </p:cNvSpPr>
          <p:nvPr>
            <p:ph type="sldNum" sz="quarter" idx="12"/>
          </p:nvPr>
        </p:nvSpPr>
        <p:spPr/>
        <p:txBody>
          <a:bodyPr/>
          <a:lstStyle/>
          <a:p>
            <a:fld id="{4F3D8C6D-7F86-49EE-85D0-46BDCF8324B7}" type="slidenum">
              <a:rPr lang="en-US" smtClean="0"/>
              <a:t>‹#›</a:t>
            </a:fld>
            <a:endParaRPr lang="en-US"/>
          </a:p>
        </p:txBody>
      </p:sp>
    </p:spTree>
    <p:extLst>
      <p:ext uri="{BB962C8B-B14F-4D97-AF65-F5344CB8AC3E}">
        <p14:creationId xmlns:p14="http://schemas.microsoft.com/office/powerpoint/2010/main" val="64209559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9366385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269302" y="1187645"/>
            <a:ext cx="11655079" cy="16023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173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136605"/>
            <a:ext cx="9230589" cy="1570127"/>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7476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75827"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6108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282896"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8043632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Microsoft.com/Learn</a:t>
            </a:r>
          </a:p>
        </p:txBody>
      </p:sp>
    </p:spTree>
    <p:extLst>
      <p:ext uri="{BB962C8B-B14F-4D97-AF65-F5344CB8AC3E}">
        <p14:creationId xmlns:p14="http://schemas.microsoft.com/office/powerpoint/2010/main" val="708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17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16544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823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047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03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055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7571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6234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1322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20958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7826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2131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275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30997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192807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577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05014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9217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07645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477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4848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6474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75317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16853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56532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7046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101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74152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5088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4444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99621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770820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59692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084061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 or subtitle</a:t>
            </a:r>
          </a:p>
        </p:txBody>
      </p:sp>
    </p:spTree>
    <p:extLst>
      <p:ext uri="{BB962C8B-B14F-4D97-AF65-F5344CB8AC3E}">
        <p14:creationId xmlns:p14="http://schemas.microsoft.com/office/powerpoint/2010/main" val="3636009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363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5135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58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985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61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746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5756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609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431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0190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542670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6846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646834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957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64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0101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83077353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394600"/>
            <a:ext cx="6392810" cy="1480405"/>
          </a:xfrm>
        </p:spPr>
        <p:txBody>
          <a:bodyPr anchor="t"/>
          <a:lstStyle>
            <a:lvl1pPr marL="0" indent="0">
              <a:spcBef>
                <a:spcPts val="1200"/>
              </a:spcBef>
              <a:spcAft>
                <a:spcPts val="600"/>
              </a:spcAft>
              <a:buNone/>
              <a:defRPr sz="2400">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463715"/>
            <a:ext cx="2851980" cy="553998"/>
          </a:xfrm>
        </p:spPr>
        <p:txBody>
          <a:bodyPr/>
          <a:lstStyle>
            <a:lvl1pPr>
              <a:defRPr>
                <a:solidFill>
                  <a:schemeClr val="accent2"/>
                </a:solidFill>
              </a:defRPr>
            </a:lvl1pPr>
          </a:lstStyle>
          <a:p>
            <a:r>
              <a:rPr lang="en-US"/>
              <a:t>Click to</a:t>
            </a:r>
          </a:p>
        </p:txBody>
      </p:sp>
    </p:spTree>
    <p:extLst>
      <p:ext uri="{BB962C8B-B14F-4D97-AF65-F5344CB8AC3E}">
        <p14:creationId xmlns:p14="http://schemas.microsoft.com/office/powerpoint/2010/main" val="303061462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111677"/>
            <a:ext cx="5958095" cy="1344984"/>
          </a:xfrm>
        </p:spPr>
        <p:txBody>
          <a:bodyPr anchor="t"/>
          <a:lstStyle>
            <a:lvl1pPr marL="0" indent="0">
              <a:spcBef>
                <a:spcPts val="1200"/>
              </a:spcBef>
              <a:spcAft>
                <a:spcPts val="600"/>
              </a:spcAft>
              <a:buNone/>
              <a:defRPr sz="2000"/>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D4E9B4A3-7849-4797-ACCB-22200180F6BB}"/>
              </a:ext>
            </a:extLst>
          </p:cNvPr>
          <p:cNvSpPr>
            <a:spLocks noGrp="1"/>
          </p:cNvSpPr>
          <p:nvPr>
            <p:ph type="title"/>
          </p:nvPr>
        </p:nvSpPr>
        <p:spPr>
          <a:xfrm>
            <a:off x="4849813" y="457200"/>
            <a:ext cx="6756970" cy="553998"/>
          </a:xfrm>
        </p:spPr>
        <p:txBody>
          <a:bodyPr/>
          <a:lstStyle/>
          <a:p>
            <a:r>
              <a:rPr lang="en-US"/>
              <a:t>Click to edit Master title style</a:t>
            </a:r>
          </a:p>
        </p:txBody>
      </p:sp>
      <p:sp>
        <p:nvSpPr>
          <p:cNvPr id="6" name="Text Placeholder 6">
            <a:extLst>
              <a:ext uri="{FF2B5EF4-FFF2-40B4-BE49-F238E27FC236}">
                <a16:creationId xmlns:a16="http://schemas.microsoft.com/office/drawing/2014/main" id="{0E64CAD8-4ECB-4FA2-B572-862C3C535B48}"/>
              </a:ext>
            </a:extLst>
          </p:cNvPr>
          <p:cNvSpPr>
            <a:spLocks noGrp="1"/>
          </p:cNvSpPr>
          <p:nvPr>
            <p:ph type="body" sz="quarter" idx="14"/>
          </p:nvPr>
        </p:nvSpPr>
        <p:spPr>
          <a:xfrm>
            <a:off x="4849813" y="1031316"/>
            <a:ext cx="6392810" cy="492443"/>
          </a:xfrm>
        </p:spPr>
        <p:txBody>
          <a:bodyPr anchor="t"/>
          <a:lstStyle>
            <a:lvl1pPr marL="0" indent="0">
              <a:spcBef>
                <a:spcPts val="1200"/>
              </a:spcBef>
              <a:spcAft>
                <a:spcPts val="600"/>
              </a:spcAft>
              <a:buNone/>
              <a:defRPr sz="3200" b="1">
                <a:solidFill>
                  <a:schemeClr val="accent1">
                    <a:lumMod val="60000"/>
                    <a:lumOff val="40000"/>
                  </a:schemeClr>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p:txBody>
      </p:sp>
    </p:spTree>
    <p:extLst>
      <p:ext uri="{BB962C8B-B14F-4D97-AF65-F5344CB8AC3E}">
        <p14:creationId xmlns:p14="http://schemas.microsoft.com/office/powerpoint/2010/main" val="38233042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4614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582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2672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037626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2436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772628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01506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89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5937378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3001353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7902061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49911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9293913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48180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520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00445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827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43866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0877522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9180368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97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4146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1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96162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15C6-564C-4C28-9B39-5913B39208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93E15-9308-4A69-A434-750273466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DEAFB6-B6C0-4761-BCFF-43942C585458}"/>
              </a:ext>
            </a:extLst>
          </p:cNvPr>
          <p:cNvSpPr>
            <a:spLocks noGrp="1"/>
          </p:cNvSpPr>
          <p:nvPr>
            <p:ph type="dt" sz="half" idx="10"/>
          </p:nvPr>
        </p:nvSpPr>
        <p:spPr/>
        <p:txBody>
          <a:bodyPr/>
          <a:lstStyle/>
          <a:p>
            <a:fld id="{AB418EC6-A7C0-45EC-9569-8900DE822755}" type="datetimeFigureOut">
              <a:rPr lang="en-US" smtClean="0"/>
              <a:t>3/17/2021</a:t>
            </a:fld>
            <a:endParaRPr lang="en-US"/>
          </a:p>
        </p:txBody>
      </p:sp>
      <p:sp>
        <p:nvSpPr>
          <p:cNvPr id="5" name="Footer Placeholder 4">
            <a:extLst>
              <a:ext uri="{FF2B5EF4-FFF2-40B4-BE49-F238E27FC236}">
                <a16:creationId xmlns:a16="http://schemas.microsoft.com/office/drawing/2014/main" id="{91C4D7F9-F41F-4B1E-A905-3D4035409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BE494-8370-4550-9204-72B7CCBC56AD}"/>
              </a:ext>
            </a:extLst>
          </p:cNvPr>
          <p:cNvSpPr>
            <a:spLocks noGrp="1"/>
          </p:cNvSpPr>
          <p:nvPr>
            <p:ph type="sldNum" sz="quarter" idx="12"/>
          </p:nvPr>
        </p:nvSpPr>
        <p:spPr/>
        <p:txBody>
          <a:bodyPr/>
          <a:lstStyle/>
          <a:p>
            <a:fld id="{D8D1F8D1-C7FB-46BF-B328-D0A207C11741}" type="slidenum">
              <a:rPr lang="en-US" smtClean="0"/>
              <a:t>‹#›</a:t>
            </a:fld>
            <a:endParaRPr lang="en-US"/>
          </a:p>
        </p:txBody>
      </p:sp>
    </p:spTree>
    <p:extLst>
      <p:ext uri="{BB962C8B-B14F-4D97-AF65-F5344CB8AC3E}">
        <p14:creationId xmlns:p14="http://schemas.microsoft.com/office/powerpoint/2010/main" val="3050457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08598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8448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227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2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710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89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243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15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35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962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0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612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06319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04541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2237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630670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56088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5603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67490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55952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86773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50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050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3000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13232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3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043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3265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7717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986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3337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2">
    <p:bg>
      <p:bgPr>
        <a:solidFill>
          <a:srgbClr val="000000"/>
        </a:solidFill>
        <a:effectLst/>
      </p:bgPr>
    </p:bg>
    <p:spTree>
      <p:nvGrpSpPr>
        <p:cNvPr id="1" name=""/>
        <p:cNvGrpSpPr/>
        <p:nvPr/>
      </p:nvGrpSpPr>
      <p:grpSpPr>
        <a:xfrm>
          <a:off x="0" y="0"/>
          <a:ext cx="0" cy="0"/>
          <a:chOff x="0" y="0"/>
          <a:chExt cx="0" cy="0"/>
        </a:xfrm>
      </p:grpSpPr>
      <p:pic>
        <p:nvPicPr>
          <p:cNvPr id="4" name="Picture 3" descr="Sunburst chart&#10;&#10;Description automatically generated with low confidence">
            <a:extLst>
              <a:ext uri="{FF2B5EF4-FFF2-40B4-BE49-F238E27FC236}">
                <a16:creationId xmlns:a16="http://schemas.microsoft.com/office/drawing/2014/main" id="{3DE4ECC8-5A63-42D5-958C-775BF858E7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a:stretch/>
        </p:blipFill>
        <p:spPr>
          <a:xfrm>
            <a:off x="8875228" y="1237"/>
            <a:ext cx="3316772" cy="6858000"/>
          </a:xfrm>
          <a:prstGeom prst="rect">
            <a:avLst/>
          </a:prstGeom>
        </p:spPr>
      </p:pic>
      <p:pic>
        <p:nvPicPr>
          <p:cNvPr id="3" name="MS logo white - EMF" descr="Microsoft logo white text version">
            <a:extLst>
              <a:ext uri="{FF2B5EF4-FFF2-40B4-BE49-F238E27FC236}">
                <a16:creationId xmlns:a16="http://schemas.microsoft.com/office/drawing/2014/main" id="{09A56F85-EB04-4D1C-A56D-0789283DFF8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770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908516161"/>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347679166"/>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172740157"/>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684463929"/>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581616"/>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53037"/>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3228781"/>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470127"/>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912371"/>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848868"/>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8298181"/>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735880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6204948"/>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90513"/>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4267027"/>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762587"/>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586449"/>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9165785"/>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2832094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29239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8046971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267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7089819"/>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70933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605044"/>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5634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204425"/>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theme" Target="../theme/theme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image" Target="../media/image34.emf"/><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image" Target="../media/image34.emf"/><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theme" Target="../theme/theme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20" Type="http://schemas.openxmlformats.org/officeDocument/2006/relationships/slideLayout" Target="../slideLayouts/slideLayout124.xml"/><Relationship Id="rId41"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image" Target="../media/image34.emf"/><Relationship Id="rId2" Type="http://schemas.openxmlformats.org/officeDocument/2006/relationships/slideLayout" Target="../slideLayouts/slideLayout149.xml"/><Relationship Id="rId16" Type="http://schemas.openxmlformats.org/officeDocument/2006/relationships/theme" Target="../theme/theme5.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image" Target="../media/image47.png"/><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theme" Target="../theme/theme6.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8" Type="http://schemas.openxmlformats.org/officeDocument/2006/relationships/slideLayout" Target="../slideLayouts/slideLayout17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slideLayout" Target="../slideLayouts/slideLayout233.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42" Type="http://schemas.openxmlformats.org/officeDocument/2006/relationships/slideLayout" Target="../slideLayouts/slideLayout236.xml"/><Relationship Id="rId7" Type="http://schemas.openxmlformats.org/officeDocument/2006/relationships/slideLayout" Target="../slideLayouts/slideLayout20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41" Type="http://schemas.openxmlformats.org/officeDocument/2006/relationships/slideLayout" Target="../slideLayouts/slideLayout235.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40" Type="http://schemas.openxmlformats.org/officeDocument/2006/relationships/slideLayout" Target="../slideLayouts/slideLayout234.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4" Type="http://schemas.openxmlformats.org/officeDocument/2006/relationships/image" Target="../media/image34.emf"/><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 Id="rId43" Type="http://schemas.openxmlformats.org/officeDocument/2006/relationships/theme" Target="../theme/theme7.xml"/><Relationship Id="rId8" Type="http://schemas.openxmlformats.org/officeDocument/2006/relationships/slideLayout" Target="../slideLayouts/slideLayout202.xml"/><Relationship Id="rId3" Type="http://schemas.openxmlformats.org/officeDocument/2006/relationships/slideLayout" Target="../slideLayouts/slideLayout197.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theme" Target="../theme/theme8.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image" Target="../media/image34.emf"/><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4" r:id="rId36"/>
    <p:sldLayoutId id="2147485636" r:id="rId37"/>
    <p:sldLayoutId id="2147485637" r:id="rId38"/>
    <p:sldLayoutId id="2147485808"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64334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95391048"/>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 id="2147485662" r:id="rId24"/>
    <p:sldLayoutId id="2147485663" r:id="rId25"/>
    <p:sldLayoutId id="2147485664" r:id="rId26"/>
    <p:sldLayoutId id="2147485665" r:id="rId27"/>
    <p:sldLayoutId id="2147485666" r:id="rId28"/>
    <p:sldLayoutId id="2147485667" r:id="rId29"/>
    <p:sldLayoutId id="2147485668" r:id="rId30"/>
    <p:sldLayoutId id="2147485669" r:id="rId31"/>
    <p:sldLayoutId id="2147485670" r:id="rId32"/>
    <p:sldLayoutId id="2147485671" r:id="rId33"/>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56451558"/>
      </p:ext>
    </p:extLst>
  </p:cSld>
  <p:clrMap bg1="dk1" tx1="lt1" bg2="dk2" tx2="lt2" accent1="accent1" accent2="accent2" accent3="accent3" accent4="accent4" accent5="accent5" accent6="accent6" hlink="hlink" folHlink="folHlink"/>
  <p:sldLayoutIdLst>
    <p:sldLayoutId id="2147485673"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 id="2147485686" r:id="rId14"/>
    <p:sldLayoutId id="2147485687" r:id="rId15"/>
    <p:sldLayoutId id="2147485688" r:id="rId16"/>
    <p:sldLayoutId id="2147485689" r:id="rId17"/>
    <p:sldLayoutId id="2147485690" r:id="rId18"/>
    <p:sldLayoutId id="2147485691" r:id="rId19"/>
    <p:sldLayoutId id="2147485692" r:id="rId20"/>
    <p:sldLayoutId id="2147485693" r:id="rId21"/>
    <p:sldLayoutId id="2147485694" r:id="rId22"/>
    <p:sldLayoutId id="2147485695" r:id="rId23"/>
    <p:sldLayoutId id="2147485696" r:id="rId24"/>
    <p:sldLayoutId id="2147485697" r:id="rId25"/>
    <p:sldLayoutId id="2147485698" r:id="rId26"/>
    <p:sldLayoutId id="2147485699" r:id="rId27"/>
    <p:sldLayoutId id="2147485700" r:id="rId28"/>
    <p:sldLayoutId id="2147485701" r:id="rId29"/>
    <p:sldLayoutId id="2147485702" r:id="rId30"/>
    <p:sldLayoutId id="2147485703" r:id="rId31"/>
    <p:sldLayoutId id="2147485704" r:id="rId32"/>
    <p:sldLayoutId id="2147485705" r:id="rId33"/>
    <p:sldLayoutId id="2147485706" r:id="rId34"/>
    <p:sldLayoutId id="2147485707" r:id="rId35"/>
    <p:sldLayoutId id="2147485708" r:id="rId36"/>
    <p:sldLayoutId id="2147485709" r:id="rId37"/>
    <p:sldLayoutId id="2147485710" r:id="rId38"/>
    <p:sldLayoutId id="2147485711" r:id="rId39"/>
    <p:sldLayoutId id="2147485712" r:id="rId40"/>
    <p:sldLayoutId id="2147485713" r:id="rId41"/>
    <p:sldLayoutId id="2147485714" r:id="rId42"/>
    <p:sldLayoutId id="2147485715"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4AB024-2E39-4444-BA71-1371FD97B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88048-9113-4BC5-969E-1E47D17F0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E3530-EF8F-418C-B096-631EBBCE2F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12D37-94C8-45D4-B3DF-7955223DFCA6}" type="datetimeFigureOut">
              <a:rPr lang="en-US" smtClean="0"/>
              <a:t>3/17/2021</a:t>
            </a:fld>
            <a:endParaRPr lang="en-US"/>
          </a:p>
        </p:txBody>
      </p:sp>
      <p:sp>
        <p:nvSpPr>
          <p:cNvPr id="5" name="Footer Placeholder 4">
            <a:extLst>
              <a:ext uri="{FF2B5EF4-FFF2-40B4-BE49-F238E27FC236}">
                <a16:creationId xmlns:a16="http://schemas.microsoft.com/office/drawing/2014/main" id="{C506D65C-931A-4F2E-828F-D987DE685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BBD56-9651-4B8B-92C9-D9CB2E2C7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85F0A-03C6-406C-A1A0-65B29527CBAC}" type="slidenum">
              <a:rPr lang="en-US" smtClean="0"/>
              <a:t>‹#›</a:t>
            </a:fld>
            <a:endParaRPr lang="en-US"/>
          </a:p>
        </p:txBody>
      </p:sp>
      <p:sp>
        <p:nvSpPr>
          <p:cNvPr id="7" name="Title Placeholder 1">
            <a:extLst>
              <a:ext uri="{FF2B5EF4-FFF2-40B4-BE49-F238E27FC236}">
                <a16:creationId xmlns:a16="http://schemas.microsoft.com/office/drawing/2014/main" id="{EAF21406-5030-45C8-B57E-66844B4B2891}"/>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2FC5D11A-145A-4990-8CA4-88E3CCFDC4B7}"/>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14A23BDC-08C1-4180-9BB1-2192BB4B6701}"/>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DAA9223B-15FB-4D6E-ADBD-4FBED81FCCCC}"/>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0DE664F-B8D5-4DC6-8568-9A6BE1751FB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5202E93-ABBD-40D2-9CC2-3DF9537798C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1FA276-9530-4D24-8793-83E25C04513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AEE486-ED58-4767-A558-DB03EF9273F6}"/>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3EF932-221F-40F2-ACD3-301CE6CCD16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066DDA-352B-4914-87E7-1D07A93C550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B16BBFF-CAE2-4C48-A705-057D751C27B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3C0936-85B3-49F4-940E-23896F4CB9B6}"/>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3CF791B-5829-46BD-BBCD-9B38B953930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1D9F60-A1E5-4751-9A8D-89F8C53A242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5832CF9-075B-45BB-A579-F9313B19D215}"/>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6B02D4-CBD2-4DCD-8C98-2DA5BC34303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09DA18-6046-44E6-85F9-56C882F8BA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3E8353-2ABE-4EF3-ADF8-D90B201CEF3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B2221C-DBC4-478D-8AA9-85EE9A70B39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ED9472-7CAA-4938-B208-09D2F06EFD9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747EB0-9C14-4BAA-BB4D-794AC122200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0B998E-7603-45C7-B3DF-383D566F34A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A580EA-A123-4699-9684-82F902A9F16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ABB31F-CD40-40C8-93C3-8794E22BDBB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F86D80-755A-4F35-8DF1-CFB12775A912}"/>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681260-C917-48CA-A00F-F6C2FC2DF86B}"/>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090584-6C32-4CEF-8007-CF2CA25575C1}"/>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9ED36A-56CD-4A81-9751-E7F9A07286A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CEBC72-2B32-46C5-A8CD-39C2AA1EFCB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2C8CD8-68B0-44C6-B85B-EA0C7DB239D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A74B77-0FE3-465F-9440-37384E8D54F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7D3B15-5F05-4AC8-9112-8EAB4541C4D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E6E7ED-5F73-45AC-BD10-6B87341BCD3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246D9E-7DDE-457F-A567-B53F5BDC37C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18A713-19C8-4AAC-BB0A-0500CBA2494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2979E4-CCA7-427A-AC38-109186C4041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86C86CE-7C7C-453B-BAAE-98EF65C6353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1C5BD89C-F3D8-4D6C-B8A3-C2D2CA92D8A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CD78BB45-62F4-4312-9641-8C1B111E926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C1F1F2E-EAD0-4A02-BAAE-290F84D9F566}"/>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534184"/>
      </p:ext>
    </p:extLst>
  </p:cSld>
  <p:clrMap bg1="lt1" tx1="dk1" bg2="lt2" tx2="dk2" accent1="accent1" accent2="accent2" accent3="accent3" accent4="accent4" accent5="accent5" accent6="accent6" hlink="hlink" folHlink="folHlink"/>
  <p:sldLayoutIdLst>
    <p:sldLayoutId id="2147485717" r:id="rId1"/>
    <p:sldLayoutId id="2147485718" r:id="rId2"/>
    <p:sldLayoutId id="2147485719" r:id="rId3"/>
    <p:sldLayoutId id="2147485720" r:id="rId4"/>
    <p:sldLayoutId id="2147485721" r:id="rId5"/>
    <p:sldLayoutId id="2147485722" r:id="rId6"/>
    <p:sldLayoutId id="2147485723" r:id="rId7"/>
    <p:sldLayoutId id="2147485724" r:id="rId8"/>
    <p:sldLayoutId id="2147485725" r:id="rId9"/>
    <p:sldLayoutId id="2147485726" r:id="rId10"/>
    <p:sldLayoutId id="2147485727" r:id="rId11"/>
    <p:sldLayoutId id="2147485728" r:id="rId12"/>
    <p:sldLayoutId id="2147485729" r:id="rId13"/>
    <p:sldLayoutId id="2147485730" r:id="rId14"/>
    <p:sldLayoutId id="2147485731" r:id="rId15"/>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2327239"/>
      </p:ext>
    </p:extLst>
  </p:cSld>
  <p:clrMap bg1="lt1" tx1="dk1" bg2="lt2" tx2="dk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 id="2147485744" r:id="rId12"/>
    <p:sldLayoutId id="2147485745" r:id="rId13"/>
    <p:sldLayoutId id="2147485746" r:id="rId14"/>
    <p:sldLayoutId id="2147485747" r:id="rId15"/>
    <p:sldLayoutId id="2147485748" r:id="rId16"/>
    <p:sldLayoutId id="2147485749" r:id="rId17"/>
    <p:sldLayoutId id="2147485750" r:id="rId18"/>
    <p:sldLayoutId id="2147485751" r:id="rId19"/>
    <p:sldLayoutId id="2147485752" r:id="rId20"/>
    <p:sldLayoutId id="2147485753" r:id="rId21"/>
    <p:sldLayoutId id="2147485754" r:id="rId22"/>
    <p:sldLayoutId id="2147485755" r:id="rId23"/>
    <p:sldLayoutId id="2147485756" r:id="rId24"/>
    <p:sldLayoutId id="2147485757" r:id="rId25"/>
    <p:sldLayoutId id="2147485758" r:id="rId26"/>
    <p:sldLayoutId id="2147485759" r:id="rId27"/>
    <p:sldLayoutId id="2147485760" r:id="rId28"/>
    <p:sldLayoutId id="2147485761" r:id="rId29"/>
    <p:sldLayoutId id="2147485762" r:id="rId30"/>
    <p:sldLayoutId id="2147485763" r:id="rId31"/>
    <p:sldLayoutId id="214748576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55909823"/>
      </p:ext>
    </p:extLst>
  </p:cSld>
  <p:clrMap bg1="lt1" tx1="dk1" bg2="lt2" tx2="dk2" accent1="accent1" accent2="accent2" accent3="accent3" accent4="accent4" accent5="accent5" accent6="accent6" hlink="hlink" folHlink="folHlink"/>
  <p:sldLayoutIdLst>
    <p:sldLayoutId id="2147485766" r:id="rId1"/>
    <p:sldLayoutId id="2147485767" r:id="rId2"/>
    <p:sldLayoutId id="2147485768" r:id="rId3"/>
    <p:sldLayoutId id="2147485769" r:id="rId4"/>
    <p:sldLayoutId id="2147485770" r:id="rId5"/>
    <p:sldLayoutId id="2147485771" r:id="rId6"/>
    <p:sldLayoutId id="2147485772" r:id="rId7"/>
    <p:sldLayoutId id="2147485773" r:id="rId8"/>
    <p:sldLayoutId id="2147485774" r:id="rId9"/>
    <p:sldLayoutId id="2147485775" r:id="rId10"/>
    <p:sldLayoutId id="2147485776" r:id="rId11"/>
    <p:sldLayoutId id="2147485777" r:id="rId12"/>
    <p:sldLayoutId id="2147485778" r:id="rId13"/>
    <p:sldLayoutId id="2147485779" r:id="rId14"/>
    <p:sldLayoutId id="2147485780" r:id="rId15"/>
    <p:sldLayoutId id="2147485781" r:id="rId16"/>
    <p:sldLayoutId id="2147485782" r:id="rId17"/>
    <p:sldLayoutId id="2147485783" r:id="rId18"/>
    <p:sldLayoutId id="2147485784" r:id="rId19"/>
    <p:sldLayoutId id="2147485785" r:id="rId20"/>
    <p:sldLayoutId id="2147485786" r:id="rId21"/>
    <p:sldLayoutId id="2147485787" r:id="rId22"/>
    <p:sldLayoutId id="2147485788" r:id="rId23"/>
    <p:sldLayoutId id="2147485789" r:id="rId24"/>
    <p:sldLayoutId id="2147485790" r:id="rId25"/>
    <p:sldLayoutId id="2147485791" r:id="rId26"/>
    <p:sldLayoutId id="2147485792" r:id="rId27"/>
    <p:sldLayoutId id="2147485793" r:id="rId28"/>
    <p:sldLayoutId id="2147485794" r:id="rId29"/>
    <p:sldLayoutId id="2147485795" r:id="rId30"/>
    <p:sldLayoutId id="2147485796" r:id="rId31"/>
    <p:sldLayoutId id="2147485797" r:id="rId32"/>
    <p:sldLayoutId id="2147485798" r:id="rId33"/>
    <p:sldLayoutId id="2147485799" r:id="rId34"/>
    <p:sldLayoutId id="2147485800" r:id="rId35"/>
    <p:sldLayoutId id="2147485801" r:id="rId36"/>
    <p:sldLayoutId id="2147485802" r:id="rId37"/>
    <p:sldLayoutId id="2147485803" r:id="rId38"/>
    <p:sldLayoutId id="2147485804" r:id="rId39"/>
    <p:sldLayoutId id="2147485805" r:id="rId40"/>
    <p:sldLayoutId id="2147485806" r:id="rId41"/>
    <p:sldLayoutId id="2147485807"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53988016"/>
      </p:ext>
    </p:extLst>
  </p:cSld>
  <p:clrMap bg1="dk1" tx1="lt1" bg2="dk2" tx2="lt2" accent1="accent1" accent2="accent2" accent3="accent3" accent4="accent4" accent5="accent5" accent6="accent6" hlink="hlink" folHlink="folHlink"/>
  <p:sldLayoutIdLst>
    <p:sldLayoutId id="2147485810" r:id="rId1"/>
    <p:sldLayoutId id="2147485811" r:id="rId2"/>
    <p:sldLayoutId id="2147485812" r:id="rId3"/>
    <p:sldLayoutId id="2147485813" r:id="rId4"/>
    <p:sldLayoutId id="2147485814" r:id="rId5"/>
    <p:sldLayoutId id="2147485815" r:id="rId6"/>
    <p:sldLayoutId id="2147485816" r:id="rId7"/>
    <p:sldLayoutId id="2147485817" r:id="rId8"/>
    <p:sldLayoutId id="2147485818" r:id="rId9"/>
    <p:sldLayoutId id="2147485819" r:id="rId10"/>
    <p:sldLayoutId id="2147485820" r:id="rId11"/>
    <p:sldLayoutId id="2147485821" r:id="rId12"/>
    <p:sldLayoutId id="2147485822" r:id="rId13"/>
    <p:sldLayoutId id="2147485823" r:id="rId14"/>
    <p:sldLayoutId id="2147485824" r:id="rId15"/>
    <p:sldLayoutId id="2147485825" r:id="rId16"/>
    <p:sldLayoutId id="2147485826" r:id="rId17"/>
    <p:sldLayoutId id="2147485827" r:id="rId18"/>
    <p:sldLayoutId id="2147485828" r:id="rId19"/>
    <p:sldLayoutId id="2147485829" r:id="rId20"/>
    <p:sldLayoutId id="2147485830" r:id="rId21"/>
    <p:sldLayoutId id="2147485831" r:id="rId22"/>
    <p:sldLayoutId id="2147485832" r:id="rId23"/>
    <p:sldLayoutId id="2147485833" r:id="rId24"/>
    <p:sldLayoutId id="2147485834" r:id="rId25"/>
    <p:sldLayoutId id="2147485835" r:id="rId26"/>
    <p:sldLayoutId id="2147485836" r:id="rId27"/>
    <p:sldLayoutId id="2147485837" r:id="rId28"/>
    <p:sldLayoutId id="2147485838" r:id="rId29"/>
    <p:sldLayoutId id="2147485839" r:id="rId30"/>
    <p:sldLayoutId id="2147485840" r:id="rId31"/>
    <p:sldLayoutId id="2147485841" r:id="rId32"/>
    <p:sldLayoutId id="2147485842" r:id="rId33"/>
    <p:sldLayoutId id="2147485843" r:id="rId34"/>
    <p:sldLayoutId id="2147485844" r:id="rId35"/>
    <p:sldLayoutId id="2147485845" r:id="rId36"/>
    <p:sldLayoutId id="2147485846" r:id="rId37"/>
    <p:sldLayoutId id="214748584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www.gartner.com/document/3980003" TargetMode="External"/><Relationship Id="rId7" Type="http://schemas.openxmlformats.org/officeDocument/2006/relationships/image" Target="../media/image100.sv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jpe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33" Type="http://schemas.openxmlformats.org/officeDocument/2006/relationships/image" Target="../media/image132.png"/><Relationship Id="rId2" Type="http://schemas.openxmlformats.org/officeDocument/2006/relationships/notesSlide" Target="../notesSlides/notesSlide12.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8.png"/><Relationship Id="rId1" Type="http://schemas.openxmlformats.org/officeDocument/2006/relationships/slideLayout" Target="../slideLayouts/slideLayout189.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jpe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28" Type="http://schemas.openxmlformats.org/officeDocument/2006/relationships/image" Target="../media/image127.png"/><Relationship Id="rId10" Type="http://schemas.openxmlformats.org/officeDocument/2006/relationships/image" Target="../media/image109.png"/><Relationship Id="rId19" Type="http://schemas.openxmlformats.org/officeDocument/2006/relationships/image" Target="../media/image118.png"/><Relationship Id="rId31"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jpeg"/><Relationship Id="rId27" Type="http://schemas.openxmlformats.org/officeDocument/2006/relationships/image" Target="../media/image126.png"/><Relationship Id="rId30" Type="http://schemas.openxmlformats.org/officeDocument/2006/relationships/image" Target="../media/image129.png"/><Relationship Id="rId8"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www.gartner.com/document/3980003" TargetMode="External"/><Relationship Id="rId7" Type="http://schemas.openxmlformats.org/officeDocument/2006/relationships/image" Target="../media/image100.sv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99.png"/><Relationship Id="rId11" Type="http://schemas.openxmlformats.org/officeDocument/2006/relationships/image" Target="../media/image134.png"/><Relationship Id="rId5" Type="http://schemas.openxmlformats.org/officeDocument/2006/relationships/image" Target="../media/image98.svg"/><Relationship Id="rId10" Type="http://schemas.openxmlformats.org/officeDocument/2006/relationships/hyperlink" Target="https://aka.ms/iotrefarchitecture" TargetMode="External"/><Relationship Id="rId4" Type="http://schemas.openxmlformats.org/officeDocument/2006/relationships/image" Target="../media/image97.png"/><Relationship Id="rId9" Type="http://schemas.openxmlformats.org/officeDocument/2006/relationships/image" Target="../media/image133.png"/></Relationships>
</file>

<file path=ppt/slides/_rels/slide16.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jpeg"/><Relationship Id="rId3" Type="http://schemas.openxmlformats.org/officeDocument/2006/relationships/image" Target="../media/image102.png"/><Relationship Id="rId21" Type="http://schemas.openxmlformats.org/officeDocument/2006/relationships/image" Target="../media/image120.png"/><Relationship Id="rId34" Type="http://schemas.openxmlformats.org/officeDocument/2006/relationships/image" Target="../media/image135.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33" Type="http://schemas.openxmlformats.org/officeDocument/2006/relationships/image" Target="../media/image132.png"/><Relationship Id="rId2" Type="http://schemas.openxmlformats.org/officeDocument/2006/relationships/notesSlide" Target="../notesSlides/notesSlide14.xml"/><Relationship Id="rId16" Type="http://schemas.openxmlformats.org/officeDocument/2006/relationships/image" Target="../media/image115.png"/><Relationship Id="rId20" Type="http://schemas.openxmlformats.org/officeDocument/2006/relationships/image" Target="../media/image119.png"/><Relationship Id="rId29" Type="http://schemas.openxmlformats.org/officeDocument/2006/relationships/image" Target="../media/image128.png"/><Relationship Id="rId1" Type="http://schemas.openxmlformats.org/officeDocument/2006/relationships/slideLayout" Target="../slideLayouts/slideLayout189.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jpe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28" Type="http://schemas.openxmlformats.org/officeDocument/2006/relationships/image" Target="../media/image127.png"/><Relationship Id="rId10" Type="http://schemas.openxmlformats.org/officeDocument/2006/relationships/image" Target="../media/image109.png"/><Relationship Id="rId19" Type="http://schemas.openxmlformats.org/officeDocument/2006/relationships/image" Target="../media/image118.png"/><Relationship Id="rId31" Type="http://schemas.openxmlformats.org/officeDocument/2006/relationships/image" Target="../media/image130.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jpeg"/><Relationship Id="rId27" Type="http://schemas.openxmlformats.org/officeDocument/2006/relationships/image" Target="../media/image126.png"/><Relationship Id="rId30" Type="http://schemas.openxmlformats.org/officeDocument/2006/relationships/image" Target="../media/image129.png"/><Relationship Id="rId8"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140.png"/><Relationship Id="rId4" Type="http://schemas.openxmlformats.org/officeDocument/2006/relationships/image" Target="../media/image139.emf"/></Relationships>
</file>

<file path=ppt/slides/_rels/slide2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43.svg"/></Relationships>
</file>

<file path=ppt/slides/_rels/slide2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svg"/><Relationship Id="rId2" Type="http://schemas.openxmlformats.org/officeDocument/2006/relationships/notesSlide" Target="../notesSlides/notesSlide22.xml"/><Relationship Id="rId1" Type="http://schemas.openxmlformats.org/officeDocument/2006/relationships/slideLayout" Target="../slideLayouts/slideLayout147.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3.xml"/><Relationship Id="rId1" Type="http://schemas.openxmlformats.org/officeDocument/2006/relationships/slideLayout" Target="../slideLayouts/slideLayout149.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jpe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59.png"/><Relationship Id="rId5" Type="http://schemas.openxmlformats.org/officeDocument/2006/relationships/image" Target="../media/image158.emf"/><Relationship Id="rId4" Type="http://schemas.openxmlformats.org/officeDocument/2006/relationships/image" Target="../media/image9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hyperlink" Target="https://aka.ms/mslearniot" TargetMode="External"/><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hyperlink" Target="https://aka.ms/IntroAzureIoTLearningPath" TargetMode="External"/><Relationship Id="rId2" Type="http://schemas.openxmlformats.org/officeDocument/2006/relationships/notesSlide" Target="../notesSlides/notesSlide28.xml"/><Relationship Id="rId16" Type="http://schemas.openxmlformats.org/officeDocument/2006/relationships/image" Target="../media/image170.png"/><Relationship Id="rId1" Type="http://schemas.openxmlformats.org/officeDocument/2006/relationships/slideLayout" Target="../slideLayouts/slideLayout22.xml"/><Relationship Id="rId6" Type="http://schemas.openxmlformats.org/officeDocument/2006/relationships/hyperlink" Target="https://docs.microsoft.com/en-us/azure/iot-fundamentals/" TargetMode="External"/><Relationship Id="rId11" Type="http://schemas.openxmlformats.org/officeDocument/2006/relationships/image" Target="../media/image165.svg"/><Relationship Id="rId5" Type="http://schemas.openxmlformats.org/officeDocument/2006/relationships/hyperlink" Target="https://aka.ms/iottechcommunity" TargetMode="External"/><Relationship Id="rId15" Type="http://schemas.openxmlformats.org/officeDocument/2006/relationships/image" Target="../media/image169.png"/><Relationship Id="rId10" Type="http://schemas.openxmlformats.org/officeDocument/2006/relationships/image" Target="../media/image164.png"/><Relationship Id="rId4" Type="http://schemas.openxmlformats.org/officeDocument/2006/relationships/hyperlink" Target="https://aka.ms/msiotdevs" TargetMode="External"/><Relationship Id="rId9" Type="http://schemas.openxmlformats.org/officeDocument/2006/relationships/image" Target="../media/image163.svg"/><Relationship Id="rId14" Type="http://schemas.openxmlformats.org/officeDocument/2006/relationships/image" Target="../media/image168.png"/></Relationships>
</file>

<file path=ppt/slides/_rels/slide32.xml.rels><?xml version="1.0" encoding="UTF-8" standalone="yes"?>
<Relationships xmlns="http://schemas.openxmlformats.org/package/2006/relationships"><Relationship Id="rId8" Type="http://schemas.openxmlformats.org/officeDocument/2006/relationships/hyperlink" Target="https://aka.ms/msiotdevs" TargetMode="External"/><Relationship Id="rId3" Type="http://schemas.openxmlformats.org/officeDocument/2006/relationships/hyperlink" Target="https://aka.ms/iotrefarchitecture" TargetMode="External"/><Relationship Id="rId7" Type="http://schemas.openxmlformats.org/officeDocument/2006/relationships/hyperlink" Target="https://aka.ms/mslearniot"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hyperlink" Target="https://nam06.safelinks.protection.outlook.com/?url=https%3A%2F%2Faka.ms%2F30DaysCSC%2FIoT&amp;data=04%7C01%7Cpacorte%40microsoft.com%7Caf050bc75ccc49adcc6d08d8c93b08d6%7C72f988bf86f141af91ab2d7cd011db47%7C1%7C0%7C637480602671162617%7CUnknown%7CTWFpbGZsb3d8eyJWIjoiMC4wLjAwMDAiLCJQIjoiV2luMzIiLCJBTiI6Ik1haWwiLCJXVCI6Mn0%3D%7C1000&amp;sdata=9bQM%2ByyWPBSI1yE%2BrYujOj%2BItlyAO3evWhKeiLwGU%2BI%3D&amp;reserved=0" TargetMode="External"/><Relationship Id="rId5" Type="http://schemas.openxmlformats.org/officeDocument/2006/relationships/hyperlink" Target="https://apps.azureiotcentral.com/myapps" TargetMode="External"/><Relationship Id="rId10" Type="http://schemas.openxmlformats.org/officeDocument/2006/relationships/hyperlink" Target="https://docs.microsoft.com/en-us/azure/iot-fundamentals/" TargetMode="External"/><Relationship Id="rId4" Type="http://schemas.openxmlformats.org/officeDocument/2006/relationships/hyperlink" Target="https://aka.ms/get-started-azure-2021" TargetMode="External"/><Relationship Id="rId9" Type="http://schemas.openxmlformats.org/officeDocument/2006/relationships/hyperlink" Target="https://aka.ms/iottechcommun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64.svg"/></Relationships>
</file>

<file path=ppt/slides/_rels/slide7.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slideLayout" Target="../slideLayouts/slideLayout20.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 Id="rId22" Type="http://schemas.openxmlformats.org/officeDocument/2006/relationships/image" Target="../media/image8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8.xml"/><Relationship Id="rId1" Type="http://schemas.openxmlformats.org/officeDocument/2006/relationships/slideLayout" Target="../slideLayouts/slideLayout81.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1908B-50ED-4BC3-BD12-3A141E87B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86" y="4892305"/>
            <a:ext cx="434549" cy="434548"/>
          </a:xfrm>
          <a:prstGeom prst="rect">
            <a:avLst/>
          </a:prstGeom>
        </p:spPr>
      </p:pic>
      <p:sp>
        <p:nvSpPr>
          <p:cNvPr id="4" name="TextBox 3">
            <a:extLst>
              <a:ext uri="{FF2B5EF4-FFF2-40B4-BE49-F238E27FC236}">
                <a16:creationId xmlns:a16="http://schemas.microsoft.com/office/drawing/2014/main" id="{4FDB6368-69A1-4D99-BA12-570FAFF3DBDF}"/>
              </a:ext>
            </a:extLst>
          </p:cNvPr>
          <p:cNvSpPr txBox="1"/>
          <p:nvPr/>
        </p:nvSpPr>
        <p:spPr>
          <a:xfrm>
            <a:off x="844166" y="4870578"/>
            <a:ext cx="15913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lang="en-US" sz="1600" dirty="0">
                <a:solidFill>
                  <a:srgbClr val="FFFFFF"/>
                </a:solidFill>
                <a:latin typeface="Segoe UI" panose="020B0502040204020203" pitchFamily="34" charset="0"/>
                <a:cs typeface="Segoe UI" panose="020B0502040204020203" pitchFamily="34" charset="0"/>
              </a:rPr>
              <a:t>A</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ltaOhms</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Picture 4">
            <a:extLst>
              <a:ext uri="{FF2B5EF4-FFF2-40B4-BE49-F238E27FC236}">
                <a16:creationId xmlns:a16="http://schemas.microsoft.com/office/drawing/2014/main" id="{4495D031-25E4-49A7-9685-879661EDF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36" y="5372990"/>
            <a:ext cx="252448" cy="232470"/>
          </a:xfrm>
          <a:prstGeom prst="rect">
            <a:avLst/>
          </a:prstGeom>
        </p:spPr>
      </p:pic>
      <p:sp>
        <p:nvSpPr>
          <p:cNvPr id="7" name="TextBox 6">
            <a:extLst>
              <a:ext uri="{FF2B5EF4-FFF2-40B4-BE49-F238E27FC236}">
                <a16:creationId xmlns:a16="http://schemas.microsoft.com/office/drawing/2014/main" id="{EF1A9A90-9423-4288-8DAC-46A52289FFE8}"/>
              </a:ext>
            </a:extLst>
          </p:cNvPr>
          <p:cNvSpPr txBox="1"/>
          <p:nvPr/>
        </p:nvSpPr>
        <p:spPr>
          <a:xfrm>
            <a:off x="844166" y="5249690"/>
            <a:ext cx="3276421"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a:t>
            </a:r>
            <a:r>
              <a:rPr kumimoji="0" lang="en-US"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pamelacortezhellotechie</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98D682EF-4B23-4C4E-AFB2-8A5B6585FD88}"/>
              </a:ext>
            </a:extLst>
          </p:cNvPr>
          <p:cNvSpPr txBox="1">
            <a:spLocks/>
          </p:cNvSpPr>
          <p:nvPr/>
        </p:nvSpPr>
        <p:spPr>
          <a:xfrm>
            <a:off x="584200" y="1502451"/>
            <a:ext cx="6623424" cy="203132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50" normalizeH="0" baseline="0" noProof="0" dirty="0">
                <a:ln w="3175">
                  <a:noFill/>
                </a:ln>
                <a:gradFill>
                  <a:gsLst>
                    <a:gs pos="0">
                      <a:srgbClr val="50E6FF"/>
                    </a:gs>
                    <a:gs pos="100000">
                      <a:srgbClr val="0078D4"/>
                    </a:gs>
                  </a:gsLst>
                  <a:lin ang="2700000" scaled="0"/>
                </a:gradFill>
                <a:effectLst/>
                <a:uLnTx/>
                <a:uFillTx/>
                <a:latin typeface="Segoe UI Semibold"/>
                <a:ea typeface="+mn-ea"/>
                <a:cs typeface="Segoe UI" panose="020B0502040204020203" pitchFamily="34" charset="0"/>
              </a:rPr>
              <a:t>Transform your  Business with IoT</a:t>
            </a:r>
          </a:p>
        </p:txBody>
      </p:sp>
      <p:sp>
        <p:nvSpPr>
          <p:cNvPr id="11" name="Text Placeholder 4">
            <a:extLst>
              <a:ext uri="{FF2B5EF4-FFF2-40B4-BE49-F238E27FC236}">
                <a16:creationId xmlns:a16="http://schemas.microsoft.com/office/drawing/2014/main" id="{3BE32119-984D-4B35-AACE-EB7CC37F7660}"/>
              </a:ext>
            </a:extLst>
          </p:cNvPr>
          <p:cNvSpPr txBox="1">
            <a:spLocks/>
          </p:cNvSpPr>
          <p:nvPr/>
        </p:nvSpPr>
        <p:spPr>
          <a:xfrm>
            <a:off x="584200" y="3630025"/>
            <a:ext cx="6623424"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Pamela Cortez </a:t>
            </a:r>
            <a:r>
              <a:rPr kumimoji="0" lang="en-US" sz="28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Senior PM, Azure IoT</a:t>
            </a:r>
          </a:p>
        </p:txBody>
      </p:sp>
    </p:spTree>
    <p:extLst>
      <p:ext uri="{BB962C8B-B14F-4D97-AF65-F5344CB8AC3E}">
        <p14:creationId xmlns:p14="http://schemas.microsoft.com/office/powerpoint/2010/main" val="411068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9A4DD18-1DF8-4BA4-94C8-F3DA1559F08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10657483" cy="548985"/>
          </a:xfrm>
        </p:spPr>
        <p:txBody>
          <a:bodyPr/>
          <a:lstStyle/>
          <a:p>
            <a:r>
              <a:rPr lang="en-US" sz="4400">
                <a:solidFill>
                  <a:schemeClr val="tx1"/>
                </a:solidFill>
              </a:rPr>
              <a:t>Microsoft </a:t>
            </a:r>
            <a:r>
              <a:rPr lang="en-US" sz="4400">
                <a:gradFill>
                  <a:gsLst>
                    <a:gs pos="0">
                      <a:schemeClr val="accent5"/>
                    </a:gs>
                    <a:gs pos="100000">
                      <a:schemeClr val="accent4"/>
                    </a:gs>
                  </a:gsLst>
                  <a:lin ang="2700000" scaled="1"/>
                </a:gradFill>
              </a:rPr>
              <a:t>IoT</a:t>
            </a:r>
            <a:r>
              <a:rPr lang="en-US" sz="4400">
                <a:solidFill>
                  <a:schemeClr val="tx1"/>
                </a:solidFill>
              </a:rPr>
              <a:t> </a:t>
            </a:r>
          </a:p>
        </p:txBody>
      </p:sp>
    </p:spTree>
    <p:extLst>
      <p:ext uri="{BB962C8B-B14F-4D97-AF65-F5344CB8AC3E}">
        <p14:creationId xmlns:p14="http://schemas.microsoft.com/office/powerpoint/2010/main" val="2171945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90334E34-D370-4CBF-8432-552D9347D93C}"/>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BF3A3B70-FCB6-4D3E-9526-5E40B6FA6E49}"/>
              </a:ext>
            </a:extLst>
          </p:cNvPr>
          <p:cNvSpPr>
            <a:spLocks noGrp="1"/>
          </p:cNvSpPr>
          <p:nvPr>
            <p:ph type="title"/>
          </p:nvPr>
        </p:nvSpPr>
        <p:spPr>
          <a:xfrm>
            <a:off x="455995" y="620428"/>
            <a:ext cx="11306469" cy="397545"/>
          </a:xfrm>
        </p:spPr>
        <p:txBody>
          <a:bodyPr/>
          <a:lstStyle/>
          <a:p>
            <a:r>
              <a:rPr lang="en-US" sz="2800">
                <a:solidFill>
                  <a:schemeClr val="bg2"/>
                </a:solidFill>
              </a:rPr>
              <a:t>Azure IoT helps you transform your business</a:t>
            </a:r>
          </a:p>
        </p:txBody>
      </p:sp>
      <p:sp>
        <p:nvSpPr>
          <p:cNvPr id="2" name="Rectangle 1">
            <a:extLst>
              <a:ext uri="{FF2B5EF4-FFF2-40B4-BE49-F238E27FC236}">
                <a16:creationId xmlns:a16="http://schemas.microsoft.com/office/drawing/2014/main" id="{98520F30-360B-4BDD-A378-6C24CB076708}"/>
              </a:ext>
            </a:extLst>
          </p:cNvPr>
          <p:cNvSpPr/>
          <p:nvPr/>
        </p:nvSpPr>
        <p:spPr>
          <a:xfrm>
            <a:off x="455995" y="1096373"/>
            <a:ext cx="4896841" cy="492443"/>
          </a:xfrm>
          <a:prstGeom prst="rect">
            <a:avLst/>
          </a:prstGeom>
        </p:spPr>
        <p:txBody>
          <a:bodyPr wrap="square" lIns="0" tIns="0" rIns="0" bIns="0">
            <a:spAutoFit/>
          </a:bodyPr>
          <a:lstStyle/>
          <a:p>
            <a:r>
              <a:rPr lang="en-US" sz="1600">
                <a:solidFill>
                  <a:schemeClr val="bg2"/>
                </a:solidFill>
              </a:rPr>
              <a:t>Quickly turn your vision into reality with secure, scalable, and open, edge-to-cloud IoT solutions</a:t>
            </a:r>
          </a:p>
        </p:txBody>
      </p:sp>
      <p:grpSp>
        <p:nvGrpSpPr>
          <p:cNvPr id="40" name="Group 39">
            <a:extLst>
              <a:ext uri="{FF2B5EF4-FFF2-40B4-BE49-F238E27FC236}">
                <a16:creationId xmlns:a16="http://schemas.microsoft.com/office/drawing/2014/main" id="{C6790B1C-7495-47C0-8663-FDE0C43D27F8}"/>
              </a:ext>
            </a:extLst>
          </p:cNvPr>
          <p:cNvGrpSpPr/>
          <p:nvPr/>
        </p:nvGrpSpPr>
        <p:grpSpPr>
          <a:xfrm>
            <a:off x="2742961" y="2140961"/>
            <a:ext cx="2158607" cy="2612572"/>
            <a:chOff x="2742961" y="2140961"/>
            <a:chExt cx="2158607" cy="2612572"/>
          </a:xfrm>
        </p:grpSpPr>
        <p:sp>
          <p:nvSpPr>
            <p:cNvPr id="54" name="Rectangle 53">
              <a:extLst>
                <a:ext uri="{FF2B5EF4-FFF2-40B4-BE49-F238E27FC236}">
                  <a16:creationId xmlns:a16="http://schemas.microsoft.com/office/drawing/2014/main" id="{7C9594DB-BEC2-4CDC-9BE6-924FD000ABE5}"/>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6" name="Graphic 44">
              <a:extLst>
                <a:ext uri="{FF2B5EF4-FFF2-40B4-BE49-F238E27FC236}">
                  <a16:creationId xmlns:a16="http://schemas.microsoft.com/office/drawing/2014/main" id="{8F68C531-260C-4369-9CE6-589A6EADC8C8}"/>
                </a:ext>
              </a:extLst>
            </p:cNvPr>
            <p:cNvGrpSpPr/>
            <p:nvPr/>
          </p:nvGrpSpPr>
          <p:grpSpPr>
            <a:xfrm>
              <a:off x="4120025" y="3864533"/>
              <a:ext cx="583987" cy="740101"/>
              <a:chOff x="4120025" y="3846286"/>
              <a:chExt cx="583987" cy="740101"/>
            </a:xfrm>
          </p:grpSpPr>
          <p:sp>
            <p:nvSpPr>
              <p:cNvPr id="7" name="Freeform: Shape 6">
                <a:extLst>
                  <a:ext uri="{FF2B5EF4-FFF2-40B4-BE49-F238E27FC236}">
                    <a16:creationId xmlns:a16="http://schemas.microsoft.com/office/drawing/2014/main" id="{BB8FCF28-C965-4D31-A5F9-A842475BBD7C}"/>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9" name="Freeform: Shape 8">
                <a:extLst>
                  <a:ext uri="{FF2B5EF4-FFF2-40B4-BE49-F238E27FC236}">
                    <a16:creationId xmlns:a16="http://schemas.microsoft.com/office/drawing/2014/main" id="{B65828B4-79E1-4E78-9FB3-35239722BF68}"/>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10" name="Freeform: Shape 9">
                <a:extLst>
                  <a:ext uri="{FF2B5EF4-FFF2-40B4-BE49-F238E27FC236}">
                    <a16:creationId xmlns:a16="http://schemas.microsoft.com/office/drawing/2014/main" id="{B8C00213-A352-48E5-A411-1D17FAE3441D}"/>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39" name="Group 38">
            <a:extLst>
              <a:ext uri="{FF2B5EF4-FFF2-40B4-BE49-F238E27FC236}">
                <a16:creationId xmlns:a16="http://schemas.microsoft.com/office/drawing/2014/main" id="{EBF23A0E-85D8-4CEF-AAF7-8B34F00CEB6D}"/>
              </a:ext>
            </a:extLst>
          </p:cNvPr>
          <p:cNvGrpSpPr/>
          <p:nvPr/>
        </p:nvGrpSpPr>
        <p:grpSpPr>
          <a:xfrm>
            <a:off x="455995" y="2140961"/>
            <a:ext cx="2158607" cy="2612572"/>
            <a:chOff x="455995" y="2140961"/>
            <a:chExt cx="2158607" cy="2612572"/>
          </a:xfrm>
        </p:grpSpPr>
        <p:sp>
          <p:nvSpPr>
            <p:cNvPr id="35" name="Rectangle 34">
              <a:extLst>
                <a:ext uri="{FF2B5EF4-FFF2-40B4-BE49-F238E27FC236}">
                  <a16:creationId xmlns:a16="http://schemas.microsoft.com/office/drawing/2014/main" id="{51D08485-2803-4EAC-9BC7-D9A6CC2C4413}"/>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3" name="Graphic 54">
              <a:extLst>
                <a:ext uri="{FF2B5EF4-FFF2-40B4-BE49-F238E27FC236}">
                  <a16:creationId xmlns:a16="http://schemas.microsoft.com/office/drawing/2014/main" id="{3F9A6B60-EC3E-4C15-8F16-F5971DD47C2C}"/>
                </a:ext>
              </a:extLst>
            </p:cNvPr>
            <p:cNvGrpSpPr/>
            <p:nvPr/>
          </p:nvGrpSpPr>
          <p:grpSpPr>
            <a:xfrm>
              <a:off x="1851758" y="3841207"/>
              <a:ext cx="477142" cy="763428"/>
              <a:chOff x="1851758" y="3841207"/>
              <a:chExt cx="477142" cy="763428"/>
            </a:xfrm>
          </p:grpSpPr>
          <p:sp>
            <p:nvSpPr>
              <p:cNvPr id="16" name="Freeform: Shape 15">
                <a:extLst>
                  <a:ext uri="{FF2B5EF4-FFF2-40B4-BE49-F238E27FC236}">
                    <a16:creationId xmlns:a16="http://schemas.microsoft.com/office/drawing/2014/main" id="{78417F5A-849B-4090-8BFE-6F84CFF0F796}"/>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DAB81B0-EEAC-4E84-B980-13FF5BF5805E}"/>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4F48704-615B-4BBD-A0CB-1DEE88F1F8BD}"/>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4CF1DCE-562C-4F84-9C0D-7BDE60DD246B}"/>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03354A5-0DBE-4389-B26C-533EE53ACF8A}"/>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B46B72C-3AED-40B0-8BD1-7121EB2BECBA}"/>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81B4417B-EA61-4406-9E8B-2AF73D1D90DA}"/>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FECEDDBC-B29A-42D8-8738-A3DB2BC56271}"/>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22" name="Graphic 66">
              <a:extLst>
                <a:ext uri="{FF2B5EF4-FFF2-40B4-BE49-F238E27FC236}">
                  <a16:creationId xmlns:a16="http://schemas.microsoft.com/office/drawing/2014/main" id="{DA691770-4376-429B-9F58-0E7BD13B1562}"/>
                </a:ext>
              </a:extLst>
            </p:cNvPr>
            <p:cNvGrpSpPr/>
            <p:nvPr/>
          </p:nvGrpSpPr>
          <p:grpSpPr>
            <a:xfrm>
              <a:off x="6332529" y="3851879"/>
              <a:ext cx="701004" cy="752756"/>
              <a:chOff x="6332529" y="3851879"/>
              <a:chExt cx="701004" cy="752756"/>
            </a:xfrm>
          </p:grpSpPr>
          <p:sp>
            <p:nvSpPr>
              <p:cNvPr id="23" name="Freeform: Shape 22">
                <a:extLst>
                  <a:ext uri="{FF2B5EF4-FFF2-40B4-BE49-F238E27FC236}">
                    <a16:creationId xmlns:a16="http://schemas.microsoft.com/office/drawing/2014/main" id="{1F4FFEEB-6982-4B8B-9E64-E11C05C97A12}"/>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9F1199-502D-4E4A-83E6-AE3D4CB895F2}"/>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A11795F-7429-42D1-B224-462037610E47}"/>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E85FB47-B7C8-4724-A2CC-D0E654B1BAFF}"/>
              </a:ext>
            </a:extLst>
          </p:cNvPr>
          <p:cNvGrpSpPr/>
          <p:nvPr/>
        </p:nvGrpSpPr>
        <p:grpSpPr>
          <a:xfrm>
            <a:off x="7316893" y="2140961"/>
            <a:ext cx="2158607" cy="2612572"/>
            <a:chOff x="7316893" y="2140961"/>
            <a:chExt cx="2158607" cy="2612572"/>
          </a:xfrm>
        </p:grpSpPr>
        <p:sp>
          <p:nvSpPr>
            <p:cNvPr id="70" name="Rectangle 69">
              <a:extLst>
                <a:ext uri="{FF2B5EF4-FFF2-40B4-BE49-F238E27FC236}">
                  <a16:creationId xmlns:a16="http://schemas.microsoft.com/office/drawing/2014/main" id="{5C88A0A4-EC0A-4674-8037-048F2D6AC111}"/>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26" name="Graphic 3">
              <a:extLst>
                <a:ext uri="{FF2B5EF4-FFF2-40B4-BE49-F238E27FC236}">
                  <a16:creationId xmlns:a16="http://schemas.microsoft.com/office/drawing/2014/main" id="{D12B095D-9E5D-47C1-8133-0BFC9073DB9F}"/>
                </a:ext>
              </a:extLst>
            </p:cNvPr>
            <p:cNvGrpSpPr/>
            <p:nvPr/>
          </p:nvGrpSpPr>
          <p:grpSpPr>
            <a:xfrm>
              <a:off x="8544934" y="3841207"/>
              <a:ext cx="763427" cy="763427"/>
              <a:chOff x="8544934" y="3841207"/>
              <a:chExt cx="763427" cy="763427"/>
            </a:xfrm>
          </p:grpSpPr>
          <p:grpSp>
            <p:nvGrpSpPr>
              <p:cNvPr id="27" name="Graphic 3">
                <a:extLst>
                  <a:ext uri="{FF2B5EF4-FFF2-40B4-BE49-F238E27FC236}">
                    <a16:creationId xmlns:a16="http://schemas.microsoft.com/office/drawing/2014/main" id="{D12B095D-9E5D-47C1-8133-0BFC9073DB9F}"/>
                  </a:ext>
                </a:extLst>
              </p:cNvPr>
              <p:cNvGrpSpPr/>
              <p:nvPr/>
            </p:nvGrpSpPr>
            <p:grpSpPr>
              <a:xfrm>
                <a:off x="8748315" y="4043992"/>
                <a:ext cx="357259" cy="357856"/>
                <a:chOff x="8748315" y="4043992"/>
                <a:chExt cx="357259" cy="357856"/>
              </a:xfrm>
              <a:solidFill>
                <a:srgbClr val="0078D4"/>
              </a:solidFill>
            </p:grpSpPr>
            <p:sp>
              <p:nvSpPr>
                <p:cNvPr id="28" name="Freeform: Shape 27">
                  <a:extLst>
                    <a:ext uri="{FF2B5EF4-FFF2-40B4-BE49-F238E27FC236}">
                      <a16:creationId xmlns:a16="http://schemas.microsoft.com/office/drawing/2014/main" id="{D075F2E5-FB2B-421F-BFD4-EB8B6C78DA92}"/>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E02A7F-6B9D-43DF-BA53-0FDEE774636C}"/>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0ED49E72-B133-4A67-9F2D-CE94DDCC6E40}"/>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43" name="Group 42">
            <a:extLst>
              <a:ext uri="{FF2B5EF4-FFF2-40B4-BE49-F238E27FC236}">
                <a16:creationId xmlns:a16="http://schemas.microsoft.com/office/drawing/2014/main" id="{85CDF3F4-CF10-4B25-B577-395FE022D14A}"/>
              </a:ext>
            </a:extLst>
          </p:cNvPr>
          <p:cNvGrpSpPr/>
          <p:nvPr/>
        </p:nvGrpSpPr>
        <p:grpSpPr>
          <a:xfrm>
            <a:off x="9603857" y="2140961"/>
            <a:ext cx="2158607" cy="2612572"/>
            <a:chOff x="9603857" y="2140961"/>
            <a:chExt cx="2158607" cy="2612572"/>
          </a:xfrm>
        </p:grpSpPr>
        <p:sp>
          <p:nvSpPr>
            <p:cNvPr id="46" name="Rectangle 45">
              <a:extLst>
                <a:ext uri="{FF2B5EF4-FFF2-40B4-BE49-F238E27FC236}">
                  <a16:creationId xmlns:a16="http://schemas.microsoft.com/office/drawing/2014/main" id="{456338C3-AA6D-42EB-9DB9-8DED94648B94}"/>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31" name="Graphic 4">
              <a:extLst>
                <a:ext uri="{FF2B5EF4-FFF2-40B4-BE49-F238E27FC236}">
                  <a16:creationId xmlns:a16="http://schemas.microsoft.com/office/drawing/2014/main" id="{310E76BF-1AAD-4052-8366-F3430418242B}"/>
                </a:ext>
              </a:extLst>
            </p:cNvPr>
            <p:cNvGrpSpPr/>
            <p:nvPr/>
          </p:nvGrpSpPr>
          <p:grpSpPr>
            <a:xfrm>
              <a:off x="10900461" y="3870261"/>
              <a:ext cx="680268" cy="680268"/>
              <a:chOff x="10873664" y="3912394"/>
              <a:chExt cx="680268" cy="680268"/>
            </a:xfrm>
          </p:grpSpPr>
          <p:sp>
            <p:nvSpPr>
              <p:cNvPr id="32" name="Freeform: Shape 31">
                <a:extLst>
                  <a:ext uri="{FF2B5EF4-FFF2-40B4-BE49-F238E27FC236}">
                    <a16:creationId xmlns:a16="http://schemas.microsoft.com/office/drawing/2014/main" id="{7E948E5D-870F-4595-B208-304FC2B5E286}"/>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33" name="Graphic 4">
                <a:extLst>
                  <a:ext uri="{FF2B5EF4-FFF2-40B4-BE49-F238E27FC236}">
                    <a16:creationId xmlns:a16="http://schemas.microsoft.com/office/drawing/2014/main" id="{310E76BF-1AAD-4052-8366-F3430418242B}"/>
                  </a:ext>
                </a:extLst>
              </p:cNvPr>
              <p:cNvGrpSpPr/>
              <p:nvPr/>
            </p:nvGrpSpPr>
            <p:grpSpPr>
              <a:xfrm>
                <a:off x="10873664" y="3912394"/>
                <a:ext cx="680268" cy="680268"/>
                <a:chOff x="10873664" y="3912394"/>
                <a:chExt cx="680268" cy="680268"/>
              </a:xfrm>
            </p:grpSpPr>
            <p:sp>
              <p:nvSpPr>
                <p:cNvPr id="34" name="Freeform: Shape 33">
                  <a:extLst>
                    <a:ext uri="{FF2B5EF4-FFF2-40B4-BE49-F238E27FC236}">
                      <a16:creationId xmlns:a16="http://schemas.microsoft.com/office/drawing/2014/main" id="{525BE39D-8634-4BCC-87E9-7AB8F6FDC973}"/>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B057B1-8940-4D95-894D-F8B13C5E472C}"/>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F705A01-C1EC-4215-B8EF-5884F68481C6}"/>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44869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39"/>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40"/>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41"/>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42"/>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4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CF1BE5-2D38-46F4-BBE1-C7FC682AE70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6E576F91-F359-49B0-A937-B7A281DE8381}"/>
              </a:ext>
            </a:extLst>
          </p:cNvPr>
          <p:cNvGrpSpPr/>
          <p:nvPr/>
        </p:nvGrpSpPr>
        <p:grpSpPr>
          <a:xfrm>
            <a:off x="455995" y="1299821"/>
            <a:ext cx="2158607" cy="4302256"/>
            <a:chOff x="455995" y="1299821"/>
            <a:chExt cx="2158607" cy="4302256"/>
          </a:xfrm>
        </p:grpSpPr>
        <p:sp>
          <p:nvSpPr>
            <p:cNvPr id="62" name="Rectangle 61">
              <a:extLst>
                <a:ext uri="{FF2B5EF4-FFF2-40B4-BE49-F238E27FC236}">
                  <a16:creationId xmlns:a16="http://schemas.microsoft.com/office/drawing/2014/main" id="{F88CAE9F-B1FC-4867-B504-7C9CD1534683}"/>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672273" fontAlgn="base">
                <a:spcBef>
                  <a:spcPts val="588"/>
                </a:spcBef>
                <a:defRPr/>
              </a:pPr>
              <a:r>
                <a:rPr lang="en-US" sz="1600">
                  <a:solidFill>
                    <a:schemeClr val="bg1"/>
                  </a:solidFill>
                  <a:latin typeface="Segoe UI Semibold"/>
                  <a:cs typeface="Segoe UI" pitchFamily="34" charset="0"/>
                </a:rPr>
                <a:t>Azure IoT Central</a:t>
              </a:r>
            </a:p>
            <a:p>
              <a:pPr algn="ctr" defTabSz="672273" fontAlgn="base">
                <a:spcBef>
                  <a:spcPts val="588"/>
                </a:spcBef>
                <a:defRPr/>
              </a:pPr>
              <a:r>
                <a:rPr lang="en-US" sz="1600">
                  <a:solidFill>
                    <a:schemeClr val="bg1"/>
                  </a:solidFill>
                  <a:latin typeface="Segoe UI Semibold"/>
                  <a:cs typeface="Segoe UI" pitchFamily="34" charset="0"/>
                </a:rPr>
                <a:t>Azure IoT Hub</a:t>
              </a:r>
            </a:p>
            <a:p>
              <a:pPr algn="ctr" defTabSz="672273" fontAlgn="base">
                <a:spcBef>
                  <a:spcPts val="588"/>
                </a:spcBef>
                <a:defRPr/>
              </a:pPr>
              <a:r>
                <a:rPr lang="en-US" sz="1600">
                  <a:solidFill>
                    <a:schemeClr val="bg1"/>
                  </a:solidFill>
                  <a:latin typeface="Segoe UI Semibold"/>
                  <a:cs typeface="Segoe UI" pitchFamily="34" charset="0"/>
                </a:rPr>
                <a:t>Digital Twins</a:t>
              </a:r>
            </a:p>
          </p:txBody>
        </p:sp>
        <p:sp>
          <p:nvSpPr>
            <p:cNvPr id="33" name="Rectangle 32">
              <a:extLst>
                <a:ext uri="{FF2B5EF4-FFF2-40B4-BE49-F238E27FC236}">
                  <a16:creationId xmlns:a16="http://schemas.microsoft.com/office/drawing/2014/main" id="{6438FB40-8B4E-4BB4-BF75-1767558E2735}"/>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1"/>
                  </a:solidFill>
                  <a:latin typeface="Segoe UI Semibold"/>
                  <a:cs typeface="Segoe UI" pitchFamily="34" charset="0"/>
                </a:rPr>
                <a:t>Develop </a:t>
              </a:r>
              <a:br>
                <a:rPr lang="en-US" sz="2000">
                  <a:solidFill>
                    <a:schemeClr val="bg1"/>
                  </a:solidFill>
                  <a:latin typeface="Segoe UI Semibold"/>
                  <a:cs typeface="Segoe UI" pitchFamily="34" charset="0"/>
                </a:rPr>
              </a:br>
              <a:r>
                <a:rPr lang="en-US" sz="2000">
                  <a:solidFill>
                    <a:schemeClr val="bg1"/>
                  </a:solidFill>
                  <a:latin typeface="Segoe UI Semibold"/>
                  <a:cs typeface="Segoe UI" pitchFamily="34" charset="0"/>
                </a:rPr>
                <a:t>with choice</a:t>
              </a:r>
            </a:p>
          </p:txBody>
        </p:sp>
        <p:grpSp>
          <p:nvGrpSpPr>
            <p:cNvPr id="3" name="Graphic 33">
              <a:extLst>
                <a:ext uri="{FF2B5EF4-FFF2-40B4-BE49-F238E27FC236}">
                  <a16:creationId xmlns:a16="http://schemas.microsoft.com/office/drawing/2014/main" id="{0E4391C4-DF89-424A-8963-E79DC294E780}"/>
                </a:ext>
              </a:extLst>
            </p:cNvPr>
            <p:cNvGrpSpPr/>
            <p:nvPr/>
          </p:nvGrpSpPr>
          <p:grpSpPr>
            <a:xfrm>
              <a:off x="1851758" y="3000068"/>
              <a:ext cx="477142" cy="763428"/>
              <a:chOff x="1851758" y="3841207"/>
              <a:chExt cx="477142" cy="763428"/>
            </a:xfrm>
          </p:grpSpPr>
          <p:sp>
            <p:nvSpPr>
              <p:cNvPr id="6" name="Freeform: Shape 5">
                <a:extLst>
                  <a:ext uri="{FF2B5EF4-FFF2-40B4-BE49-F238E27FC236}">
                    <a16:creationId xmlns:a16="http://schemas.microsoft.com/office/drawing/2014/main" id="{5ED8C5AC-42C0-49B7-A994-D6BE2599ECE1}"/>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chemeClr val="tx2"/>
              </a:solidFill>
              <a:ln w="595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A3943F-4923-415F-A5D4-65FB046F6B20}"/>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chemeClr val="tx2"/>
              </a:solidFill>
              <a:ln w="595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9EF5060-C797-4C9B-BFDB-EF9B293A138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chemeClr val="tx2"/>
              </a:solidFill>
              <a:ln w="59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6D923C5-F47B-437B-9117-9B2EA215DC50}"/>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66D0D09-A66D-4FDF-BCEF-462AF13E0343}"/>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FB7F14-6EFA-4DD1-B63A-78009A8E93C8}"/>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57" name="Group 56">
            <a:extLst>
              <a:ext uri="{FF2B5EF4-FFF2-40B4-BE49-F238E27FC236}">
                <a16:creationId xmlns:a16="http://schemas.microsoft.com/office/drawing/2014/main" id="{CC955112-9BAD-4815-96D4-FCD9F599B71F}"/>
              </a:ext>
            </a:extLst>
          </p:cNvPr>
          <p:cNvGrpSpPr/>
          <p:nvPr/>
        </p:nvGrpSpPr>
        <p:grpSpPr>
          <a:xfrm>
            <a:off x="2742961" y="2140961"/>
            <a:ext cx="2158607" cy="2612572"/>
            <a:chOff x="2742961" y="2140961"/>
            <a:chExt cx="2158607" cy="2612572"/>
          </a:xfrm>
        </p:grpSpPr>
        <p:sp>
          <p:nvSpPr>
            <p:cNvPr id="58" name="Rectangle 57">
              <a:extLst>
                <a:ext uri="{FF2B5EF4-FFF2-40B4-BE49-F238E27FC236}">
                  <a16:creationId xmlns:a16="http://schemas.microsoft.com/office/drawing/2014/main" id="{1E71219A-B385-4443-99FC-3732945F1C03}"/>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9" name="Graphic 44">
              <a:extLst>
                <a:ext uri="{FF2B5EF4-FFF2-40B4-BE49-F238E27FC236}">
                  <a16:creationId xmlns:a16="http://schemas.microsoft.com/office/drawing/2014/main" id="{FB5BE585-CFCE-4CE9-877C-DD8731E8D337}"/>
                </a:ext>
              </a:extLst>
            </p:cNvPr>
            <p:cNvGrpSpPr/>
            <p:nvPr/>
          </p:nvGrpSpPr>
          <p:grpSpPr>
            <a:xfrm>
              <a:off x="4120025" y="3864533"/>
              <a:ext cx="583987" cy="740101"/>
              <a:chOff x="4120025" y="3846286"/>
              <a:chExt cx="583987" cy="740101"/>
            </a:xfrm>
          </p:grpSpPr>
          <p:sp>
            <p:nvSpPr>
              <p:cNvPr id="60" name="Freeform: Shape 59">
                <a:extLst>
                  <a:ext uri="{FF2B5EF4-FFF2-40B4-BE49-F238E27FC236}">
                    <a16:creationId xmlns:a16="http://schemas.microsoft.com/office/drawing/2014/main" id="{AE572384-0379-49F2-8204-2396B6F179E7}"/>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61" name="Freeform: Shape 60">
                <a:extLst>
                  <a:ext uri="{FF2B5EF4-FFF2-40B4-BE49-F238E27FC236}">
                    <a16:creationId xmlns:a16="http://schemas.microsoft.com/office/drawing/2014/main" id="{EB52181D-49D1-4443-A82C-7372EA17E776}"/>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64" name="Freeform: Shape 63">
                <a:extLst>
                  <a:ext uri="{FF2B5EF4-FFF2-40B4-BE49-F238E27FC236}">
                    <a16:creationId xmlns:a16="http://schemas.microsoft.com/office/drawing/2014/main" id="{6BFA5C7F-ED86-495E-962D-702DF77FC2EB}"/>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65" name="Group 64">
            <a:extLst>
              <a:ext uri="{FF2B5EF4-FFF2-40B4-BE49-F238E27FC236}">
                <a16:creationId xmlns:a16="http://schemas.microsoft.com/office/drawing/2014/main" id="{FAC334BD-DEB6-4A40-9DAA-27E8AB5A75E6}"/>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77181D34-6590-4EF4-A1DA-BA8DE690B8DA}"/>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7" name="Graphic 66">
              <a:extLst>
                <a:ext uri="{FF2B5EF4-FFF2-40B4-BE49-F238E27FC236}">
                  <a16:creationId xmlns:a16="http://schemas.microsoft.com/office/drawing/2014/main" id="{5FA348A9-220B-437F-8211-9BB40FDA958A}"/>
                </a:ext>
              </a:extLst>
            </p:cNvPr>
            <p:cNvGrpSpPr/>
            <p:nvPr/>
          </p:nvGrpSpPr>
          <p:grpSpPr>
            <a:xfrm>
              <a:off x="6332529" y="3851879"/>
              <a:ext cx="701004" cy="752756"/>
              <a:chOff x="6332529" y="3851879"/>
              <a:chExt cx="701004" cy="752756"/>
            </a:xfrm>
          </p:grpSpPr>
          <p:sp>
            <p:nvSpPr>
              <p:cNvPr id="68" name="Freeform: Shape 67">
                <a:extLst>
                  <a:ext uri="{FF2B5EF4-FFF2-40B4-BE49-F238E27FC236}">
                    <a16:creationId xmlns:a16="http://schemas.microsoft.com/office/drawing/2014/main" id="{328BC93A-A50F-4011-97A0-2D1F4C62E621}"/>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20434E5-BDD4-4B7D-BF83-0F9183181D5C}"/>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0A612DD-0261-4635-BB92-278659FDE7EF}"/>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54D6BF1F-2986-4229-BF37-07085D9E2EB7}"/>
              </a:ext>
            </a:extLst>
          </p:cNvPr>
          <p:cNvGrpSpPr/>
          <p:nvPr/>
        </p:nvGrpSpPr>
        <p:grpSpPr>
          <a:xfrm>
            <a:off x="7316893" y="2140961"/>
            <a:ext cx="2158607" cy="2612572"/>
            <a:chOff x="7316893" y="2140961"/>
            <a:chExt cx="2158607" cy="2612572"/>
          </a:xfrm>
        </p:grpSpPr>
        <p:sp>
          <p:nvSpPr>
            <p:cNvPr id="72" name="Rectangle 71">
              <a:extLst>
                <a:ext uri="{FF2B5EF4-FFF2-40B4-BE49-F238E27FC236}">
                  <a16:creationId xmlns:a16="http://schemas.microsoft.com/office/drawing/2014/main" id="{BF16BAA1-39EA-4CCF-BFD7-34BEE3BCDEE5}"/>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3" name="Graphic 3">
              <a:extLst>
                <a:ext uri="{FF2B5EF4-FFF2-40B4-BE49-F238E27FC236}">
                  <a16:creationId xmlns:a16="http://schemas.microsoft.com/office/drawing/2014/main" id="{001B7EA8-5648-488B-A14B-745F25EFAC52}"/>
                </a:ext>
              </a:extLst>
            </p:cNvPr>
            <p:cNvGrpSpPr/>
            <p:nvPr/>
          </p:nvGrpSpPr>
          <p:grpSpPr>
            <a:xfrm>
              <a:off x="8544934" y="3841207"/>
              <a:ext cx="763427" cy="763427"/>
              <a:chOff x="8544934" y="3841207"/>
              <a:chExt cx="763427" cy="763427"/>
            </a:xfrm>
          </p:grpSpPr>
          <p:grpSp>
            <p:nvGrpSpPr>
              <p:cNvPr id="74" name="Graphic 3">
                <a:extLst>
                  <a:ext uri="{FF2B5EF4-FFF2-40B4-BE49-F238E27FC236}">
                    <a16:creationId xmlns:a16="http://schemas.microsoft.com/office/drawing/2014/main" id="{9C886478-B736-437E-AAD6-A7C68D9645FA}"/>
                  </a:ext>
                </a:extLst>
              </p:cNvPr>
              <p:cNvGrpSpPr/>
              <p:nvPr/>
            </p:nvGrpSpPr>
            <p:grpSpPr>
              <a:xfrm>
                <a:off x="8748315" y="4043992"/>
                <a:ext cx="357259" cy="357856"/>
                <a:chOff x="8748315" y="4043992"/>
                <a:chExt cx="357259" cy="357856"/>
              </a:xfrm>
              <a:solidFill>
                <a:srgbClr val="0078D4"/>
              </a:solidFill>
            </p:grpSpPr>
            <p:sp>
              <p:nvSpPr>
                <p:cNvPr id="76" name="Freeform: Shape 75">
                  <a:extLst>
                    <a:ext uri="{FF2B5EF4-FFF2-40B4-BE49-F238E27FC236}">
                      <a16:creationId xmlns:a16="http://schemas.microsoft.com/office/drawing/2014/main" id="{DB696D29-4A73-4390-9135-5CA5EE4418C2}"/>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1BB2C7F-91C9-437A-99D9-4281CA453FE5}"/>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5" name="Freeform: Shape 74">
                <a:extLst>
                  <a:ext uri="{FF2B5EF4-FFF2-40B4-BE49-F238E27FC236}">
                    <a16:creationId xmlns:a16="http://schemas.microsoft.com/office/drawing/2014/main" id="{95A6D7FF-4CB4-4F3F-B1EB-91A5F24A691A}"/>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0A022AC2-3694-45A5-AC5A-3077BB8A6B14}"/>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DBD7F1B5-B905-4059-8FC3-5585675552BC}"/>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33BCE92D-0227-422B-A371-CF1FA0AAF45B}"/>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21B75115-9D4A-49C3-9595-8E9A29A43AA4}"/>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2676F2F9-B06F-492B-B79C-778F65693927}"/>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D9176596-884A-40DD-A042-56E10892A291}"/>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8EC3AE8-D091-47E4-97F0-94822E388785}"/>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7408E3-2B64-4E86-91FF-06F56F700F55}"/>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4069100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nodeType="withEffect">
                                  <p:stCondLst>
                                    <p:cond delay="250"/>
                                  </p:stCondLst>
                                  <p:childTnLst>
                                    <p:animMotion origin="layout" path="M 0 4.44444E-6 L 0 0.01898 " pathEditMode="relative" rAng="0" ptsTypes="AA">
                                      <p:cBhvr>
                                        <p:cTn id="9" dur="700" spd="-100000" fill="hold"/>
                                        <p:tgtEl>
                                          <p:spTgt spid="57"/>
                                        </p:tgtEl>
                                        <p:attrNameLst>
                                          <p:attrName>ppt_x</p:attrName>
                                          <p:attrName>ppt_y</p:attrName>
                                        </p:attrNameLst>
                                      </p:cBhvr>
                                      <p:rCtr x="0" y="949"/>
                                    </p:animMotion>
                                  </p:childTnLst>
                                </p:cTn>
                              </p:par>
                              <p:par>
                                <p:cTn id="10" presetID="10" presetClass="entr" presetSubtype="0" fill="hold" nodeType="withEffect">
                                  <p:stCondLst>
                                    <p:cond delay="5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42" presetClass="path" presetSubtype="0" decel="100000" fill="hold" nodeType="withEffect">
                                  <p:stCondLst>
                                    <p:cond delay="500"/>
                                  </p:stCondLst>
                                  <p:childTnLst>
                                    <p:animMotion origin="layout" path="M 0 4.44444E-6 L 0 0.01898 " pathEditMode="relative" rAng="0" ptsTypes="AA">
                                      <p:cBhvr>
                                        <p:cTn id="14" dur="700" spd="-100000" fill="hold"/>
                                        <p:tgtEl>
                                          <p:spTgt spid="65"/>
                                        </p:tgtEl>
                                        <p:attrNameLst>
                                          <p:attrName>ppt_x</p:attrName>
                                          <p:attrName>ppt_y</p:attrName>
                                        </p:attrNameLst>
                                      </p:cBhvr>
                                      <p:rCtr x="0" y="949"/>
                                    </p:animMotion>
                                  </p:childTnLst>
                                </p:cTn>
                              </p:par>
                              <p:par>
                                <p:cTn id="15" presetID="10" presetClass="entr" presetSubtype="0" fill="hold" nodeType="withEffect">
                                  <p:stCondLst>
                                    <p:cond delay="75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42" presetClass="path" presetSubtype="0" decel="100000" fill="hold" nodeType="withEffect">
                                  <p:stCondLst>
                                    <p:cond delay="750"/>
                                  </p:stCondLst>
                                  <p:childTnLst>
                                    <p:animMotion origin="layout" path="M 0 4.44444E-6 L 0 0.01898 " pathEditMode="relative" rAng="0" ptsTypes="AA">
                                      <p:cBhvr>
                                        <p:cTn id="19" dur="700" spd="-100000" fill="hold"/>
                                        <p:tgtEl>
                                          <p:spTgt spid="71"/>
                                        </p:tgtEl>
                                        <p:attrNameLst>
                                          <p:attrName>ppt_x</p:attrName>
                                          <p:attrName>ppt_y</p:attrName>
                                        </p:attrNameLst>
                                      </p:cBhvr>
                                      <p:rCtr x="0" y="949"/>
                                    </p:animMotion>
                                  </p:childTnLst>
                                </p:cTn>
                              </p:par>
                              <p:par>
                                <p:cTn id="20" presetID="10"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1000"/>
                                  </p:stCondLst>
                                  <p:childTnLst>
                                    <p:animMotion origin="layout" path="M 0 4.44444E-6 L 0 0.01898 " pathEditMode="relative" rAng="0" ptsTypes="AA">
                                      <p:cBhvr>
                                        <p:cTn id="24"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defTabSz="914367"/>
            <a:r>
              <a:rPr lang="en-US" sz="800">
                <a:solidFill>
                  <a:schemeClr val="bg2"/>
                </a:solidFill>
              </a:rPr>
              <a:t>1 Placeholder Source; 2 Placeholder Source; </a:t>
            </a:r>
            <a:br>
              <a:rPr lang="en-US" sz="800">
                <a:solidFill>
                  <a:schemeClr val="bg2"/>
                </a:solidFill>
              </a:rPr>
            </a:br>
            <a:r>
              <a:rPr lang="en-US" sz="800">
                <a:solidFill>
                  <a:schemeClr val="bg2"/>
                </a:solidFill>
              </a:rPr>
              <a:t>3 </a:t>
            </a:r>
            <a:r>
              <a:rPr lang="en-US" sz="800">
                <a:solidFill>
                  <a:schemeClr val="bg2"/>
                </a:solidFill>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lang="en-US" sz="800">
              <a:solidFill>
                <a:schemeClr val="bg2"/>
              </a:solidFill>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algn="ctr" defTabSz="914367"/>
              <a:r>
                <a:rPr lang="en-US" sz="1400">
                  <a:solidFill>
                    <a:schemeClr val="bg2"/>
                  </a:solidFill>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algn="ctr" defTabSz="914367"/>
              <a:r>
                <a:rPr lang="en-US">
                  <a:solidFill>
                    <a:schemeClr val="accent5"/>
                  </a:solidFill>
                  <a:latin typeface="+mj-lt"/>
                </a:rPr>
                <a:t>1000+ </a:t>
              </a:r>
              <a:br>
                <a:rPr lang="en-US" sz="1400"/>
              </a:br>
              <a:r>
                <a:rPr lang="en-US" sz="1400">
                  <a:solidFill>
                    <a:schemeClr val="bg2"/>
                  </a:solidFill>
                </a:rPr>
                <a:t>Azure IoT Devices certified</a:t>
              </a:r>
              <a:r>
                <a:rPr lang="en-US" sz="1400" baseline="30000">
                  <a:solidFill>
                    <a:schemeClr val="bg2"/>
                  </a:solidFill>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algn="ctr" defTabSz="914367"/>
              <a:r>
                <a:rPr lang="en-US" sz="1400">
                  <a:solidFill>
                    <a:schemeClr val="bg2"/>
                  </a:solidFill>
                </a:rPr>
                <a:t>Enable highly secure, flexible and reliable communication from the </a:t>
              </a:r>
              <a:br>
                <a:rPr lang="en-US" sz="1400">
                  <a:solidFill>
                    <a:schemeClr val="bg2"/>
                  </a:solidFill>
                </a:rPr>
              </a:br>
              <a:r>
                <a:rPr lang="en-US" sz="1400">
                  <a:solidFill>
                    <a:schemeClr val="bg2"/>
                  </a:solidFill>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algn="ctr" defTabSz="914367"/>
              <a:r>
                <a:rPr lang="en-US">
                  <a:solidFill>
                    <a:schemeClr val="accent5"/>
                  </a:solidFill>
                  <a:latin typeface="+mj-lt"/>
                </a:rPr>
                <a:t>150 billion messages</a:t>
              </a:r>
              <a:br>
                <a:rPr lang="en-US" sz="1400"/>
              </a:br>
              <a:r>
                <a:rPr lang="en-US" sz="1400">
                  <a:solidFill>
                    <a:schemeClr val="bg2"/>
                  </a:solidFill>
                </a:rPr>
                <a:t>per month via IoT Hub</a:t>
              </a:r>
              <a:r>
                <a:rPr lang="en-US" sz="1400" baseline="30000">
                  <a:solidFill>
                    <a:schemeClr val="bg2"/>
                  </a:solidFill>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dirty="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algn="ctr" defTabSz="914367"/>
              <a:r>
                <a:rPr lang="en-US" sz="1400">
                  <a:solidFill>
                    <a:schemeClr val="bg2"/>
                  </a:solidFill>
                </a:rPr>
                <a:t>Create comprehensive digital </a:t>
              </a:r>
              <a:br>
                <a:rPr lang="en-US" sz="1400">
                  <a:solidFill>
                    <a:schemeClr val="bg2"/>
                  </a:solidFill>
                </a:rPr>
              </a:br>
              <a:r>
                <a:rPr lang="en-US" sz="1400">
                  <a:solidFill>
                    <a:schemeClr val="bg2"/>
                  </a:solidFill>
                </a:rPr>
                <a:t>models of entire environments.</a:t>
              </a:r>
              <a:r>
                <a:rPr lang="en-US" sz="1400" baseline="30000">
                  <a:solidFill>
                    <a:schemeClr val="bg2"/>
                  </a:solidFill>
                </a:rPr>
                <a:t>3</a:t>
              </a:r>
              <a:r>
                <a:rPr lang="en-US" sz="1400">
                  <a:solidFill>
                    <a:schemeClr val="bg2"/>
                  </a:solidFill>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algn="ctr" defTabSz="914367"/>
              <a:r>
                <a:rPr lang="en-US" sz="1400">
                  <a:solidFill>
                    <a:schemeClr val="bg2"/>
                  </a:solidFill>
                </a:rPr>
                <a:t>Gartner includes Microsoft as a </a:t>
              </a:r>
              <a:br>
                <a:rPr lang="en-US" sz="1400"/>
              </a:br>
              <a:r>
                <a:rPr lang="en-US">
                  <a:solidFill>
                    <a:schemeClr val="accent5"/>
                  </a:solidFill>
                  <a:latin typeface="+mj-lt"/>
                </a:rPr>
                <a:t>Digital-Twin-Enabled Application Provider</a:t>
              </a:r>
              <a:r>
                <a:rPr lang="en-US" sz="1400" baseline="30000">
                  <a:solidFill>
                    <a:schemeClr val="bg2"/>
                  </a:solidFill>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97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691060" y="2059824"/>
            <a:ext cx="2335621" cy="91313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32315" y="1541877"/>
            <a:ext cx="8905582" cy="46004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610" rtlCol="0" anchor="ctr"/>
          <a:lstStyle/>
          <a:p>
            <a:pPr marL="0" marR="0" lvl="0" indent="0" algn="ctr" defTabSz="913874" rtl="0" eaLnBrk="1" fontAlgn="auto" latinLnBrk="0" hangingPunct="1">
              <a:lnSpc>
                <a:spcPct val="80000"/>
              </a:lnSpc>
              <a:spcBef>
                <a:spcPts val="0"/>
              </a:spcBef>
              <a:spcAft>
                <a:spcPts val="0"/>
              </a:spcAft>
              <a:buClrTx/>
              <a:buSzTx/>
              <a:buFontTx/>
              <a:buNone/>
              <a:tabLst/>
              <a:defRPr/>
            </a:pPr>
            <a:endParaRPr kumimoji="0" lang="en-US" sz="4400" b="0" i="0" u="none" strike="noStrike" kern="0" cap="none" spc="-15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74" name="Rectangle 73"/>
          <p:cNvSpPr/>
          <p:nvPr/>
        </p:nvSpPr>
        <p:spPr bwMode="auto">
          <a:xfrm>
            <a:off x="9276866" y="1922867"/>
            <a:ext cx="2324187" cy="172042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394741" y="2903892"/>
            <a:ext cx="763904" cy="785820"/>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sp>
        <p:nvSpPr>
          <p:cNvPr id="3" name="Rectangle 2"/>
          <p:cNvSpPr/>
          <p:nvPr/>
        </p:nvSpPr>
        <p:spPr>
          <a:xfrm>
            <a:off x="9607067" y="2716800"/>
            <a:ext cx="700926" cy="253611"/>
          </a:xfrm>
          <a:prstGeom prst="rect">
            <a:avLst/>
          </a:prstGeom>
        </p:spPr>
        <p:txBody>
          <a:bodyPr wrap="square">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 BI</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151" name="Rectangle 150"/>
          <p:cNvSpPr/>
          <p:nvPr/>
        </p:nvSpPr>
        <p:spPr>
          <a:xfrm>
            <a:off x="9471094" y="3409606"/>
            <a:ext cx="99924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565966" y="3409606"/>
            <a:ext cx="80729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419132" y="2766593"/>
            <a:ext cx="1064179"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351084" y="1935295"/>
            <a:ext cx="2245218" cy="466490"/>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Manage</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06763" y="4984575"/>
            <a:ext cx="2312743" cy="106539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294565" y="5456470"/>
            <a:ext cx="441334" cy="909"/>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l="20166" t="58207" r="63528" b="16896"/>
          <a:stretch/>
        </p:blipFill>
        <p:spPr bwMode="auto">
          <a:xfrm>
            <a:off x="1031032" y="5323908"/>
            <a:ext cx="263533" cy="265123"/>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l="64216" t="57031" r="17628" b="15600"/>
          <a:stretch/>
        </p:blipFill>
        <p:spPr bwMode="auto">
          <a:xfrm>
            <a:off x="1735899" y="5319515"/>
            <a:ext cx="277656" cy="275727"/>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13555" y="5457379"/>
            <a:ext cx="474524" cy="3216"/>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83269" y="5621605"/>
            <a:ext cx="742464"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283065" y="4118775"/>
            <a:ext cx="2324187" cy="143946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25001" y="5621605"/>
            <a:ext cx="689065"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45887" y="5621605"/>
            <a:ext cx="964266"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42184" t="7472" r="40288" b="61275"/>
          <a:stretch/>
        </p:blipFill>
        <p:spPr bwMode="auto">
          <a:xfrm>
            <a:off x="2488079" y="5315581"/>
            <a:ext cx="247021" cy="29002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81407" y="3063997"/>
            <a:ext cx="582971" cy="3060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242" y="2417812"/>
            <a:ext cx="328636" cy="328636"/>
          </a:xfrm>
          <a:prstGeom prst="rect">
            <a:avLst/>
          </a:prstGeom>
        </p:spPr>
      </p:pic>
      <p:sp>
        <p:nvSpPr>
          <p:cNvPr id="87" name="Rectangle 86"/>
          <p:cNvSpPr/>
          <p:nvPr/>
        </p:nvSpPr>
        <p:spPr>
          <a:xfrm>
            <a:off x="9192791" y="4173810"/>
            <a:ext cx="2469740" cy="466556"/>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Business Integration</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895085" y="4960918"/>
            <a:ext cx="1129513" cy="28607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685539" y="4667578"/>
            <a:ext cx="1454802"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5539" y="2291282"/>
            <a:ext cx="572958" cy="572958"/>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52875" y="4718602"/>
            <a:ext cx="10260" cy="265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689717" y="3253163"/>
            <a:ext cx="2416207" cy="1465439"/>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2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200"/>
                </a:spcAft>
                <a:buClrTx/>
                <a:buSzTx/>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Edge Modules: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Protocol Adaptation</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Functions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Stream Analytics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Machine Learning</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48308"/>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10636" y="6180637"/>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Integrated view for </a:t>
            </a:r>
            <a:r>
              <a:rPr kumimoji="0" lang="en-US" sz="900" b="0" i="0" u="none" strike="noStrike" kern="0" cap="none" spc="0" normalizeH="0" baseline="0" noProof="0">
                <a:ln>
                  <a:noFill/>
                </a:ln>
                <a:solidFill>
                  <a:srgbClr val="37A5D1"/>
                </a:solidFill>
                <a:effectLst/>
                <a:uLnTx/>
                <a:uFillTx/>
                <a:latin typeface="Segoe UI"/>
                <a:ea typeface="+mn-ea"/>
                <a:cs typeface="+mn-cs"/>
              </a:rPr>
              <a:t>CISO &amp; SecOps personas </a:t>
            </a: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to review enterprise security posture, including IoT solutions.</a:t>
            </a:r>
          </a:p>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Holistic view of IoT solution security posture for </a:t>
            </a:r>
            <a:r>
              <a:rPr kumimoji="0" lang="en-US" sz="900" b="0" i="0" u="none" strike="noStrike" kern="1200" cap="none" spc="0" normalizeH="0" baseline="0" noProof="0">
                <a:ln>
                  <a:noFill/>
                </a:ln>
                <a:solidFill>
                  <a:srgbClr val="37A5D1"/>
                </a:solidFill>
                <a:effectLst/>
                <a:uLnTx/>
                <a:uFillTx/>
                <a:latin typeface="Segoe UI"/>
                <a:ea typeface="Calibri" panose="020F0502020204030204" pitchFamily="34" charset="0"/>
                <a:cs typeface="+mn-cs"/>
              </a:rPr>
              <a:t>DevOps and IoT solution managers </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to review and manage day to day security status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0591" y="6283185"/>
            <a:ext cx="336060" cy="3360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44098" y="6252375"/>
            <a:ext cx="1303001" cy="397032"/>
          </a:xfrm>
          <a:prstGeom prst="rect">
            <a:avLst/>
          </a:prstGeom>
        </p:spPr>
        <p:txBody>
          <a:bodyPr wrap="square">
            <a:spAutoFit/>
          </a:bodyPr>
          <a:lstStyle/>
          <a:p>
            <a:pPr marL="0" marR="0" lvl="0" indent="0" algn="ctr" defTabSz="913397" rtl="0" eaLnBrk="1" fontAlgn="base" latinLnBrk="0" hangingPunct="1">
              <a:lnSpc>
                <a:spcPct val="90000"/>
              </a:lnSpc>
              <a:spcBef>
                <a:spcPct val="0"/>
              </a:spcBef>
              <a:spcAft>
                <a:spcPts val="0"/>
              </a:spcAft>
              <a:buClrTx/>
              <a:buSzTx/>
              <a:buFontTx/>
              <a:buNone/>
              <a:tabLst/>
              <a:defRPr/>
            </a:pPr>
            <a:r>
              <a:rPr kumimoji="0" lang="en-US" sz="11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Defender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71284" y="3027240"/>
            <a:ext cx="414880" cy="351265"/>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432579" y="5214300"/>
            <a:ext cx="2098617"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3</a:t>
            </a:r>
            <a:r>
              <a:rPr kumimoji="0" lang="en-US" sz="1400" b="0" i="0" u="none" strike="noStrike" kern="0" cap="none" spc="0" normalizeH="0" baseline="3000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rd</a:t>
            </a: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445159" y="3648171"/>
            <a:ext cx="0" cy="47060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1666" y="2137135"/>
            <a:ext cx="1796176" cy="136627"/>
          </a:xfrm>
          <a:prstGeom prst="rect">
            <a:avLst/>
          </a:prstGeom>
          <a:solidFill>
            <a:schemeClr val="bg1"/>
          </a:solidFill>
          <a:ln>
            <a:noFill/>
            <a:headEnd type="none" w="med" len="med"/>
            <a:tailEnd type="none" w="med" len="med"/>
          </a:ln>
        </p:spPr>
        <p:txBody>
          <a:bodyPr wrap="square" lIns="0" tIns="0" rIns="0" bIns="0" rtlCol="0">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74603" y="2771354"/>
            <a:ext cx="1764159" cy="114747"/>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30159" y="4428645"/>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675241" y="4408659"/>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396497" y="4408659"/>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13933" y="4408659"/>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22384" y="4408659"/>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30217" y="4408659"/>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52875" y="2972956"/>
            <a:ext cx="5996" cy="28020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74603" y="5065534"/>
            <a:ext cx="1764159" cy="114747"/>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06763" y="2156158"/>
            <a:ext cx="2322095" cy="688227"/>
          </a:xfrm>
          <a:prstGeom prst="rect">
            <a:avLst/>
          </a:prstGeom>
        </p:spPr>
        <p:txBody>
          <a:bodyPr wrap="square" lIns="0" rIns="0">
            <a:sp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Azure IoT Device SDK</a:t>
            </a: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3</a:t>
            </a:r>
            <a:r>
              <a:rPr kumimoji="0" lang="en-US" sz="900" b="0" i="0" u="none" strike="noStrike" kern="1200" cap="none" spc="0" normalizeH="0" baseline="30000" noProof="0">
                <a:ln>
                  <a:noFill/>
                </a:ln>
                <a:solidFill>
                  <a:srgbClr val="000000">
                    <a:lumMod val="75000"/>
                    <a:lumOff val="25000"/>
                  </a:srgbClr>
                </a:solidFill>
                <a:effectLst/>
                <a:uLnTx/>
                <a:uFillTx/>
                <a:latin typeface="Segoe UI"/>
                <a:ea typeface="+mn-ea"/>
                <a:cs typeface="+mn-cs"/>
              </a:rPr>
              <a:t>rd</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 Party Industry specific sensors &amp; devices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endParaRP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(RTOS, Linux, Windows, Android, iOS) </a:t>
            </a:r>
          </a:p>
          <a:p>
            <a:pPr marL="0" marR="0" lvl="1" indent="0" algn="ctr" defTabSz="914192" rtl="0" eaLnBrk="1" fontAlgn="auto" latinLnBrk="0" hangingPunct="1">
              <a:lnSpc>
                <a:spcPct val="90000"/>
              </a:lnSpc>
              <a:spcBef>
                <a:spcPts val="0"/>
              </a:spcBef>
              <a:spcAft>
                <a:spcPts val="0"/>
              </a:spcAft>
              <a:buClr>
                <a:srgbClr val="FFFFFF">
                  <a:lumMod val="75000"/>
                </a:srgbClr>
              </a:buClr>
              <a:buSzPct val="100000"/>
              <a:buFontTx/>
              <a:buNone/>
              <a:tabLst/>
              <a:defRPr/>
            </a:pPr>
            <a:endPar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49033C2A-0BF2-40F5-9F47-E32B316E758B}"/>
              </a:ext>
            </a:extLst>
          </p:cNvPr>
          <p:cNvGrpSpPr/>
          <p:nvPr/>
        </p:nvGrpSpPr>
        <p:grpSpPr>
          <a:xfrm>
            <a:off x="6451480" y="2885134"/>
            <a:ext cx="652761" cy="827569"/>
            <a:chOff x="6663694" y="2228737"/>
            <a:chExt cx="744372" cy="939715"/>
          </a:xfrm>
        </p:grpSpPr>
        <p:pic>
          <p:nvPicPr>
            <p:cNvPr id="7" name="Picture 6">
              <a:extLst>
                <a:ext uri="{FF2B5EF4-FFF2-40B4-BE49-F238E27FC236}">
                  <a16:creationId xmlns:a16="http://schemas.microsoft.com/office/drawing/2014/main" id="{B236328B-9750-48CA-9DB7-B9718D44E8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109" name="Rectangle 108">
              <a:extLst>
                <a:ext uri="{FF2B5EF4-FFF2-40B4-BE49-F238E27FC236}">
                  <a16:creationId xmlns:a16="http://schemas.microsoft.com/office/drawing/2014/main" id="{D4F9BA13-E5F6-4D19-9A58-24CF8F175DEE}"/>
                </a:ext>
              </a:extLst>
            </p:cNvPr>
            <p:cNvSpPr/>
            <p:nvPr/>
          </p:nvSpPr>
          <p:spPr>
            <a:xfrm>
              <a:off x="6663694" y="2920226"/>
              <a:ext cx="736564"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3" name="Group 232">
            <a:extLst>
              <a:ext uri="{FF2B5EF4-FFF2-40B4-BE49-F238E27FC236}">
                <a16:creationId xmlns:a16="http://schemas.microsoft.com/office/drawing/2014/main" id="{BD0BC07E-4AF7-47CA-9467-94FAE72D4BCE}"/>
              </a:ext>
            </a:extLst>
          </p:cNvPr>
          <p:cNvGrpSpPr/>
          <p:nvPr/>
        </p:nvGrpSpPr>
        <p:grpSpPr>
          <a:xfrm>
            <a:off x="3949201" y="4152683"/>
            <a:ext cx="786055" cy="680881"/>
            <a:chOff x="2838579" y="4660806"/>
            <a:chExt cx="800219" cy="690210"/>
          </a:xfrm>
        </p:grpSpPr>
        <p:pic>
          <p:nvPicPr>
            <p:cNvPr id="2052" name="Picture 4" descr="Image result for Azure Container Registry icon">
              <a:extLst>
                <a:ext uri="{FF2B5EF4-FFF2-40B4-BE49-F238E27FC236}">
                  <a16:creationId xmlns:a16="http://schemas.microsoft.com/office/drawing/2014/main" id="{2BABF26C-FEA0-4D7E-BEEE-7A8C8686E195}"/>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EF067DC-E5FA-4661-A0BE-9AE16F5CE324}"/>
                </a:ext>
              </a:extLst>
            </p:cNvPr>
            <p:cNvSpPr/>
            <p:nvPr/>
          </p:nvSpPr>
          <p:spPr>
            <a:xfrm>
              <a:off x="2838579" y="5000151"/>
              <a:ext cx="80021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Container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Registry</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 name="Group 21">
            <a:extLst>
              <a:ext uri="{FF2B5EF4-FFF2-40B4-BE49-F238E27FC236}">
                <a16:creationId xmlns:a16="http://schemas.microsoft.com/office/drawing/2014/main" id="{931D7F99-22A3-4C8F-8A63-2A4B3DEEBF38}"/>
              </a:ext>
            </a:extLst>
          </p:cNvPr>
          <p:cNvGrpSpPr/>
          <p:nvPr/>
        </p:nvGrpSpPr>
        <p:grpSpPr>
          <a:xfrm>
            <a:off x="4519767" y="4549552"/>
            <a:ext cx="877383" cy="622954"/>
            <a:chOff x="4624886" y="4156843"/>
            <a:chExt cx="893193" cy="631489"/>
          </a:xfrm>
        </p:grpSpPr>
        <p:pic>
          <p:nvPicPr>
            <p:cNvPr id="2050" name="Picture 2" descr="Image result for Azure Kubernetes icon">
              <a:extLst>
                <a:ext uri="{FF2B5EF4-FFF2-40B4-BE49-F238E27FC236}">
                  <a16:creationId xmlns:a16="http://schemas.microsoft.com/office/drawing/2014/main" id="{BC3D65C2-3CED-4D3A-86E9-2D7977AF8D1E}"/>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A4B0BD5-F11F-4503-BF88-FBB974672369}"/>
                </a:ext>
              </a:extLst>
            </p:cNvPr>
            <p:cNvSpPr/>
            <p:nvPr/>
          </p:nvSpPr>
          <p:spPr>
            <a:xfrm>
              <a:off x="4624886" y="4437467"/>
              <a:ext cx="89319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Kubernetes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Service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9" name="Group 228">
            <a:extLst>
              <a:ext uri="{FF2B5EF4-FFF2-40B4-BE49-F238E27FC236}">
                <a16:creationId xmlns:a16="http://schemas.microsoft.com/office/drawing/2014/main" id="{76A7F3D8-79D3-4883-B8AC-C4331DD2D9D5}"/>
              </a:ext>
            </a:extLst>
          </p:cNvPr>
          <p:cNvGrpSpPr/>
          <p:nvPr/>
        </p:nvGrpSpPr>
        <p:grpSpPr>
          <a:xfrm>
            <a:off x="7010271" y="4755589"/>
            <a:ext cx="756138" cy="642545"/>
            <a:chOff x="6574257" y="4745712"/>
            <a:chExt cx="769763" cy="651348"/>
          </a:xfrm>
        </p:grpSpPr>
        <p:pic>
          <p:nvPicPr>
            <p:cNvPr id="125" name="Picture 124">
              <a:extLst>
                <a:ext uri="{FF2B5EF4-FFF2-40B4-BE49-F238E27FC236}">
                  <a16:creationId xmlns:a16="http://schemas.microsoft.com/office/drawing/2014/main" id="{8B80BDD0-B7F1-4A25-A270-02DE91CE3729}"/>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126" name="Rectangle 125">
              <a:extLst>
                <a:ext uri="{FF2B5EF4-FFF2-40B4-BE49-F238E27FC236}">
                  <a16:creationId xmlns:a16="http://schemas.microsoft.com/office/drawing/2014/main" id="{60489E3D-4EFF-44EA-BD96-FEA815C54086}"/>
                </a:ext>
              </a:extLst>
            </p:cNvPr>
            <p:cNvSpPr/>
            <p:nvPr/>
          </p:nvSpPr>
          <p:spPr>
            <a:xfrm>
              <a:off x="6574257" y="5046195"/>
              <a:ext cx="76976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Compute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(VMs)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7" name="Group 226">
            <a:extLst>
              <a:ext uri="{FF2B5EF4-FFF2-40B4-BE49-F238E27FC236}">
                <a16:creationId xmlns:a16="http://schemas.microsoft.com/office/drawing/2014/main" id="{7F0570E2-AC42-4256-BF9E-676891E7A02D}"/>
              </a:ext>
            </a:extLst>
          </p:cNvPr>
          <p:cNvGrpSpPr/>
          <p:nvPr/>
        </p:nvGrpSpPr>
        <p:grpSpPr>
          <a:xfrm>
            <a:off x="5526651" y="5037656"/>
            <a:ext cx="715197" cy="696078"/>
            <a:chOff x="4154467" y="1454211"/>
            <a:chExt cx="728084" cy="705615"/>
          </a:xfrm>
        </p:grpSpPr>
        <p:pic>
          <p:nvPicPr>
            <p:cNvPr id="2054" name="Picture 6" descr="Image result for Azure Content Delivery Network icon">
              <a:extLst>
                <a:ext uri="{FF2B5EF4-FFF2-40B4-BE49-F238E27FC236}">
                  <a16:creationId xmlns:a16="http://schemas.microsoft.com/office/drawing/2014/main" id="{B6DB172B-D7EA-45C3-959F-EFF382CE64FF}"/>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7BA62860-CF22-43D5-A13B-CB62B18D3E79}"/>
                </a:ext>
              </a:extLst>
            </p:cNvPr>
            <p:cNvSpPr/>
            <p:nvPr/>
          </p:nvSpPr>
          <p:spPr>
            <a:xfrm>
              <a:off x="4154467" y="1679695"/>
              <a:ext cx="728084" cy="480131"/>
            </a:xfrm>
            <a:prstGeom prst="rect">
              <a:avLst/>
            </a:prstGeom>
            <a:solidFill>
              <a:srgbClr val="FFFFFF"/>
            </a:solidFill>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Content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Delivery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0" name="Group 29">
            <a:extLst>
              <a:ext uri="{FF2B5EF4-FFF2-40B4-BE49-F238E27FC236}">
                <a16:creationId xmlns:a16="http://schemas.microsoft.com/office/drawing/2014/main" id="{024537A9-CE73-402D-8C63-37CB1E429193}"/>
              </a:ext>
            </a:extLst>
          </p:cNvPr>
          <p:cNvGrpSpPr/>
          <p:nvPr/>
        </p:nvGrpSpPr>
        <p:grpSpPr>
          <a:xfrm>
            <a:off x="5227590" y="4276547"/>
            <a:ext cx="691577" cy="618970"/>
            <a:chOff x="4072737" y="3746830"/>
            <a:chExt cx="704039" cy="627450"/>
          </a:xfrm>
        </p:grpSpPr>
        <p:pic>
          <p:nvPicPr>
            <p:cNvPr id="2056" name="Picture 8" descr="Related image">
              <a:extLst>
                <a:ext uri="{FF2B5EF4-FFF2-40B4-BE49-F238E27FC236}">
                  <a16:creationId xmlns:a16="http://schemas.microsoft.com/office/drawing/2014/main" id="{36765CA9-28C4-4386-A1E9-C5E05318BC49}"/>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451FAC6B-C239-4409-8149-36A43AA8EC2C}"/>
                </a:ext>
              </a:extLst>
            </p:cNvPr>
            <p:cNvSpPr/>
            <p:nvPr/>
          </p:nvSpPr>
          <p:spPr>
            <a:xfrm>
              <a:off x="4072737" y="4023415"/>
              <a:ext cx="70403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Explorer </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0" name="Group 229">
            <a:extLst>
              <a:ext uri="{FF2B5EF4-FFF2-40B4-BE49-F238E27FC236}">
                <a16:creationId xmlns:a16="http://schemas.microsoft.com/office/drawing/2014/main" id="{AFCC1583-C364-4319-8F15-1CD170D16743}"/>
              </a:ext>
            </a:extLst>
          </p:cNvPr>
          <p:cNvGrpSpPr/>
          <p:nvPr/>
        </p:nvGrpSpPr>
        <p:grpSpPr>
          <a:xfrm>
            <a:off x="6542274" y="5302330"/>
            <a:ext cx="817548" cy="526158"/>
            <a:chOff x="5653891" y="4736093"/>
            <a:chExt cx="832279" cy="533367"/>
          </a:xfrm>
        </p:grpSpPr>
        <p:pic>
          <p:nvPicPr>
            <p:cNvPr id="2060" name="Picture 12" descr="Related image">
              <a:extLst>
                <a:ext uri="{FF2B5EF4-FFF2-40B4-BE49-F238E27FC236}">
                  <a16:creationId xmlns:a16="http://schemas.microsoft.com/office/drawing/2014/main" id="{3A1E8A2A-B033-4BDA-AC71-F81DF165ADBC}"/>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A221316-5E29-46F8-A010-8B39B85F886E}"/>
                </a:ext>
              </a:extLst>
            </p:cNvPr>
            <p:cNvSpPr/>
            <p:nvPr/>
          </p:nvSpPr>
          <p:spPr>
            <a:xfrm>
              <a:off x="5653891" y="5047861"/>
              <a:ext cx="832279" cy="221599"/>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Front Door</a:t>
              </a:r>
            </a:p>
          </p:txBody>
        </p:sp>
      </p:grpSp>
      <p:grpSp>
        <p:nvGrpSpPr>
          <p:cNvPr id="232" name="Group 231">
            <a:extLst>
              <a:ext uri="{FF2B5EF4-FFF2-40B4-BE49-F238E27FC236}">
                <a16:creationId xmlns:a16="http://schemas.microsoft.com/office/drawing/2014/main" id="{4EF842AA-79DC-445B-A202-F956EB8BED08}"/>
              </a:ext>
            </a:extLst>
          </p:cNvPr>
          <p:cNvGrpSpPr/>
          <p:nvPr/>
        </p:nvGrpSpPr>
        <p:grpSpPr>
          <a:xfrm>
            <a:off x="8196567" y="4869883"/>
            <a:ext cx="738801" cy="818309"/>
            <a:chOff x="3791473" y="4437467"/>
            <a:chExt cx="752114" cy="829521"/>
          </a:xfrm>
        </p:grpSpPr>
        <p:pic>
          <p:nvPicPr>
            <p:cNvPr id="137" name="Picture 136">
              <a:extLst>
                <a:ext uri="{FF2B5EF4-FFF2-40B4-BE49-F238E27FC236}">
                  <a16:creationId xmlns:a16="http://schemas.microsoft.com/office/drawing/2014/main" id="{439D9E90-1077-472C-A3B7-2C0EE312353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138" name="Rectangle 137">
              <a:extLst>
                <a:ext uri="{FF2B5EF4-FFF2-40B4-BE49-F238E27FC236}">
                  <a16:creationId xmlns:a16="http://schemas.microsoft.com/office/drawing/2014/main" id="{9934739D-8189-4EEF-B8A5-DE797A985815}"/>
                </a:ext>
              </a:extLst>
            </p:cNvPr>
            <p:cNvSpPr/>
            <p:nvPr/>
          </p:nvSpPr>
          <p:spPr>
            <a:xfrm>
              <a:off x="3791473" y="4786857"/>
              <a:ext cx="752114" cy="480131"/>
            </a:xfrm>
            <a:prstGeom prst="rect">
              <a:avLst/>
            </a:prstGeom>
          </p:spPr>
          <p:txBody>
            <a:bodyPr wrap="square">
              <a:no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Manager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(ARM)</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31" name="Group 230">
            <a:extLst>
              <a:ext uri="{FF2B5EF4-FFF2-40B4-BE49-F238E27FC236}">
                <a16:creationId xmlns:a16="http://schemas.microsoft.com/office/drawing/2014/main" id="{6AFA5298-A94F-4A28-92D5-FFB9E24E5029}"/>
              </a:ext>
            </a:extLst>
          </p:cNvPr>
          <p:cNvGrpSpPr/>
          <p:nvPr/>
        </p:nvGrpSpPr>
        <p:grpSpPr>
          <a:xfrm>
            <a:off x="6179012" y="4830316"/>
            <a:ext cx="633316" cy="545189"/>
            <a:chOff x="7567678" y="4583361"/>
            <a:chExt cx="644728" cy="552659"/>
          </a:xfrm>
        </p:grpSpPr>
        <p:pic>
          <p:nvPicPr>
            <p:cNvPr id="2066" name="Picture 18" descr="Image result for &quot;Azure blob storage&quot; icon">
              <a:extLst>
                <a:ext uri="{FF2B5EF4-FFF2-40B4-BE49-F238E27FC236}">
                  <a16:creationId xmlns:a16="http://schemas.microsoft.com/office/drawing/2014/main" id="{B09F250C-F64D-46C8-8BF2-330B100A5D70}"/>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63B01D8-122D-4E86-B100-9CCE0C305653}"/>
                </a:ext>
              </a:extLst>
            </p:cNvPr>
            <p:cNvSpPr/>
            <p:nvPr/>
          </p:nvSpPr>
          <p:spPr>
            <a:xfrm>
              <a:off x="7567678" y="4914421"/>
              <a:ext cx="64472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8" name="Group 227">
            <a:extLst>
              <a:ext uri="{FF2B5EF4-FFF2-40B4-BE49-F238E27FC236}">
                <a16:creationId xmlns:a16="http://schemas.microsoft.com/office/drawing/2014/main" id="{53FC60D3-86B5-425F-9F29-F2B934358748}"/>
              </a:ext>
            </a:extLst>
          </p:cNvPr>
          <p:cNvGrpSpPr/>
          <p:nvPr/>
        </p:nvGrpSpPr>
        <p:grpSpPr>
          <a:xfrm>
            <a:off x="3820813" y="5022272"/>
            <a:ext cx="649142" cy="746991"/>
            <a:chOff x="3877663" y="3493210"/>
            <a:chExt cx="660839" cy="757225"/>
          </a:xfrm>
        </p:grpSpPr>
        <p:sp>
          <p:nvSpPr>
            <p:cNvPr id="6" name="Rectangle 5">
              <a:extLst>
                <a:ext uri="{FF2B5EF4-FFF2-40B4-BE49-F238E27FC236}">
                  <a16:creationId xmlns:a16="http://schemas.microsoft.com/office/drawing/2014/main" id="{EAEBEEA4-131D-4750-9885-CA37B14E4F67}"/>
                </a:ext>
              </a:extLst>
            </p:cNvPr>
            <p:cNvSpPr/>
            <p:nvPr/>
          </p:nvSpPr>
          <p:spPr>
            <a:xfrm>
              <a:off x="3877663" y="3807141"/>
              <a:ext cx="660839" cy="443294"/>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Domain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Name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System</a:t>
              </a:r>
            </a:p>
          </p:txBody>
        </p:sp>
        <p:pic>
          <p:nvPicPr>
            <p:cNvPr id="142" name="Picture 141">
              <a:extLst>
                <a:ext uri="{FF2B5EF4-FFF2-40B4-BE49-F238E27FC236}">
                  <a16:creationId xmlns:a16="http://schemas.microsoft.com/office/drawing/2014/main" id="{B7D62602-0CE8-4D7C-9136-7EA0D094670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0" name="Group 19">
            <a:extLst>
              <a:ext uri="{FF2B5EF4-FFF2-40B4-BE49-F238E27FC236}">
                <a16:creationId xmlns:a16="http://schemas.microsoft.com/office/drawing/2014/main" id="{2C2670BB-566F-486E-9CD2-D078E7CC3B33}"/>
              </a:ext>
            </a:extLst>
          </p:cNvPr>
          <p:cNvGrpSpPr/>
          <p:nvPr/>
        </p:nvGrpSpPr>
        <p:grpSpPr>
          <a:xfrm>
            <a:off x="7503205" y="5256253"/>
            <a:ext cx="785462" cy="448087"/>
            <a:chOff x="8497772" y="761774"/>
            <a:chExt cx="799615" cy="454226"/>
          </a:xfrm>
        </p:grpSpPr>
        <p:pic>
          <p:nvPicPr>
            <p:cNvPr id="2070" name="Picture 22" descr="Related image">
              <a:extLst>
                <a:ext uri="{FF2B5EF4-FFF2-40B4-BE49-F238E27FC236}">
                  <a16:creationId xmlns:a16="http://schemas.microsoft.com/office/drawing/2014/main" id="{9368ABC5-2E23-41BB-9416-B9A68F202DD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6F82B0F1-C363-499B-B089-4265E441C3DE}"/>
                </a:ext>
              </a:extLst>
            </p:cNvPr>
            <p:cNvSpPr/>
            <p:nvPr/>
          </p:nvSpPr>
          <p:spPr>
            <a:xfrm>
              <a:off x="8497772" y="962084"/>
              <a:ext cx="799615" cy="253916"/>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Microsoft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Flow</a:t>
              </a:r>
            </a:p>
          </p:txBody>
        </p:sp>
      </p:grpSp>
      <p:grpSp>
        <p:nvGrpSpPr>
          <p:cNvPr id="226" name="Group 225">
            <a:extLst>
              <a:ext uri="{FF2B5EF4-FFF2-40B4-BE49-F238E27FC236}">
                <a16:creationId xmlns:a16="http://schemas.microsoft.com/office/drawing/2014/main" id="{24A0EE38-847A-45FD-8E8B-2583CACAC239}"/>
              </a:ext>
            </a:extLst>
          </p:cNvPr>
          <p:cNvGrpSpPr/>
          <p:nvPr/>
        </p:nvGrpSpPr>
        <p:grpSpPr>
          <a:xfrm>
            <a:off x="8075555" y="3756399"/>
            <a:ext cx="785462" cy="590885"/>
            <a:chOff x="7658355" y="3881660"/>
            <a:chExt cx="799615" cy="598981"/>
          </a:xfrm>
        </p:grpSpPr>
        <p:sp>
          <p:nvSpPr>
            <p:cNvPr id="147" name="Rectangle 146">
              <a:extLst>
                <a:ext uri="{FF2B5EF4-FFF2-40B4-BE49-F238E27FC236}">
                  <a16:creationId xmlns:a16="http://schemas.microsoft.com/office/drawing/2014/main" id="{66C3ECA8-6D32-4B9E-84D3-F1276FFB30BC}"/>
                </a:ext>
              </a:extLst>
            </p:cNvPr>
            <p:cNvSpPr/>
            <p:nvPr/>
          </p:nvSpPr>
          <p:spPr>
            <a:xfrm>
              <a:off x="7658355" y="4226725"/>
              <a:ext cx="799615"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Key Vault</a:t>
              </a:r>
            </a:p>
          </p:txBody>
        </p:sp>
        <p:pic>
          <p:nvPicPr>
            <p:cNvPr id="150" name="Picture 149">
              <a:extLst>
                <a:ext uri="{FF2B5EF4-FFF2-40B4-BE49-F238E27FC236}">
                  <a16:creationId xmlns:a16="http://schemas.microsoft.com/office/drawing/2014/main" id="{B5FBD6A1-1E47-406E-9575-5DAFD9484D39}"/>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34" name="Group 233">
            <a:extLst>
              <a:ext uri="{FF2B5EF4-FFF2-40B4-BE49-F238E27FC236}">
                <a16:creationId xmlns:a16="http://schemas.microsoft.com/office/drawing/2014/main" id="{061B0745-FFC0-41AA-A534-4F912F058466}"/>
              </a:ext>
            </a:extLst>
          </p:cNvPr>
          <p:cNvGrpSpPr/>
          <p:nvPr/>
        </p:nvGrpSpPr>
        <p:grpSpPr>
          <a:xfrm>
            <a:off x="4563032" y="5296573"/>
            <a:ext cx="864008" cy="552822"/>
            <a:chOff x="4674904" y="4918972"/>
            <a:chExt cx="879577" cy="560396"/>
          </a:xfrm>
        </p:grpSpPr>
        <p:pic>
          <p:nvPicPr>
            <p:cNvPr id="159" name="Picture 158">
              <a:extLst>
                <a:ext uri="{FF2B5EF4-FFF2-40B4-BE49-F238E27FC236}">
                  <a16:creationId xmlns:a16="http://schemas.microsoft.com/office/drawing/2014/main" id="{21001C42-43C3-4B3C-9494-8BAA197DE04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160" name="Rectangle 159">
              <a:extLst>
                <a:ext uri="{FF2B5EF4-FFF2-40B4-BE49-F238E27FC236}">
                  <a16:creationId xmlns:a16="http://schemas.microsoft.com/office/drawing/2014/main" id="{0792FF1C-0991-476A-BCC2-9A3E49A75F7F}"/>
                </a:ext>
              </a:extLst>
            </p:cNvPr>
            <p:cNvSpPr/>
            <p:nvPr/>
          </p:nvSpPr>
          <p:spPr>
            <a:xfrm>
              <a:off x="4674904" y="5225452"/>
              <a:ext cx="879577"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Service Bus</a:t>
              </a:r>
            </a:p>
          </p:txBody>
        </p:sp>
      </p:grpSp>
      <p:grpSp>
        <p:nvGrpSpPr>
          <p:cNvPr id="18" name="Group 17">
            <a:extLst>
              <a:ext uri="{FF2B5EF4-FFF2-40B4-BE49-F238E27FC236}">
                <a16:creationId xmlns:a16="http://schemas.microsoft.com/office/drawing/2014/main" id="{619F04BB-988A-4F82-B16C-066712AF7548}"/>
              </a:ext>
            </a:extLst>
          </p:cNvPr>
          <p:cNvGrpSpPr/>
          <p:nvPr/>
        </p:nvGrpSpPr>
        <p:grpSpPr>
          <a:xfrm>
            <a:off x="7635091" y="4348790"/>
            <a:ext cx="842414" cy="568046"/>
            <a:chOff x="7470980" y="1703240"/>
            <a:chExt cx="857594" cy="575829"/>
          </a:xfrm>
        </p:grpSpPr>
        <p:pic>
          <p:nvPicPr>
            <p:cNvPr id="161" name="Picture 160">
              <a:extLst>
                <a:ext uri="{FF2B5EF4-FFF2-40B4-BE49-F238E27FC236}">
                  <a16:creationId xmlns:a16="http://schemas.microsoft.com/office/drawing/2014/main" id="{26EDBA28-9F8E-46DB-B5AE-5461FA4C784E}"/>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168" name="Rectangle 167">
              <a:extLst>
                <a:ext uri="{FF2B5EF4-FFF2-40B4-BE49-F238E27FC236}">
                  <a16:creationId xmlns:a16="http://schemas.microsoft.com/office/drawing/2014/main" id="{6ED8223F-CD8D-4BC2-B998-ADE01342C7A8}"/>
                </a:ext>
              </a:extLst>
            </p:cNvPr>
            <p:cNvSpPr/>
            <p:nvPr/>
          </p:nvSpPr>
          <p:spPr>
            <a:xfrm>
              <a:off x="7470980" y="1990376"/>
              <a:ext cx="857594" cy="288693"/>
            </a:xfrm>
            <a:prstGeom prst="rect">
              <a:avLst/>
            </a:prstGeom>
            <a:no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Application Insights</a:t>
              </a:r>
            </a:p>
          </p:txBody>
        </p:sp>
      </p:grpSp>
      <p:grpSp>
        <p:nvGrpSpPr>
          <p:cNvPr id="237" name="Group 236">
            <a:extLst>
              <a:ext uri="{FF2B5EF4-FFF2-40B4-BE49-F238E27FC236}">
                <a16:creationId xmlns:a16="http://schemas.microsoft.com/office/drawing/2014/main" id="{B266D78F-845F-4BAD-995A-488494C095DD}"/>
              </a:ext>
            </a:extLst>
          </p:cNvPr>
          <p:cNvGrpSpPr/>
          <p:nvPr/>
        </p:nvGrpSpPr>
        <p:grpSpPr>
          <a:xfrm>
            <a:off x="4773509" y="1998569"/>
            <a:ext cx="3524079" cy="2733209"/>
            <a:chOff x="4705374" y="1462628"/>
            <a:chExt cx="3587580" cy="2770657"/>
          </a:xfrm>
        </p:grpSpPr>
        <p:grpSp>
          <p:nvGrpSpPr>
            <p:cNvPr id="235" name="Group 234">
              <a:extLst>
                <a:ext uri="{FF2B5EF4-FFF2-40B4-BE49-F238E27FC236}">
                  <a16:creationId xmlns:a16="http://schemas.microsoft.com/office/drawing/2014/main" id="{5A63D90E-7B16-40A0-8C05-4C1BCE0523C8}"/>
                </a:ext>
              </a:extLst>
            </p:cNvPr>
            <p:cNvGrpSpPr/>
            <p:nvPr/>
          </p:nvGrpSpPr>
          <p:grpSpPr>
            <a:xfrm>
              <a:off x="4705374" y="1462628"/>
              <a:ext cx="3134847" cy="2770657"/>
              <a:chOff x="4763249" y="1416328"/>
              <a:chExt cx="3134847" cy="2770657"/>
            </a:xfrm>
          </p:grpSpPr>
          <p:sp>
            <p:nvSpPr>
              <p:cNvPr id="44" name="Oval 43">
                <a:extLst>
                  <a:ext uri="{FF2B5EF4-FFF2-40B4-BE49-F238E27FC236}">
                    <a16:creationId xmlns:a16="http://schemas.microsoft.com/office/drawing/2014/main" id="{3FE9DBB9-8AA8-4C97-B9D0-F035B9FA5808}"/>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8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3DC9682D-CFF1-4B95-9012-EC30E20F09F3}"/>
                  </a:ext>
                </a:extLst>
              </p:cNvPr>
              <p:cNvGrpSpPr/>
              <p:nvPr/>
            </p:nvGrpSpPr>
            <p:grpSpPr>
              <a:xfrm>
                <a:off x="6339227" y="1416328"/>
                <a:ext cx="756938" cy="593180"/>
                <a:chOff x="6461281" y="1590285"/>
                <a:chExt cx="756938" cy="593180"/>
              </a:xfrm>
            </p:grpSpPr>
            <p:pic>
              <p:nvPicPr>
                <p:cNvPr id="15" name="Picture 14">
                  <a:extLst>
                    <a:ext uri="{FF2B5EF4-FFF2-40B4-BE49-F238E27FC236}">
                      <a16:creationId xmlns:a16="http://schemas.microsoft.com/office/drawing/2014/main" id="{589E683D-DCB9-467A-83E7-DBEBB90747F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110" name="Rectangle 109">
                  <a:extLst>
                    <a:ext uri="{FF2B5EF4-FFF2-40B4-BE49-F238E27FC236}">
                      <a16:creationId xmlns:a16="http://schemas.microsoft.com/office/drawing/2014/main" id="{3A6A7787-0CF5-4CF1-8B53-A9751A71FA2D}"/>
                    </a:ext>
                  </a:extLst>
                </p:cNvPr>
                <p:cNvSpPr/>
                <p:nvPr/>
              </p:nvSpPr>
              <p:spPr>
                <a:xfrm>
                  <a:off x="6461281" y="1961866"/>
                  <a:ext cx="75693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Functions</a:t>
                  </a:r>
                </a:p>
              </p:txBody>
            </p:sp>
          </p:grpSp>
          <p:grpSp>
            <p:nvGrpSpPr>
              <p:cNvPr id="25" name="Group 24">
                <a:extLst>
                  <a:ext uri="{FF2B5EF4-FFF2-40B4-BE49-F238E27FC236}">
                    <a16:creationId xmlns:a16="http://schemas.microsoft.com/office/drawing/2014/main" id="{1F838EBB-6FB8-4FA3-9ADE-1CF21FABF6B1}"/>
                  </a:ext>
                </a:extLst>
              </p:cNvPr>
              <p:cNvGrpSpPr/>
              <p:nvPr/>
            </p:nvGrpSpPr>
            <p:grpSpPr>
              <a:xfrm>
                <a:off x="5604376" y="1605487"/>
                <a:ext cx="800219" cy="594792"/>
                <a:chOff x="5309454" y="2451934"/>
                <a:chExt cx="896375" cy="666261"/>
              </a:xfrm>
            </p:grpSpPr>
            <p:pic>
              <p:nvPicPr>
                <p:cNvPr id="21" name="Picture 20">
                  <a:extLst>
                    <a:ext uri="{FF2B5EF4-FFF2-40B4-BE49-F238E27FC236}">
                      <a16:creationId xmlns:a16="http://schemas.microsoft.com/office/drawing/2014/main" id="{1DC0A53D-F0CA-4E6E-A464-E1F13CE70C2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7630" t="28585" r="27785" b="25862"/>
                <a:stretch/>
              </p:blipFill>
              <p:spPr>
                <a:xfrm>
                  <a:off x="5541088" y="2451934"/>
                  <a:ext cx="433968" cy="443388"/>
                </a:xfrm>
                <a:prstGeom prst="rect">
                  <a:avLst/>
                </a:prstGeom>
              </p:spPr>
            </p:pic>
            <p:sp>
              <p:nvSpPr>
                <p:cNvPr id="111" name="Rectangle 110">
                  <a:extLst>
                    <a:ext uri="{FF2B5EF4-FFF2-40B4-BE49-F238E27FC236}">
                      <a16:creationId xmlns:a16="http://schemas.microsoft.com/office/drawing/2014/main" id="{FF204C91-C3FA-4011-AA0F-74583099B738}"/>
                    </a:ext>
                  </a:extLst>
                </p:cNvPr>
                <p:cNvSpPr/>
                <p:nvPr/>
              </p:nvSpPr>
              <p:spPr>
                <a:xfrm>
                  <a:off x="5309454" y="2869969"/>
                  <a:ext cx="896375"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 Azure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84F947FB-3BF2-44CD-89F0-82B6A0B53605}"/>
                  </a:ext>
                </a:extLst>
              </p:cNvPr>
              <p:cNvGrpSpPr/>
              <p:nvPr/>
            </p:nvGrpSpPr>
            <p:grpSpPr>
              <a:xfrm>
                <a:off x="6729470" y="3545744"/>
                <a:ext cx="864340" cy="574918"/>
                <a:chOff x="6817831" y="3760305"/>
                <a:chExt cx="968200" cy="643999"/>
              </a:xfrm>
            </p:grpSpPr>
            <p:pic>
              <p:nvPicPr>
                <p:cNvPr id="17" name="Picture 16" descr="A picture containing clipart, vector graphics&#10;&#10;Description automatically generated">
                  <a:extLst>
                    <a:ext uri="{FF2B5EF4-FFF2-40B4-BE49-F238E27FC236}">
                      <a16:creationId xmlns:a16="http://schemas.microsoft.com/office/drawing/2014/main" id="{AB80B5F8-9159-4811-99F4-53A9ABD27DE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113" name="Rectangle 112">
                  <a:extLst>
                    <a:ext uri="{FF2B5EF4-FFF2-40B4-BE49-F238E27FC236}">
                      <a16:creationId xmlns:a16="http://schemas.microsoft.com/office/drawing/2014/main" id="{7D9A7F5A-9CB3-499B-A991-A6FFD0925CE3}"/>
                    </a:ext>
                  </a:extLst>
                </p:cNvPr>
                <p:cNvSpPr/>
                <p:nvPr/>
              </p:nvSpPr>
              <p:spPr>
                <a:xfrm>
                  <a:off x="6817831" y="4156078"/>
                  <a:ext cx="968200"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Cosmos DB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0FD56217-72AF-466C-A69F-41883817525E}"/>
                  </a:ext>
                </a:extLst>
              </p:cNvPr>
              <p:cNvGrpSpPr/>
              <p:nvPr/>
            </p:nvGrpSpPr>
            <p:grpSpPr>
              <a:xfrm>
                <a:off x="7082088" y="1697940"/>
                <a:ext cx="816008" cy="540281"/>
                <a:chOff x="6276099" y="2139768"/>
                <a:chExt cx="914060" cy="605198"/>
              </a:xfrm>
            </p:grpSpPr>
            <p:sp>
              <p:nvSpPr>
                <p:cNvPr id="119" name="Rectangle 118">
                  <a:extLst>
                    <a:ext uri="{FF2B5EF4-FFF2-40B4-BE49-F238E27FC236}">
                      <a16:creationId xmlns:a16="http://schemas.microsoft.com/office/drawing/2014/main" id="{78955F4C-9275-4911-B42A-EE4F95081BF0}"/>
                    </a:ext>
                  </a:extLst>
                </p:cNvPr>
                <p:cNvSpPr/>
                <p:nvPr/>
              </p:nvSpPr>
              <p:spPr>
                <a:xfrm>
                  <a:off x="6276099" y="2496740"/>
                  <a:ext cx="914060" cy="248226"/>
                </a:xfrm>
                <a:prstGeom prst="rect">
                  <a:avLst/>
                </a:prstGeom>
              </p:spPr>
              <p:txBody>
                <a:bodyPr wrap="square">
                  <a:spAutoFit/>
                </a:bodyPr>
                <a:lstStyle/>
                <a:p>
                  <a:pPr marL="0" marR="0" lvl="0" indent="0" algn="ctr" defTabSz="913222" rtl="0" eaLnBrk="1" fontAlgn="base" latinLnBrk="0" hangingPunct="1">
                    <a:lnSpc>
                      <a:spcPct val="8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pic>
              <p:nvPicPr>
                <p:cNvPr id="120" name="Picture 8" descr="Image result for Web Apps Logo png">
                  <a:extLst>
                    <a:ext uri="{FF2B5EF4-FFF2-40B4-BE49-F238E27FC236}">
                      <a16:creationId xmlns:a16="http://schemas.microsoft.com/office/drawing/2014/main" id="{49A89354-F889-4C5A-82A7-B7E2FE581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1AD332-78D6-416B-97A8-1110467A6667}"/>
                  </a:ext>
                </a:extLst>
              </p:cNvPr>
              <p:cNvGrpSpPr/>
              <p:nvPr/>
            </p:nvGrpSpPr>
            <p:grpSpPr>
              <a:xfrm>
                <a:off x="5823414" y="3473239"/>
                <a:ext cx="1018227" cy="713746"/>
                <a:chOff x="7115614" y="1593320"/>
                <a:chExt cx="1140578" cy="799510"/>
              </a:xfrm>
            </p:grpSpPr>
            <p:pic>
              <p:nvPicPr>
                <p:cNvPr id="31" name="Picture 30" descr="A close up of a logo&#10;&#10;Description automatically generated">
                  <a:extLst>
                    <a:ext uri="{FF2B5EF4-FFF2-40B4-BE49-F238E27FC236}">
                      <a16:creationId xmlns:a16="http://schemas.microsoft.com/office/drawing/2014/main" id="{5A0FB7AE-0244-42D2-BB37-E686491F376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131" name="Rectangle 130">
                  <a:extLst>
                    <a:ext uri="{FF2B5EF4-FFF2-40B4-BE49-F238E27FC236}">
                      <a16:creationId xmlns:a16="http://schemas.microsoft.com/office/drawing/2014/main" id="{E9B44A82-8944-470E-8CE0-308712AD3EFD}"/>
                    </a:ext>
                  </a:extLst>
                </p:cNvPr>
                <p:cNvSpPr/>
                <p:nvPr/>
              </p:nvSpPr>
              <p:spPr>
                <a:xfrm>
                  <a:off x="7115614" y="1999805"/>
                  <a:ext cx="1140578" cy="393025"/>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Stream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Analytics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C4BB6D84-870E-4649-B45C-F8B445DB3FCD}"/>
                  </a:ext>
                </a:extLst>
              </p:cNvPr>
              <p:cNvGrpSpPr/>
              <p:nvPr/>
            </p:nvGrpSpPr>
            <p:grpSpPr>
              <a:xfrm>
                <a:off x="5237598" y="2374432"/>
                <a:ext cx="797013" cy="572713"/>
                <a:chOff x="7584979" y="3709856"/>
                <a:chExt cx="892782" cy="641532"/>
              </a:xfrm>
            </p:grpSpPr>
            <p:pic>
              <p:nvPicPr>
                <p:cNvPr id="34" name="Picture 33">
                  <a:extLst>
                    <a:ext uri="{FF2B5EF4-FFF2-40B4-BE49-F238E27FC236}">
                      <a16:creationId xmlns:a16="http://schemas.microsoft.com/office/drawing/2014/main" id="{DEBAC1F9-F108-4C79-B222-BBB54B8706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133" name="Rectangle 132">
                  <a:extLst>
                    <a:ext uri="{FF2B5EF4-FFF2-40B4-BE49-F238E27FC236}">
                      <a16:creationId xmlns:a16="http://schemas.microsoft.com/office/drawing/2014/main" id="{EAD7A5E1-0B21-4C27-BA50-EEF56C7EE3FE}"/>
                    </a:ext>
                  </a:extLst>
                </p:cNvPr>
                <p:cNvSpPr/>
                <p:nvPr/>
              </p:nvSpPr>
              <p:spPr>
                <a:xfrm>
                  <a:off x="7584979" y="4103161"/>
                  <a:ext cx="892782" cy="248227"/>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Event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25" name="Group 224">
                <a:extLst>
                  <a:ext uri="{FF2B5EF4-FFF2-40B4-BE49-F238E27FC236}">
                    <a16:creationId xmlns:a16="http://schemas.microsoft.com/office/drawing/2014/main" id="{84269072-2943-4FAF-AFFF-0B40AF13CACF}"/>
                  </a:ext>
                </a:extLst>
              </p:cNvPr>
              <p:cNvGrpSpPr/>
              <p:nvPr/>
            </p:nvGrpSpPr>
            <p:grpSpPr>
              <a:xfrm>
                <a:off x="4763249" y="3114585"/>
                <a:ext cx="1267927" cy="480131"/>
                <a:chOff x="4979163" y="3290948"/>
                <a:chExt cx="1267927" cy="480131"/>
              </a:xfrm>
            </p:grpSpPr>
            <p:sp>
              <p:nvSpPr>
                <p:cNvPr id="141" name="Rectangle 140">
                  <a:extLst>
                    <a:ext uri="{FF2B5EF4-FFF2-40B4-BE49-F238E27FC236}">
                      <a16:creationId xmlns:a16="http://schemas.microsoft.com/office/drawing/2014/main" id="{604F545E-9F11-4EFC-9E30-0C2ED763619A}"/>
                    </a:ext>
                  </a:extLst>
                </p:cNvPr>
                <p:cNvSpPr/>
                <p:nvPr/>
              </p:nvSpPr>
              <p:spPr>
                <a:xfrm>
                  <a:off x="4979163" y="3290948"/>
                  <a:ext cx="943740" cy="480131"/>
                </a:xfrm>
                <a:prstGeom prst="rect">
                  <a:avLst/>
                </a:prstGeom>
              </p:spPr>
              <p:txBody>
                <a:bodyPr wrap="square">
                  <a:noAutofit/>
                </a:bodyPr>
                <a:lstStyle/>
                <a:p>
                  <a:pPr marL="0" marR="0" lvl="0" indent="0" algn="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Device</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Provisioning Service</a:t>
                  </a:r>
                </a:p>
              </p:txBody>
            </p:sp>
            <p:pic>
              <p:nvPicPr>
                <p:cNvPr id="10" name="Picture 9">
                  <a:extLst>
                    <a:ext uri="{FF2B5EF4-FFF2-40B4-BE49-F238E27FC236}">
                      <a16:creationId xmlns:a16="http://schemas.microsoft.com/office/drawing/2014/main" id="{787E8E0C-8EAE-45AD-8137-25024AC9B276}"/>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 name="Group 27">
              <a:extLst>
                <a:ext uri="{FF2B5EF4-FFF2-40B4-BE49-F238E27FC236}">
                  <a16:creationId xmlns:a16="http://schemas.microsoft.com/office/drawing/2014/main" id="{16B6DA37-838E-45FC-8C43-BE1F8EB9D726}"/>
                </a:ext>
              </a:extLst>
            </p:cNvPr>
            <p:cNvGrpSpPr/>
            <p:nvPr/>
          </p:nvGrpSpPr>
          <p:grpSpPr>
            <a:xfrm>
              <a:off x="7232922" y="3046305"/>
              <a:ext cx="1011337" cy="695101"/>
              <a:chOff x="6948531" y="3199804"/>
              <a:chExt cx="1132861" cy="778625"/>
            </a:xfrm>
          </p:grpSpPr>
          <p:pic>
            <p:nvPicPr>
              <p:cNvPr id="19" name="Picture 18" descr="A picture containing clipart&#10;&#10;Description automatically generated">
                <a:extLst>
                  <a:ext uri="{FF2B5EF4-FFF2-40B4-BE49-F238E27FC236}">
                    <a16:creationId xmlns:a16="http://schemas.microsoft.com/office/drawing/2014/main" id="{CDBB2002-ED54-4881-A11C-AE6C10CBDCB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15916" r="17956"/>
              <a:stretch/>
            </p:blipFill>
            <p:spPr>
              <a:xfrm>
                <a:off x="7267043" y="3199804"/>
                <a:ext cx="458568" cy="378527"/>
              </a:xfrm>
              <a:prstGeom prst="rect">
                <a:avLst/>
              </a:prstGeom>
            </p:spPr>
          </p:pic>
          <p:sp>
            <p:nvSpPr>
              <p:cNvPr id="112" name="Rectangle 111">
                <a:extLst>
                  <a:ext uri="{FF2B5EF4-FFF2-40B4-BE49-F238E27FC236}">
                    <a16:creationId xmlns:a16="http://schemas.microsoft.com/office/drawing/2014/main" id="{5DC47CD7-9F0D-4131-ADF0-FC47CBD160F9}"/>
                  </a:ext>
                </a:extLst>
              </p:cNvPr>
              <p:cNvSpPr/>
              <p:nvPr/>
            </p:nvSpPr>
            <p:spPr>
              <a:xfrm>
                <a:off x="6948531" y="3585404"/>
                <a:ext cx="1132861" cy="393025"/>
              </a:xfrm>
              <a:prstGeom prst="rect">
                <a:avLst/>
              </a:prstGeom>
            </p:spPr>
            <p:txBody>
              <a:bodyPr wrap="squar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Time Series Insights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0730C3CF-4676-4492-A8FC-9361A90A4CC7}"/>
                </a:ext>
              </a:extLst>
            </p:cNvPr>
            <p:cNvGrpSpPr/>
            <p:nvPr/>
          </p:nvGrpSpPr>
          <p:grpSpPr>
            <a:xfrm>
              <a:off x="7595385" y="2370645"/>
              <a:ext cx="697569" cy="565369"/>
              <a:chOff x="7455056" y="2438842"/>
              <a:chExt cx="697569" cy="565369"/>
            </a:xfrm>
          </p:grpSpPr>
          <p:pic>
            <p:nvPicPr>
              <p:cNvPr id="2062" name="Picture 14" descr="Image result for &quot;Azure maps&quot; icon">
                <a:extLst>
                  <a:ext uri="{FF2B5EF4-FFF2-40B4-BE49-F238E27FC236}">
                    <a16:creationId xmlns:a16="http://schemas.microsoft.com/office/drawing/2014/main" id="{5B0902EA-C042-44E7-AB4D-8AE4CA99FCC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C72BE447-4395-42CB-8E6C-6C3AF5443163}"/>
                  </a:ext>
                </a:extLst>
              </p:cNvPr>
              <p:cNvSpPr/>
              <p:nvPr/>
            </p:nvSpPr>
            <p:spPr>
              <a:xfrm>
                <a:off x="7455056" y="2782612"/>
                <a:ext cx="697569" cy="221599"/>
              </a:xfrm>
              <a:prstGeom prst="rect">
                <a:avLst/>
              </a:prstGeom>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Maps</a:t>
                </a:r>
              </a:p>
            </p:txBody>
          </p:sp>
        </p:grpSp>
      </p:gr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3057679" y="3968274"/>
            <a:ext cx="485036" cy="754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458CC69D-AE4E-48AE-A526-7110565EBCC5}"/>
              </a:ext>
            </a:extLst>
          </p:cNvPr>
          <p:cNvSpPr/>
          <p:nvPr/>
        </p:nvSpPr>
        <p:spPr bwMode="auto">
          <a:xfrm>
            <a:off x="3802153" y="2041669"/>
            <a:ext cx="5067834" cy="3780862"/>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182880" bIns="91388" numCol="1" spcCol="0" rtlCol="0" fromWordArt="0" anchor="b" anchorCtr="0" forceAA="0" compatLnSpc="1">
            <a:prstTxWarp prst="textNoShape">
              <a:avLst/>
            </a:prstTxWarp>
            <a:noAutofit/>
          </a:bodyPr>
          <a:lstStyle/>
          <a:p>
            <a:pPr marL="0" marR="0" lvl="0" indent="0" algn="ctr" defTabSz="913397"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cxnSp>
        <p:nvCxnSpPr>
          <p:cNvPr id="218" name="2 Arrow">
            <a:extLst>
              <a:ext uri="{FF2B5EF4-FFF2-40B4-BE49-F238E27FC236}">
                <a16:creationId xmlns:a16="http://schemas.microsoft.com/office/drawing/2014/main" id="{23361EFC-C34E-4E60-9B9A-A10D0AA53E6C}"/>
              </a:ext>
            </a:extLst>
          </p:cNvPr>
          <p:cNvCxnSpPr>
            <a:cxnSpLocks/>
          </p:cNvCxnSpPr>
          <p:nvPr/>
        </p:nvCxnSpPr>
        <p:spPr>
          <a:xfrm flipV="1">
            <a:off x="3060121" y="5500782"/>
            <a:ext cx="485036" cy="880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8861017" y="2628672"/>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8861017" y="4799363"/>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068322" y="2509905"/>
            <a:ext cx="485036"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Title 1">
            <a:extLst>
              <a:ext uri="{FF2B5EF4-FFF2-40B4-BE49-F238E27FC236}">
                <a16:creationId xmlns:a16="http://schemas.microsoft.com/office/drawing/2014/main" id="{7F84B16C-B438-42E9-B73C-C9CF006429FD}"/>
              </a:ext>
            </a:extLst>
          </p:cNvPr>
          <p:cNvSpPr>
            <a:spLocks noGrp="1"/>
          </p:cNvSpPr>
          <p:nvPr>
            <p:ph type="title"/>
          </p:nvPr>
        </p:nvSpPr>
        <p:spPr>
          <a:xfrm>
            <a:off x="455994" y="252740"/>
            <a:ext cx="11303917" cy="813819"/>
          </a:xfrm>
        </p:spPr>
        <p:txBody>
          <a:bodyPr/>
          <a:lstStyle/>
          <a:p>
            <a:r>
              <a:rPr lang="en-US" dirty="0">
                <a:ea typeface="Calibri" panose="020F0502020204030204" pitchFamily="34" charset="0"/>
              </a:rPr>
              <a:t>Your options for building IoT solutions</a:t>
            </a:r>
            <a:endParaRPr lang="en-US" dirty="0">
              <a:latin typeface="Segoe UI Light" panose="020B0502040204020203" pitchFamily="34" charset="0"/>
              <a:cs typeface="Segoe UI Light" panose="020B0502040204020203" pitchFamily="34" charset="0"/>
            </a:endParaRPr>
          </a:p>
        </p:txBody>
      </p:sp>
      <p:sp>
        <p:nvSpPr>
          <p:cNvPr id="186" name="Title 1">
            <a:extLst>
              <a:ext uri="{FF2B5EF4-FFF2-40B4-BE49-F238E27FC236}">
                <a16:creationId xmlns:a16="http://schemas.microsoft.com/office/drawing/2014/main" id="{4051E31D-61FE-449A-80FC-8012B2BA9C85}"/>
              </a:ext>
            </a:extLst>
          </p:cNvPr>
          <p:cNvSpPr txBox="1">
            <a:spLocks/>
          </p:cNvSpPr>
          <p:nvPr/>
        </p:nvSpPr>
        <p:spPr>
          <a:xfrm>
            <a:off x="455994" y="719441"/>
            <a:ext cx="11303917" cy="46862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Calibri" panose="020F0502020204030204" pitchFamily="34" charset="0"/>
                <a:cs typeface="Segoe UI" pitchFamily="34" charset="0"/>
              </a:rPr>
              <a:t>Option 1. Build from the ground up </a:t>
            </a:r>
            <a:endPar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grpSp>
        <p:nvGrpSpPr>
          <p:cNvPr id="201" name="Group 200">
            <a:extLst>
              <a:ext uri="{FF2B5EF4-FFF2-40B4-BE49-F238E27FC236}">
                <a16:creationId xmlns:a16="http://schemas.microsoft.com/office/drawing/2014/main" id="{56B68C2E-A1A5-4B3B-9729-A5394324DCAC}"/>
              </a:ext>
            </a:extLst>
          </p:cNvPr>
          <p:cNvGrpSpPr/>
          <p:nvPr/>
        </p:nvGrpSpPr>
        <p:grpSpPr>
          <a:xfrm>
            <a:off x="55402" y="1171162"/>
            <a:ext cx="12105100" cy="785353"/>
            <a:chOff x="76016" y="1047480"/>
            <a:chExt cx="12105100" cy="785353"/>
          </a:xfrm>
        </p:grpSpPr>
        <p:sp>
          <p:nvSpPr>
            <p:cNvPr id="202" name="Arrow: Pentagon 201">
              <a:extLst>
                <a:ext uri="{FF2B5EF4-FFF2-40B4-BE49-F238E27FC236}">
                  <a16:creationId xmlns:a16="http://schemas.microsoft.com/office/drawing/2014/main" id="{03FA57EB-AB98-4DB9-9338-1043CFB86612}"/>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5" name="Arrow: Pentagon 204">
              <a:extLst>
                <a:ext uri="{FF2B5EF4-FFF2-40B4-BE49-F238E27FC236}">
                  <a16:creationId xmlns:a16="http://schemas.microsoft.com/office/drawing/2014/main" id="{2D2F4D23-4FCD-40B7-BE8D-1D0AB0DE09AE}"/>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6" name="Arrow: Pentagon 205">
              <a:extLst>
                <a:ext uri="{FF2B5EF4-FFF2-40B4-BE49-F238E27FC236}">
                  <a16:creationId xmlns:a16="http://schemas.microsoft.com/office/drawing/2014/main" id="{5E5E099F-DDC8-4919-B5E5-EF4FD776593C}"/>
                </a:ext>
              </a:extLst>
            </p:cNvPr>
            <p:cNvSpPr/>
            <p:nvPr/>
          </p:nvSpPr>
          <p:spPr bwMode="auto">
            <a:xfrm>
              <a:off x="76016" y="1048624"/>
              <a:ext cx="3730394" cy="783368"/>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07" name="Group 206">
              <a:extLst>
                <a:ext uri="{FF2B5EF4-FFF2-40B4-BE49-F238E27FC236}">
                  <a16:creationId xmlns:a16="http://schemas.microsoft.com/office/drawing/2014/main" id="{A7BF5811-4CA5-4AF0-9E94-D944E3DBF6C6}"/>
                </a:ext>
              </a:extLst>
            </p:cNvPr>
            <p:cNvGrpSpPr/>
            <p:nvPr/>
          </p:nvGrpSpPr>
          <p:grpSpPr>
            <a:xfrm>
              <a:off x="8673895" y="1100729"/>
              <a:ext cx="3320220" cy="636925"/>
              <a:chOff x="7922517" y="4588193"/>
              <a:chExt cx="2892514" cy="636925"/>
            </a:xfrm>
          </p:grpSpPr>
          <p:sp>
            <p:nvSpPr>
              <p:cNvPr id="214" name="TextBox 213">
                <a:extLst>
                  <a:ext uri="{FF2B5EF4-FFF2-40B4-BE49-F238E27FC236}">
                    <a16:creationId xmlns:a16="http://schemas.microsoft.com/office/drawing/2014/main" id="{A3D0EB8B-4C54-4396-9C3B-85102F8FEBC7}"/>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215" name="TextBox 214">
                <a:extLst>
                  <a:ext uri="{FF2B5EF4-FFF2-40B4-BE49-F238E27FC236}">
                    <a16:creationId xmlns:a16="http://schemas.microsoft.com/office/drawing/2014/main" id="{4E8C06AB-9826-48A4-95B0-6633C6AF6407}"/>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208" name="Group 207">
              <a:extLst>
                <a:ext uri="{FF2B5EF4-FFF2-40B4-BE49-F238E27FC236}">
                  <a16:creationId xmlns:a16="http://schemas.microsoft.com/office/drawing/2014/main" id="{DB2C7267-A011-4D41-A874-9B239441E765}"/>
                </a:ext>
              </a:extLst>
            </p:cNvPr>
            <p:cNvGrpSpPr/>
            <p:nvPr/>
          </p:nvGrpSpPr>
          <p:grpSpPr>
            <a:xfrm>
              <a:off x="4295017" y="1099369"/>
              <a:ext cx="3764034" cy="501473"/>
              <a:chOff x="2333581" y="4589739"/>
              <a:chExt cx="2589205" cy="430312"/>
            </a:xfrm>
          </p:grpSpPr>
          <p:sp>
            <p:nvSpPr>
              <p:cNvPr id="212" name="TextBox 211">
                <a:extLst>
                  <a:ext uri="{FF2B5EF4-FFF2-40B4-BE49-F238E27FC236}">
                    <a16:creationId xmlns:a16="http://schemas.microsoft.com/office/drawing/2014/main" id="{0C8F8F5F-AE24-401A-AC9A-9B841C37934D}"/>
                  </a:ext>
                </a:extLst>
              </p:cNvPr>
              <p:cNvSpPr txBox="1"/>
              <p:nvPr/>
            </p:nvSpPr>
            <p:spPr>
              <a:xfrm>
                <a:off x="2468907" y="4861920"/>
                <a:ext cx="2414566"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213" name="TextBox 212">
                <a:extLst>
                  <a:ext uri="{FF2B5EF4-FFF2-40B4-BE49-F238E27FC236}">
                    <a16:creationId xmlns:a16="http://schemas.microsoft.com/office/drawing/2014/main" id="{6B586FB3-6379-4B06-8142-54B665622777}"/>
                  </a:ext>
                </a:extLst>
              </p:cNvPr>
              <p:cNvSpPr txBox="1"/>
              <p:nvPr/>
            </p:nvSpPr>
            <p:spPr>
              <a:xfrm>
                <a:off x="2333581" y="4589739"/>
                <a:ext cx="2589205"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209" name="Group 208">
              <a:extLst>
                <a:ext uri="{FF2B5EF4-FFF2-40B4-BE49-F238E27FC236}">
                  <a16:creationId xmlns:a16="http://schemas.microsoft.com/office/drawing/2014/main" id="{5D05E5FE-388A-4DF5-B658-CBF0773E5394}"/>
                </a:ext>
              </a:extLst>
            </p:cNvPr>
            <p:cNvGrpSpPr/>
            <p:nvPr/>
          </p:nvGrpSpPr>
          <p:grpSpPr>
            <a:xfrm>
              <a:off x="181188" y="1102030"/>
              <a:ext cx="3540081" cy="646116"/>
              <a:chOff x="2333581" y="4589739"/>
              <a:chExt cx="2589205" cy="657187"/>
            </a:xfrm>
          </p:grpSpPr>
          <p:sp>
            <p:nvSpPr>
              <p:cNvPr id="210" name="TextBox 209">
                <a:extLst>
                  <a:ext uri="{FF2B5EF4-FFF2-40B4-BE49-F238E27FC236}">
                    <a16:creationId xmlns:a16="http://schemas.microsoft.com/office/drawing/2014/main" id="{BBEF1EB2-B313-48B0-B9EA-7D57948A546D}"/>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211" name="TextBox 210">
                <a:extLst>
                  <a:ext uri="{FF2B5EF4-FFF2-40B4-BE49-F238E27FC236}">
                    <a16:creationId xmlns:a16="http://schemas.microsoft.com/office/drawing/2014/main" id="{41CAF5AF-062A-40C4-B6E9-40565FA9DF63}"/>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229280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fade">
                                      <p:cBhvr>
                                        <p:cTn id="37" dur="500"/>
                                        <p:tgtEl>
                                          <p:spTgt spid="231"/>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33"/>
                                        </p:tgtEl>
                                        <p:attrNameLst>
                                          <p:attrName>style.visibility</p:attrName>
                                        </p:attrNameLst>
                                      </p:cBhvr>
                                      <p:to>
                                        <p:strVal val="visible"/>
                                      </p:to>
                                    </p:set>
                                    <p:animEffect transition="in" filter="fade">
                                      <p:cBhvr>
                                        <p:cTn id="41" dur="500"/>
                                        <p:tgtEl>
                                          <p:spTgt spid="23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fade">
                                      <p:cBhvr>
                                        <p:cTn id="57" dur="500"/>
                                        <p:tgtEl>
                                          <p:spTgt spid="22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229"/>
                                        </p:tgtEl>
                                        <p:attrNameLst>
                                          <p:attrName>style.visibility</p:attrName>
                                        </p:attrNameLst>
                                      </p:cBhvr>
                                      <p:to>
                                        <p:strVal val="visible"/>
                                      </p:to>
                                    </p:set>
                                    <p:animEffect transition="in" filter="fade">
                                      <p:cBhvr>
                                        <p:cTn id="61" dur="500"/>
                                        <p:tgtEl>
                                          <p:spTgt spid="229"/>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232"/>
                                        </p:tgtEl>
                                        <p:attrNameLst>
                                          <p:attrName>style.visibility</p:attrName>
                                        </p:attrNameLst>
                                      </p:cBhvr>
                                      <p:to>
                                        <p:strVal val="visible"/>
                                      </p:to>
                                    </p:set>
                                    <p:animEffect transition="in" filter="fade">
                                      <p:cBhvr>
                                        <p:cTn id="6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defTabSz="914367"/>
            <a:r>
              <a:rPr lang="en-US" sz="800">
                <a:solidFill>
                  <a:schemeClr val="bg2"/>
                </a:solidFill>
              </a:rPr>
              <a:t>1 Placeholder Source; 2 Placeholder Source; </a:t>
            </a:r>
            <a:br>
              <a:rPr lang="en-US" sz="800">
                <a:solidFill>
                  <a:schemeClr val="bg2"/>
                </a:solidFill>
              </a:rPr>
            </a:br>
            <a:r>
              <a:rPr lang="en-US" sz="800">
                <a:solidFill>
                  <a:schemeClr val="bg2"/>
                </a:solidFill>
              </a:rPr>
              <a:t>3 </a:t>
            </a:r>
            <a:r>
              <a:rPr lang="en-US" sz="800">
                <a:solidFill>
                  <a:schemeClr val="bg2"/>
                </a:solidFill>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lang="en-US" sz="800">
              <a:solidFill>
                <a:schemeClr val="bg2"/>
              </a:solidFill>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algn="ctr" defTabSz="914367"/>
              <a:r>
                <a:rPr lang="en-US" sz="1400">
                  <a:solidFill>
                    <a:schemeClr val="bg2"/>
                  </a:solidFill>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algn="ctr" defTabSz="914367"/>
              <a:r>
                <a:rPr lang="en-US">
                  <a:solidFill>
                    <a:schemeClr val="accent5"/>
                  </a:solidFill>
                  <a:latin typeface="+mj-lt"/>
                </a:rPr>
                <a:t>1000+ </a:t>
              </a:r>
              <a:br>
                <a:rPr lang="en-US" sz="1400"/>
              </a:br>
              <a:r>
                <a:rPr lang="en-US" sz="1400">
                  <a:solidFill>
                    <a:schemeClr val="bg2"/>
                  </a:solidFill>
                </a:rPr>
                <a:t>Azure IoT Devices certified</a:t>
              </a:r>
              <a:r>
                <a:rPr lang="en-US" sz="1400" baseline="30000">
                  <a:solidFill>
                    <a:schemeClr val="bg2"/>
                  </a:solidFill>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algn="ctr" defTabSz="914367"/>
              <a:r>
                <a:rPr lang="en-US" sz="1400">
                  <a:solidFill>
                    <a:schemeClr val="bg2"/>
                  </a:solidFill>
                </a:rPr>
                <a:t>Enable highly secure, flexible and reliable communication from the </a:t>
              </a:r>
              <a:br>
                <a:rPr lang="en-US" sz="1400">
                  <a:solidFill>
                    <a:schemeClr val="bg2"/>
                  </a:solidFill>
                </a:rPr>
              </a:br>
              <a:r>
                <a:rPr lang="en-US" sz="1400">
                  <a:solidFill>
                    <a:schemeClr val="bg2"/>
                  </a:solidFill>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algn="ctr" defTabSz="914367"/>
              <a:r>
                <a:rPr lang="en-US">
                  <a:solidFill>
                    <a:schemeClr val="accent5"/>
                  </a:solidFill>
                  <a:latin typeface="+mj-lt"/>
                </a:rPr>
                <a:t>150 billion messages</a:t>
              </a:r>
              <a:br>
                <a:rPr lang="en-US" sz="1400"/>
              </a:br>
              <a:r>
                <a:rPr lang="en-US" sz="1400">
                  <a:solidFill>
                    <a:schemeClr val="bg2"/>
                  </a:solidFill>
                </a:rPr>
                <a:t>per month via IoT Hub</a:t>
              </a:r>
              <a:r>
                <a:rPr lang="en-US" sz="1400" baseline="30000">
                  <a:solidFill>
                    <a:schemeClr val="bg2"/>
                  </a:solidFill>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algn="ctr" defTabSz="914367"/>
              <a:r>
                <a:rPr lang="en-US" sz="1400">
                  <a:solidFill>
                    <a:schemeClr val="bg2"/>
                  </a:solidFill>
                </a:rPr>
                <a:t>Create comprehensive digital </a:t>
              </a:r>
              <a:br>
                <a:rPr lang="en-US" sz="1400">
                  <a:solidFill>
                    <a:schemeClr val="bg2"/>
                  </a:solidFill>
                </a:rPr>
              </a:br>
              <a:r>
                <a:rPr lang="en-US" sz="1400">
                  <a:solidFill>
                    <a:schemeClr val="bg2"/>
                  </a:solidFill>
                </a:rPr>
                <a:t>models of entire environments.</a:t>
              </a:r>
              <a:r>
                <a:rPr lang="en-US" sz="1400" baseline="30000">
                  <a:solidFill>
                    <a:schemeClr val="bg2"/>
                  </a:solidFill>
                </a:rPr>
                <a:t>3</a:t>
              </a:r>
              <a:r>
                <a:rPr lang="en-US" sz="1400">
                  <a:solidFill>
                    <a:schemeClr val="bg2"/>
                  </a:solidFill>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algn="ctr" defTabSz="914367"/>
              <a:r>
                <a:rPr lang="en-US" sz="1400">
                  <a:solidFill>
                    <a:schemeClr val="bg2"/>
                  </a:solidFill>
                </a:rPr>
                <a:t>Gartner includes Microsoft as a </a:t>
              </a:r>
              <a:br>
                <a:rPr lang="en-US" sz="1400"/>
              </a:br>
              <a:r>
                <a:rPr lang="en-US">
                  <a:solidFill>
                    <a:schemeClr val="accent5"/>
                  </a:solidFill>
                  <a:latin typeface="+mj-lt"/>
                </a:rPr>
                <a:t>Digital-Twin-Enabled Application Provider</a:t>
              </a:r>
              <a:r>
                <a:rPr lang="en-US" sz="1400" baseline="30000">
                  <a:solidFill>
                    <a:schemeClr val="bg2"/>
                  </a:solidFill>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B2002433-8A34-470A-909D-2F0C2B2B4BFA}"/>
              </a:ext>
            </a:extLst>
          </p:cNvPr>
          <p:cNvPicPr>
            <a:picLocks noChangeAspect="1"/>
          </p:cNvPicPr>
          <p:nvPr/>
        </p:nvPicPr>
        <p:blipFill>
          <a:blip r:embed="rId9"/>
          <a:stretch>
            <a:fillRect/>
          </a:stretch>
        </p:blipFill>
        <p:spPr>
          <a:xfrm>
            <a:off x="-1" y="632471"/>
            <a:ext cx="12192000" cy="6230076"/>
          </a:xfrm>
          <a:prstGeom prst="rect">
            <a:avLst/>
          </a:prstGeom>
        </p:spPr>
      </p:pic>
      <p:sp>
        <p:nvSpPr>
          <p:cNvPr id="7" name="TextBox 6">
            <a:extLst>
              <a:ext uri="{FF2B5EF4-FFF2-40B4-BE49-F238E27FC236}">
                <a16:creationId xmlns:a16="http://schemas.microsoft.com/office/drawing/2014/main" id="{680BBFF5-D550-413A-87D4-12664260FC59}"/>
              </a:ext>
            </a:extLst>
          </p:cNvPr>
          <p:cNvSpPr txBox="1"/>
          <p:nvPr/>
        </p:nvSpPr>
        <p:spPr>
          <a:xfrm>
            <a:off x="439774" y="43337"/>
            <a:ext cx="11086982" cy="523220"/>
          </a:xfrm>
          <a:prstGeom prst="rect">
            <a:avLst/>
          </a:prstGeom>
          <a:noFill/>
        </p:spPr>
        <p:txBody>
          <a:bodyPr wrap="square">
            <a:spAutoFit/>
          </a:bodyPr>
          <a:lstStyle/>
          <a:p>
            <a:pPr algn="ctr"/>
            <a:r>
              <a:rPr lang="en-US" sz="2800" b="0" i="0" u="sng" dirty="0">
                <a:solidFill>
                  <a:schemeClr val="tx2">
                    <a:lumMod val="60000"/>
                    <a:lumOff val="40000"/>
                  </a:schemeClr>
                </a:solidFill>
                <a:effectLst/>
                <a:latin typeface="Calibri" panose="020F0502020204030204" pitchFamily="34" charset="0"/>
                <a:hlinkClick r:id="rId10" tooltip="https://aka.ms/iotrefarchitecture">
                  <a:extLst>
                    <a:ext uri="{A12FA001-AC4F-418D-AE19-62706E023703}">
                      <ahyp:hlinkClr xmlns:ahyp="http://schemas.microsoft.com/office/drawing/2018/hyperlinkcolor" val="tx"/>
                    </a:ext>
                  </a:extLst>
                </a:hlinkClick>
              </a:rPr>
              <a:t>https://aka.ms/iotrefarchitecture</a:t>
            </a:r>
            <a:endParaRPr lang="en-US" sz="2800" b="0" i="0" dirty="0">
              <a:solidFill>
                <a:schemeClr val="tx2">
                  <a:lumMod val="60000"/>
                  <a:lumOff val="40000"/>
                </a:schemeClr>
              </a:solidFill>
              <a:effectLst/>
              <a:latin typeface="Calibri" panose="020F0502020204030204" pitchFamily="34" charset="0"/>
            </a:endParaRPr>
          </a:p>
        </p:txBody>
      </p:sp>
      <p:pic>
        <p:nvPicPr>
          <p:cNvPr id="12" name="Picture 11">
            <a:extLst>
              <a:ext uri="{FF2B5EF4-FFF2-40B4-BE49-F238E27FC236}">
                <a16:creationId xmlns:a16="http://schemas.microsoft.com/office/drawing/2014/main" id="{97F3C6B0-DC53-41DC-8271-737ADA89CF33}"/>
              </a:ext>
            </a:extLst>
          </p:cNvPr>
          <p:cNvPicPr>
            <a:picLocks noChangeAspect="1"/>
          </p:cNvPicPr>
          <p:nvPr/>
        </p:nvPicPr>
        <p:blipFill>
          <a:blip r:embed="rId11"/>
          <a:stretch>
            <a:fillRect/>
          </a:stretch>
        </p:blipFill>
        <p:spPr>
          <a:xfrm>
            <a:off x="6991535" y="5924478"/>
            <a:ext cx="1859742" cy="559223"/>
          </a:xfrm>
          <a:prstGeom prst="rect">
            <a:avLst/>
          </a:prstGeom>
        </p:spPr>
      </p:pic>
    </p:spTree>
    <p:extLst>
      <p:ext uri="{BB962C8B-B14F-4D97-AF65-F5344CB8AC3E}">
        <p14:creationId xmlns:p14="http://schemas.microsoft.com/office/powerpoint/2010/main" val="226439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691060" y="2064176"/>
            <a:ext cx="2335621" cy="91313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32315" y="1546229"/>
            <a:ext cx="8905582" cy="46004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22610" rtlCol="0" anchor="ctr"/>
          <a:lstStyle/>
          <a:p>
            <a:pPr marL="0" marR="0" lvl="0" indent="0" algn="ctr" defTabSz="913874" rtl="0" eaLnBrk="1" fontAlgn="auto" latinLnBrk="0" hangingPunct="1">
              <a:lnSpc>
                <a:spcPct val="80000"/>
              </a:lnSpc>
              <a:spcBef>
                <a:spcPts val="0"/>
              </a:spcBef>
              <a:spcAft>
                <a:spcPts val="0"/>
              </a:spcAft>
              <a:buClrTx/>
              <a:buSzTx/>
              <a:buFontTx/>
              <a:buNone/>
              <a:tabLst/>
              <a:defRPr/>
            </a:pPr>
            <a:endParaRPr kumimoji="0" lang="en-US" sz="4400" b="0" i="0" u="none" strike="noStrike" kern="0" cap="none" spc="-15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2" name="Title 1"/>
          <p:cNvSpPr>
            <a:spLocks noGrp="1"/>
          </p:cNvSpPr>
          <p:nvPr>
            <p:ph type="title"/>
          </p:nvPr>
        </p:nvSpPr>
        <p:spPr>
          <a:xfrm>
            <a:off x="434562" y="228499"/>
            <a:ext cx="11303917" cy="813819"/>
          </a:xfrm>
        </p:spPr>
        <p:txBody>
          <a:bodyPr/>
          <a:lstStyle/>
          <a:p>
            <a:r>
              <a:rPr lang="en-US" dirty="0">
                <a:ea typeface="Calibri" panose="020F0502020204030204" pitchFamily="34" charset="0"/>
              </a:rPr>
              <a:t>Your options for building IoT solutions</a:t>
            </a:r>
            <a:endParaRPr lang="en-US" dirty="0">
              <a:latin typeface="Segoe UI Light" panose="020B0502040204020203" pitchFamily="34" charset="0"/>
              <a:cs typeface="Segoe UI Light" panose="020B0502040204020203" pitchFamily="34" charset="0"/>
            </a:endParaRPr>
          </a:p>
        </p:txBody>
      </p:sp>
      <p:sp>
        <p:nvSpPr>
          <p:cNvPr id="74" name="Rectangle 73"/>
          <p:cNvSpPr/>
          <p:nvPr/>
        </p:nvSpPr>
        <p:spPr bwMode="auto">
          <a:xfrm>
            <a:off x="9276866" y="1927219"/>
            <a:ext cx="2324187" cy="172042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394741" y="2908244"/>
            <a:ext cx="763904" cy="785820"/>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sp>
        <p:nvSpPr>
          <p:cNvPr id="3" name="Rectangle 2"/>
          <p:cNvSpPr/>
          <p:nvPr/>
        </p:nvSpPr>
        <p:spPr>
          <a:xfrm>
            <a:off x="9607067" y="2721152"/>
            <a:ext cx="700926" cy="253611"/>
          </a:xfrm>
          <a:prstGeom prst="rect">
            <a:avLst/>
          </a:prstGeom>
        </p:spPr>
        <p:txBody>
          <a:bodyPr wrap="square">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 BI</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151" name="Rectangle 150"/>
          <p:cNvSpPr/>
          <p:nvPr/>
        </p:nvSpPr>
        <p:spPr>
          <a:xfrm>
            <a:off x="9471094" y="3413958"/>
            <a:ext cx="99924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565966" y="3413958"/>
            <a:ext cx="807297"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419132" y="2770945"/>
            <a:ext cx="1064179" cy="23735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351084" y="1939647"/>
            <a:ext cx="2245218" cy="466490"/>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Manage</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06763" y="4988927"/>
            <a:ext cx="2312743" cy="106539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294565" y="5460822"/>
            <a:ext cx="441334" cy="909"/>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l="20166" t="58207" r="63528" b="16896"/>
          <a:stretch/>
        </p:blipFill>
        <p:spPr bwMode="auto">
          <a:xfrm>
            <a:off x="1031032" y="5328260"/>
            <a:ext cx="263533" cy="265123"/>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l="64216" t="57031" r="17628" b="15600"/>
          <a:stretch/>
        </p:blipFill>
        <p:spPr bwMode="auto">
          <a:xfrm>
            <a:off x="1735899" y="5323867"/>
            <a:ext cx="277656" cy="275727"/>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13555" y="5461731"/>
            <a:ext cx="474524" cy="3216"/>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83269" y="5625957"/>
            <a:ext cx="742464"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283065" y="4123127"/>
            <a:ext cx="2324187" cy="1439462"/>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3222"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25001" y="5625957"/>
            <a:ext cx="689065"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45887" y="5625957"/>
            <a:ext cx="964266" cy="13849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42184" t="7472" r="40288" b="61275"/>
          <a:stretch/>
        </p:blipFill>
        <p:spPr bwMode="auto">
          <a:xfrm>
            <a:off x="2488079" y="5319933"/>
            <a:ext cx="247021" cy="29002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81407" y="3068349"/>
            <a:ext cx="582971" cy="3060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4242" y="2422164"/>
            <a:ext cx="328636" cy="328636"/>
          </a:xfrm>
          <a:prstGeom prst="rect">
            <a:avLst/>
          </a:prstGeom>
        </p:spPr>
      </p:pic>
      <p:sp>
        <p:nvSpPr>
          <p:cNvPr id="87" name="Rectangle 86"/>
          <p:cNvSpPr/>
          <p:nvPr/>
        </p:nvSpPr>
        <p:spPr>
          <a:xfrm>
            <a:off x="9192791" y="4178162"/>
            <a:ext cx="2469740" cy="466556"/>
          </a:xfrm>
          <a:prstGeom prst="rect">
            <a:avLst/>
          </a:prstGeom>
        </p:spPr>
        <p:txBody>
          <a:bodyPr wrap="square">
            <a:spAutoFit/>
          </a:bodyPr>
          <a:lstStyle/>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Black" panose="020B0A02040204020203" pitchFamily="34" charset="0"/>
                <a:cs typeface="Segoe UI" panose="020B0502040204020203" pitchFamily="34" charset="0"/>
              </a:rPr>
              <a:t>Business Integration</a:t>
            </a:r>
          </a:p>
          <a:p>
            <a:pPr marL="0" marR="0" lvl="0" indent="0" algn="ctr" defTabSz="895403" rtl="0" eaLnBrk="1" fontAlgn="base" latinLnBrk="0" hangingPunct="1">
              <a:lnSpc>
                <a:spcPct val="90000"/>
              </a:lnSpc>
              <a:spcBef>
                <a:spcPct val="0"/>
              </a:spcBef>
              <a:spcAft>
                <a:spcPts val="588"/>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a:ea typeface="+mn-ea"/>
                <a:cs typeface="+mn-cs"/>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895085" y="4965270"/>
            <a:ext cx="1129513" cy="286077"/>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685539" y="4671930"/>
            <a:ext cx="1454802"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85539" y="2295634"/>
            <a:ext cx="572958" cy="572958"/>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52875" y="4722954"/>
            <a:ext cx="10260" cy="265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689717" y="3257515"/>
            <a:ext cx="2416207" cy="1465439"/>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01" rIns="0" bIns="91375"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21" tIns="91401" rIns="0" bIns="91375" numCol="1" spcCol="0" rtlCol="0" fromWordArt="0" anchor="b" anchorCtr="0" forceAA="0" compatLnSpc="1">
              <a:prstTxWarp prst="textNoShape">
                <a:avLst/>
              </a:prstTxWarp>
              <a:noAutofit/>
            </a:bodyPr>
            <a:lstStyle/>
            <a:p>
              <a:pPr marL="0" marR="0" lvl="0" indent="0" algn="l" defTabSz="913222" rtl="0" eaLnBrk="1" fontAlgn="base" latinLnBrk="0" hangingPunct="1">
                <a:lnSpc>
                  <a:spcPct val="90000"/>
                </a:lnSpc>
                <a:spcBef>
                  <a:spcPct val="0"/>
                </a:spcBef>
                <a:spcAft>
                  <a:spcPts val="200"/>
                </a:spcAft>
                <a:buClrTx/>
                <a:buSzTx/>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Edge Modules: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Protocol Adaptation</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Functions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Stream Analytics</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Machine Learning</a:t>
              </a:r>
            </a:p>
            <a:p>
              <a:pPr marL="112691" marR="0" lvl="0" indent="-112691" algn="l" defTabSz="913222" rtl="0" eaLnBrk="1" fontAlgn="base" latinLnBrk="0" hangingPunct="1">
                <a:lnSpc>
                  <a:spcPct val="90000"/>
                </a:lnSpc>
                <a:spcBef>
                  <a:spcPct val="0"/>
                </a:spcBef>
                <a:spcAft>
                  <a:spcPts val="1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48308"/>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10636" y="6184989"/>
            <a:ext cx="10885666" cy="51936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27" bIns="91375" numCol="1" spcCol="0" rtlCol="0" fromWordArt="0" anchor="ctr" anchorCtr="0" forceAA="0" compatLnSpc="1">
            <a:prstTxWarp prst="textNoShape">
              <a:avLst/>
            </a:prstTxWarp>
            <a:noAutofit/>
          </a:bodyPr>
          <a:lstStyle/>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Integrated view for </a:t>
            </a:r>
            <a:r>
              <a:rPr kumimoji="0" lang="en-US" sz="900" b="0" i="0" u="none" strike="noStrike" kern="0" cap="none" spc="0" normalizeH="0" baseline="0" noProof="0">
                <a:ln>
                  <a:noFill/>
                </a:ln>
                <a:solidFill>
                  <a:srgbClr val="37A5D1"/>
                </a:solidFill>
                <a:effectLst/>
                <a:uLnTx/>
                <a:uFillTx/>
                <a:latin typeface="Segoe UI"/>
                <a:ea typeface="+mn-ea"/>
                <a:cs typeface="+mn-cs"/>
              </a:rPr>
              <a:t>CISO &amp; SecOps personas </a:t>
            </a:r>
            <a:r>
              <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rPr>
              <a:t>to review enterprise security posture, including IoT solutions.</a:t>
            </a:r>
          </a:p>
          <a:p>
            <a:pPr marL="2112557" marR="0" lvl="0" indent="-115866" algn="l" defTabSz="60946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Holistic view of IoT solution security posture for </a:t>
            </a:r>
            <a:r>
              <a:rPr kumimoji="0" lang="en-US" sz="900" b="0" i="0" u="none" strike="noStrike" kern="1200" cap="none" spc="0" normalizeH="0" baseline="0" noProof="0">
                <a:ln>
                  <a:noFill/>
                </a:ln>
                <a:solidFill>
                  <a:srgbClr val="37A5D1"/>
                </a:solidFill>
                <a:effectLst/>
                <a:uLnTx/>
                <a:uFillTx/>
                <a:latin typeface="Segoe UI"/>
                <a:ea typeface="Calibri" panose="020F0502020204030204" pitchFamily="34" charset="0"/>
                <a:cs typeface="+mn-cs"/>
              </a:rPr>
              <a:t>DevOps and IoT solution managers </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Calibri" panose="020F0502020204030204" pitchFamily="34" charset="0"/>
                <a:cs typeface="+mn-cs"/>
              </a:rPr>
              <a:t>to review and manage day to day security status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0591" y="6287537"/>
            <a:ext cx="336060" cy="3360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44098" y="6256727"/>
            <a:ext cx="1303001" cy="397032"/>
          </a:xfrm>
          <a:prstGeom prst="rect">
            <a:avLst/>
          </a:prstGeom>
        </p:spPr>
        <p:txBody>
          <a:bodyPr wrap="square">
            <a:spAutoFit/>
          </a:bodyPr>
          <a:lstStyle/>
          <a:p>
            <a:pPr marL="0" marR="0" lvl="0" indent="0" algn="ctr" defTabSz="913397" rtl="0" eaLnBrk="1" fontAlgn="base" latinLnBrk="0" hangingPunct="1">
              <a:lnSpc>
                <a:spcPct val="90000"/>
              </a:lnSpc>
              <a:spcBef>
                <a:spcPct val="0"/>
              </a:spcBef>
              <a:spcAft>
                <a:spcPts val="0"/>
              </a:spcAft>
              <a:buClrTx/>
              <a:buSzTx/>
              <a:buFontTx/>
              <a:buNone/>
              <a:tabLst/>
              <a:defRPr/>
            </a:pPr>
            <a:r>
              <a:rPr kumimoji="0" lang="en-US" sz="1100" b="1" i="0" u="none" strike="noStrike" kern="0" cap="none" spc="0" normalizeH="0" baseline="0" noProof="0" dirty="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Defender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71284" y="3031592"/>
            <a:ext cx="414880" cy="351265"/>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432579" y="5218652"/>
            <a:ext cx="2098617" cy="286232"/>
          </a:xfrm>
          <a:prstGeom prst="rect">
            <a:avLst/>
          </a:prstGeom>
        </p:spPr>
        <p:txBody>
          <a:bodyPr wrap="square">
            <a:spAutoFit/>
          </a:bodyPr>
          <a:lstStyle/>
          <a:p>
            <a:pPr marL="0" marR="0" lvl="0" indent="0" algn="ctr" defTabSz="91322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3</a:t>
            </a:r>
            <a:r>
              <a:rPr kumimoji="0" lang="en-US" sz="1400" b="0" i="0" u="none" strike="noStrike" kern="0" cap="none" spc="0" normalizeH="0" baseline="3000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rd</a:t>
            </a:r>
            <a:r>
              <a:rPr kumimoji="0" lang="en-US" sz="140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445159" y="3652523"/>
            <a:ext cx="0" cy="470604"/>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1666" y="2141487"/>
            <a:ext cx="1796176" cy="136627"/>
          </a:xfrm>
          <a:prstGeom prst="rect">
            <a:avLst/>
          </a:prstGeom>
          <a:solidFill>
            <a:schemeClr val="bg1"/>
          </a:solidFill>
          <a:ln>
            <a:noFill/>
            <a:headEnd type="none" w="med" len="med"/>
            <a:tailEnd type="none" w="med" len="med"/>
          </a:ln>
        </p:spPr>
        <p:txBody>
          <a:bodyPr wrap="square" lIns="0" tIns="0" rIns="0" bIns="0" rtlCol="0">
            <a:spAutoFit/>
          </a:bodyPr>
          <a:lstStyle/>
          <a:p>
            <a:pPr marL="0" marR="0" lvl="0" indent="0" algn="ctr" defTabSz="93184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74603" y="2775706"/>
            <a:ext cx="1764159" cy="114747"/>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30159" y="4432997"/>
            <a:ext cx="231380" cy="12774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675241" y="4413011"/>
            <a:ext cx="112129" cy="16827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396497" y="4413011"/>
            <a:ext cx="134621" cy="16827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13933" y="4413011"/>
            <a:ext cx="171554" cy="16827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22384" y="4413011"/>
            <a:ext cx="163134" cy="16827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30217" y="4413011"/>
            <a:ext cx="145637" cy="16827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52875" y="2977308"/>
            <a:ext cx="5996" cy="280207"/>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74603" y="5069886"/>
            <a:ext cx="1764159" cy="114747"/>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7495" tIns="53747" rIns="53747" bIns="107495" numCol="1" spcCol="0" rtlCol="0" fromWordArt="0" anchor="b" anchorCtr="0" forceAA="0" compatLnSpc="1">
              <a:prstTxWarp prst="textNoShape">
                <a:avLst/>
              </a:prstTxWarp>
              <a:noAutofit/>
            </a:bodyPr>
            <a:lstStyle/>
            <a:p>
              <a:pPr marL="0" marR="0" lvl="0" indent="0" algn="ctr" defTabSz="1074275"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srgbClr val="000000">
                    <a:lumMod val="65000"/>
                    <a:lumOff val="35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06763" y="2160510"/>
            <a:ext cx="2322095" cy="688227"/>
          </a:xfrm>
          <a:prstGeom prst="rect">
            <a:avLst/>
          </a:prstGeom>
        </p:spPr>
        <p:txBody>
          <a:bodyPr wrap="square" lIns="0" rIns="0">
            <a:spAutoFit/>
          </a:bodyPr>
          <a:lstStyle/>
          <a:p>
            <a:pPr marL="0" marR="0" lvl="0" indent="0" algn="ctr" defTabSz="914192" rtl="0" eaLnBrk="1" fontAlgn="auto" latinLnBrk="0" hangingPunct="1">
              <a:lnSpc>
                <a:spcPct val="100000"/>
              </a:lnSpc>
              <a:spcBef>
                <a:spcPts val="0"/>
              </a:spcBef>
              <a:spcAft>
                <a:spcPts val="0"/>
              </a:spcAft>
              <a:buClrTx/>
              <a:buSzPct val="90000"/>
              <a:buFontTx/>
              <a:buNone/>
              <a:tabLst/>
              <a:defRPr/>
            </a:pPr>
            <a:r>
              <a:rPr kumimoji="0" lang="en-US" sz="1100" b="1"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Azure IoT Device SDK</a:t>
            </a: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3</a:t>
            </a:r>
            <a:r>
              <a:rPr kumimoji="0" lang="en-US" sz="900" b="0" i="0" u="none" strike="noStrike" kern="1200" cap="none" spc="0" normalizeH="0" baseline="30000" noProof="0">
                <a:ln>
                  <a:noFill/>
                </a:ln>
                <a:solidFill>
                  <a:srgbClr val="000000">
                    <a:lumMod val="75000"/>
                    <a:lumOff val="25000"/>
                  </a:srgbClr>
                </a:solidFill>
                <a:effectLst/>
                <a:uLnTx/>
                <a:uFillTx/>
                <a:latin typeface="Segoe UI"/>
                <a:ea typeface="+mn-ea"/>
                <a:cs typeface="+mn-cs"/>
              </a:rPr>
              <a:t>rd</a:t>
            </a:r>
            <a:r>
              <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rPr>
              <a:t> Party Industry specific sensors &amp; devices</a:t>
            </a:r>
            <a:endPar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endParaRPr>
          </a:p>
          <a:p>
            <a:pPr marL="0" marR="0" lvl="1" indent="0" algn="ctr" defTabSz="914192" rtl="0" eaLnBrk="1" fontAlgn="auto" latinLnBrk="0" hangingPunct="1">
              <a:lnSpc>
                <a:spcPct val="90000"/>
              </a:lnSpc>
              <a:spcBef>
                <a:spcPts val="200"/>
              </a:spcBef>
              <a:spcAft>
                <a:spcPts val="0"/>
              </a:spcAft>
              <a:buClr>
                <a:srgbClr val="FFFFFF">
                  <a:lumMod val="75000"/>
                </a:srgbClr>
              </a:buClr>
              <a:buSzPct val="100000"/>
              <a:buFontTx/>
              <a:buNone/>
              <a:tabLst/>
              <a:defRPr/>
            </a:pPr>
            <a:r>
              <a:rPr kumimoji="0" lang="en-US" sz="900" b="0" i="0" u="none" strike="noStrike" kern="0" cap="none" spc="0" normalizeH="0" baseline="0" noProof="0">
                <a:ln>
                  <a:noFill/>
                </a:ln>
                <a:solidFill>
                  <a:srgbClr val="000000">
                    <a:lumMod val="75000"/>
                    <a:lumOff val="25000"/>
                  </a:srgbClr>
                </a:solidFill>
                <a:effectLst/>
                <a:uLnTx/>
                <a:uFillTx/>
                <a:latin typeface="Segoe UI"/>
                <a:ea typeface="Segoe UI" panose="020B0502040204020203" pitchFamily="34" charset="0"/>
                <a:cs typeface="Segoe UI" panose="020B0502040204020203" pitchFamily="34" charset="0"/>
              </a:rPr>
              <a:t>(RTOS, Linux, Windows, Android, iOS) </a:t>
            </a:r>
          </a:p>
          <a:p>
            <a:pPr marL="0" marR="0" lvl="1" indent="0" algn="ctr" defTabSz="914192" rtl="0" eaLnBrk="1" fontAlgn="auto" latinLnBrk="0" hangingPunct="1">
              <a:lnSpc>
                <a:spcPct val="90000"/>
              </a:lnSpc>
              <a:spcBef>
                <a:spcPts val="0"/>
              </a:spcBef>
              <a:spcAft>
                <a:spcPts val="0"/>
              </a:spcAft>
              <a:buClr>
                <a:srgbClr val="FFFFFF">
                  <a:lumMod val="75000"/>
                </a:srgbClr>
              </a:buClr>
              <a:buSzPct val="100000"/>
              <a:buFontTx/>
              <a:buNone/>
              <a:tabLst/>
              <a:defRPr/>
            </a:pPr>
            <a:endParaRPr kumimoji="0" lang="en-US" sz="9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2998229" y="3894774"/>
            <a:ext cx="485036" cy="754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8861017" y="2633024"/>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8861017" y="4803715"/>
            <a:ext cx="473009"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093736" y="2648048"/>
            <a:ext cx="485036"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itle 1">
            <a:extLst>
              <a:ext uri="{FF2B5EF4-FFF2-40B4-BE49-F238E27FC236}">
                <a16:creationId xmlns:a16="http://schemas.microsoft.com/office/drawing/2014/main" id="{E7A329ED-277A-4C56-B17D-FB0132E11B53}"/>
              </a:ext>
            </a:extLst>
          </p:cNvPr>
          <p:cNvSpPr txBox="1">
            <a:spLocks/>
          </p:cNvSpPr>
          <p:nvPr/>
        </p:nvSpPr>
        <p:spPr>
          <a:xfrm>
            <a:off x="480434" y="752789"/>
            <a:ext cx="11303917" cy="46862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Calibri" panose="020F0502020204030204" pitchFamily="34" charset="0"/>
                <a:cs typeface="Segoe UI" pitchFamily="34" charset="0"/>
              </a:rPr>
              <a:t>2. Build with a fully managed IoT app platform </a:t>
            </a:r>
            <a:endParaRPr kumimoji="0" lang="en-US" sz="20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cxnSp>
        <p:nvCxnSpPr>
          <p:cNvPr id="372" name="2   Arrow fg">
            <a:extLst>
              <a:ext uri="{FF2B5EF4-FFF2-40B4-BE49-F238E27FC236}">
                <a16:creationId xmlns:a16="http://schemas.microsoft.com/office/drawing/2014/main" id="{94AE7563-3877-4F7A-BD8B-81300E773C28}"/>
              </a:ext>
            </a:extLst>
          </p:cNvPr>
          <p:cNvCxnSpPr>
            <a:cxnSpLocks/>
          </p:cNvCxnSpPr>
          <p:nvPr/>
        </p:nvCxnSpPr>
        <p:spPr>
          <a:xfrm flipV="1">
            <a:off x="3012165" y="3745669"/>
            <a:ext cx="493776" cy="765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4" name="2 Arrow">
            <a:extLst>
              <a:ext uri="{FF2B5EF4-FFF2-40B4-BE49-F238E27FC236}">
                <a16:creationId xmlns:a16="http://schemas.microsoft.com/office/drawing/2014/main" id="{D52A1030-3D0D-4702-A492-570FE4745B2E}"/>
              </a:ext>
            </a:extLst>
          </p:cNvPr>
          <p:cNvCxnSpPr>
            <a:cxnSpLocks/>
          </p:cNvCxnSpPr>
          <p:nvPr/>
        </p:nvCxnSpPr>
        <p:spPr>
          <a:xfrm flipV="1">
            <a:off x="3043979" y="5049169"/>
            <a:ext cx="493776" cy="8928"/>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id="{DA0E2F5F-A9DB-4093-B008-FA9AB8F5A793}"/>
              </a:ext>
            </a:extLst>
          </p:cNvPr>
          <p:cNvSpPr/>
          <p:nvPr/>
        </p:nvSpPr>
        <p:spPr>
          <a:xfrm>
            <a:off x="4806633" y="1739220"/>
            <a:ext cx="2882363" cy="438582"/>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br>
              <a:rPr kumimoji="0" lang="en-US" sz="1050" b="0" i="0" u="none" strike="noStrike" kern="0" cap="none" spc="0" normalizeH="0" baseline="0" noProof="0">
                <a:ln>
                  <a:noFill/>
                </a:ln>
                <a:solidFill>
                  <a:srgbClr val="37A5D1"/>
                </a:solidFill>
                <a:effectLst/>
                <a:uLnTx/>
                <a:uFillTx/>
                <a:latin typeface="Segoe UI"/>
                <a:ea typeface="+mn-ea"/>
                <a:cs typeface="+mn-cs"/>
              </a:rPr>
            </a:br>
            <a:endPar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378" name="2   Arrow fg">
            <a:extLst>
              <a:ext uri="{FF2B5EF4-FFF2-40B4-BE49-F238E27FC236}">
                <a16:creationId xmlns:a16="http://schemas.microsoft.com/office/drawing/2014/main" id="{36EC6FD4-F603-4377-A7E7-FC1112833CE5}"/>
              </a:ext>
            </a:extLst>
          </p:cNvPr>
          <p:cNvCxnSpPr>
            <a:cxnSpLocks/>
          </p:cNvCxnSpPr>
          <p:nvPr/>
        </p:nvCxnSpPr>
        <p:spPr>
          <a:xfrm>
            <a:off x="3084996" y="2262715"/>
            <a:ext cx="493776" cy="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93661BE2-25A6-4E9B-808A-DD18E3EA7CF9}"/>
              </a:ext>
            </a:extLst>
          </p:cNvPr>
          <p:cNvGrpSpPr/>
          <p:nvPr/>
        </p:nvGrpSpPr>
        <p:grpSpPr>
          <a:xfrm>
            <a:off x="6451480" y="2885134"/>
            <a:ext cx="652761" cy="827569"/>
            <a:chOff x="6663694" y="2228737"/>
            <a:chExt cx="744372" cy="939715"/>
          </a:xfrm>
        </p:grpSpPr>
        <p:pic>
          <p:nvPicPr>
            <p:cNvPr id="239" name="Picture 238">
              <a:extLst>
                <a:ext uri="{FF2B5EF4-FFF2-40B4-BE49-F238E27FC236}">
                  <a16:creationId xmlns:a16="http://schemas.microsoft.com/office/drawing/2014/main" id="{4068C235-5BA5-490A-8801-EDD3D1CD811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240" name="Rectangle 239">
              <a:extLst>
                <a:ext uri="{FF2B5EF4-FFF2-40B4-BE49-F238E27FC236}">
                  <a16:creationId xmlns:a16="http://schemas.microsoft.com/office/drawing/2014/main" id="{5E09B2D5-9D65-4019-8FB2-55819283B7D6}"/>
                </a:ext>
              </a:extLst>
            </p:cNvPr>
            <p:cNvSpPr/>
            <p:nvPr/>
          </p:nvSpPr>
          <p:spPr>
            <a:xfrm>
              <a:off x="6663694" y="2920226"/>
              <a:ext cx="736564"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IoT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1" name="Group 240">
            <a:extLst>
              <a:ext uri="{FF2B5EF4-FFF2-40B4-BE49-F238E27FC236}">
                <a16:creationId xmlns:a16="http://schemas.microsoft.com/office/drawing/2014/main" id="{7F1D5936-F593-42FA-ADD6-E50189F5288F}"/>
              </a:ext>
            </a:extLst>
          </p:cNvPr>
          <p:cNvGrpSpPr/>
          <p:nvPr/>
        </p:nvGrpSpPr>
        <p:grpSpPr>
          <a:xfrm>
            <a:off x="3949201" y="4152683"/>
            <a:ext cx="786055" cy="680881"/>
            <a:chOff x="2838579" y="4660806"/>
            <a:chExt cx="800219" cy="690210"/>
          </a:xfrm>
        </p:grpSpPr>
        <p:pic>
          <p:nvPicPr>
            <p:cNvPr id="242" name="Picture 4" descr="Image result for Azure Container Registry icon">
              <a:extLst>
                <a:ext uri="{FF2B5EF4-FFF2-40B4-BE49-F238E27FC236}">
                  <a16:creationId xmlns:a16="http://schemas.microsoft.com/office/drawing/2014/main" id="{C5FBEAAB-9C21-4F33-8BCA-AB6708217B86}"/>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243" name="Rectangle 242">
              <a:extLst>
                <a:ext uri="{FF2B5EF4-FFF2-40B4-BE49-F238E27FC236}">
                  <a16:creationId xmlns:a16="http://schemas.microsoft.com/office/drawing/2014/main" id="{F1ACAAE6-6897-4040-9139-CF10D81BB747}"/>
                </a:ext>
              </a:extLst>
            </p:cNvPr>
            <p:cNvSpPr/>
            <p:nvPr/>
          </p:nvSpPr>
          <p:spPr>
            <a:xfrm>
              <a:off x="2838579" y="5000151"/>
              <a:ext cx="80021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Container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Registry</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4" name="Group 243">
            <a:extLst>
              <a:ext uri="{FF2B5EF4-FFF2-40B4-BE49-F238E27FC236}">
                <a16:creationId xmlns:a16="http://schemas.microsoft.com/office/drawing/2014/main" id="{83D20D5B-8CEB-4E0D-9B0B-AC9B9833A047}"/>
              </a:ext>
            </a:extLst>
          </p:cNvPr>
          <p:cNvGrpSpPr/>
          <p:nvPr/>
        </p:nvGrpSpPr>
        <p:grpSpPr>
          <a:xfrm>
            <a:off x="4519767" y="4549552"/>
            <a:ext cx="877383" cy="622954"/>
            <a:chOff x="4624886" y="4156843"/>
            <a:chExt cx="893193" cy="631489"/>
          </a:xfrm>
        </p:grpSpPr>
        <p:pic>
          <p:nvPicPr>
            <p:cNvPr id="246" name="Picture 2" descr="Image result for Azure Kubernetes icon">
              <a:extLst>
                <a:ext uri="{FF2B5EF4-FFF2-40B4-BE49-F238E27FC236}">
                  <a16:creationId xmlns:a16="http://schemas.microsoft.com/office/drawing/2014/main" id="{C702DF78-0E3D-474A-8D08-CCBC4CDB630C}"/>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247" name="Rectangle 246">
              <a:extLst>
                <a:ext uri="{FF2B5EF4-FFF2-40B4-BE49-F238E27FC236}">
                  <a16:creationId xmlns:a16="http://schemas.microsoft.com/office/drawing/2014/main" id="{1583707D-EC3C-4EC1-91EA-D6B93DA0DECD}"/>
                </a:ext>
              </a:extLst>
            </p:cNvPr>
            <p:cNvSpPr/>
            <p:nvPr/>
          </p:nvSpPr>
          <p:spPr>
            <a:xfrm>
              <a:off x="4624886" y="4437467"/>
              <a:ext cx="89319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Kubernetes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Service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48" name="Group 247">
            <a:extLst>
              <a:ext uri="{FF2B5EF4-FFF2-40B4-BE49-F238E27FC236}">
                <a16:creationId xmlns:a16="http://schemas.microsoft.com/office/drawing/2014/main" id="{6F3750D8-22CB-4AFB-9378-B3A7C859CF6F}"/>
              </a:ext>
            </a:extLst>
          </p:cNvPr>
          <p:cNvGrpSpPr/>
          <p:nvPr/>
        </p:nvGrpSpPr>
        <p:grpSpPr>
          <a:xfrm>
            <a:off x="7010271" y="4755589"/>
            <a:ext cx="756138" cy="642545"/>
            <a:chOff x="6574257" y="4745712"/>
            <a:chExt cx="769763" cy="651348"/>
          </a:xfrm>
        </p:grpSpPr>
        <p:pic>
          <p:nvPicPr>
            <p:cNvPr id="249" name="Picture 248">
              <a:extLst>
                <a:ext uri="{FF2B5EF4-FFF2-40B4-BE49-F238E27FC236}">
                  <a16:creationId xmlns:a16="http://schemas.microsoft.com/office/drawing/2014/main" id="{45D7D328-76B9-4AAF-A646-E2E64F370E7C}"/>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250" name="Rectangle 249">
              <a:extLst>
                <a:ext uri="{FF2B5EF4-FFF2-40B4-BE49-F238E27FC236}">
                  <a16:creationId xmlns:a16="http://schemas.microsoft.com/office/drawing/2014/main" id="{E13B3B4F-06C9-4FA7-BBC2-0475A133B4D4}"/>
                </a:ext>
              </a:extLst>
            </p:cNvPr>
            <p:cNvSpPr/>
            <p:nvPr/>
          </p:nvSpPr>
          <p:spPr>
            <a:xfrm>
              <a:off x="6574257" y="5046195"/>
              <a:ext cx="769763"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Compute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(VMs)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51" name="Group 250">
            <a:extLst>
              <a:ext uri="{FF2B5EF4-FFF2-40B4-BE49-F238E27FC236}">
                <a16:creationId xmlns:a16="http://schemas.microsoft.com/office/drawing/2014/main" id="{57E76C03-5903-47EE-838C-7CA651BDBD77}"/>
              </a:ext>
            </a:extLst>
          </p:cNvPr>
          <p:cNvGrpSpPr/>
          <p:nvPr/>
        </p:nvGrpSpPr>
        <p:grpSpPr>
          <a:xfrm>
            <a:off x="5526651" y="5037656"/>
            <a:ext cx="715197" cy="696078"/>
            <a:chOff x="4154467" y="1454211"/>
            <a:chExt cx="728084" cy="705615"/>
          </a:xfrm>
        </p:grpSpPr>
        <p:pic>
          <p:nvPicPr>
            <p:cNvPr id="252" name="Picture 6" descr="Image result for Azure Content Delivery Network icon">
              <a:extLst>
                <a:ext uri="{FF2B5EF4-FFF2-40B4-BE49-F238E27FC236}">
                  <a16:creationId xmlns:a16="http://schemas.microsoft.com/office/drawing/2014/main" id="{BBBD10B2-3B95-422A-B213-04D36A097B88}"/>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253" name="Rectangle 252">
              <a:extLst>
                <a:ext uri="{FF2B5EF4-FFF2-40B4-BE49-F238E27FC236}">
                  <a16:creationId xmlns:a16="http://schemas.microsoft.com/office/drawing/2014/main" id="{31208360-CB8A-4DA5-B4E8-8B14BC57E424}"/>
                </a:ext>
              </a:extLst>
            </p:cNvPr>
            <p:cNvSpPr/>
            <p:nvPr/>
          </p:nvSpPr>
          <p:spPr>
            <a:xfrm>
              <a:off x="4154467" y="1679695"/>
              <a:ext cx="728084" cy="480131"/>
            </a:xfrm>
            <a:prstGeom prst="rect">
              <a:avLst/>
            </a:prstGeom>
            <a:solidFill>
              <a:srgbClr val="FFFFFF"/>
            </a:solidFill>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Content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Delivery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254" name="Group 253">
            <a:extLst>
              <a:ext uri="{FF2B5EF4-FFF2-40B4-BE49-F238E27FC236}">
                <a16:creationId xmlns:a16="http://schemas.microsoft.com/office/drawing/2014/main" id="{2391C764-EB7C-4BCA-B58E-F2CA93BF3A9B}"/>
              </a:ext>
            </a:extLst>
          </p:cNvPr>
          <p:cNvGrpSpPr/>
          <p:nvPr/>
        </p:nvGrpSpPr>
        <p:grpSpPr>
          <a:xfrm>
            <a:off x="5227590" y="4276547"/>
            <a:ext cx="691577" cy="618970"/>
            <a:chOff x="4072737" y="3746830"/>
            <a:chExt cx="704039" cy="627450"/>
          </a:xfrm>
        </p:grpSpPr>
        <p:pic>
          <p:nvPicPr>
            <p:cNvPr id="255" name="Picture 8" descr="Related image">
              <a:extLst>
                <a:ext uri="{FF2B5EF4-FFF2-40B4-BE49-F238E27FC236}">
                  <a16:creationId xmlns:a16="http://schemas.microsoft.com/office/drawing/2014/main" id="{53E79701-6220-4173-AC4E-F76DCC73626D}"/>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256" name="Rectangle 255">
              <a:extLst>
                <a:ext uri="{FF2B5EF4-FFF2-40B4-BE49-F238E27FC236}">
                  <a16:creationId xmlns:a16="http://schemas.microsoft.com/office/drawing/2014/main" id="{AF09503C-DAC3-455B-9588-BA5A8DE76E9E}"/>
                </a:ext>
              </a:extLst>
            </p:cNvPr>
            <p:cNvSpPr/>
            <p:nvPr/>
          </p:nvSpPr>
          <p:spPr>
            <a:xfrm>
              <a:off x="4072737" y="4023415"/>
              <a:ext cx="704039" cy="350865"/>
            </a:xfrm>
            <a:prstGeom prst="rect">
              <a:avLst/>
            </a:prstGeom>
          </p:spPr>
          <p:txBody>
            <a:bodyPr wrap="non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Data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Explorer </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57" name="Group 256">
            <a:extLst>
              <a:ext uri="{FF2B5EF4-FFF2-40B4-BE49-F238E27FC236}">
                <a16:creationId xmlns:a16="http://schemas.microsoft.com/office/drawing/2014/main" id="{0A339C6D-381B-48DA-A3A7-1C59C9368EC7}"/>
              </a:ext>
            </a:extLst>
          </p:cNvPr>
          <p:cNvGrpSpPr/>
          <p:nvPr/>
        </p:nvGrpSpPr>
        <p:grpSpPr>
          <a:xfrm>
            <a:off x="6542274" y="5302330"/>
            <a:ext cx="817548" cy="526158"/>
            <a:chOff x="5653891" y="4736093"/>
            <a:chExt cx="832279" cy="533367"/>
          </a:xfrm>
        </p:grpSpPr>
        <p:pic>
          <p:nvPicPr>
            <p:cNvPr id="258" name="Picture 12" descr="Related image">
              <a:extLst>
                <a:ext uri="{FF2B5EF4-FFF2-40B4-BE49-F238E27FC236}">
                  <a16:creationId xmlns:a16="http://schemas.microsoft.com/office/drawing/2014/main" id="{0C859380-8AF4-4E19-86C8-93BF176324AD}"/>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259" name="Rectangle 258">
              <a:extLst>
                <a:ext uri="{FF2B5EF4-FFF2-40B4-BE49-F238E27FC236}">
                  <a16:creationId xmlns:a16="http://schemas.microsoft.com/office/drawing/2014/main" id="{3E01B09E-6DC5-4E0B-A95D-B410F2D32955}"/>
                </a:ext>
              </a:extLst>
            </p:cNvPr>
            <p:cNvSpPr/>
            <p:nvPr/>
          </p:nvSpPr>
          <p:spPr>
            <a:xfrm>
              <a:off x="5653891" y="5047861"/>
              <a:ext cx="832279" cy="221599"/>
            </a:xfrm>
            <a:prstGeom prst="rect">
              <a:avLst/>
            </a:prstGeom>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Front Door</a:t>
              </a:r>
            </a:p>
          </p:txBody>
        </p:sp>
      </p:grpSp>
      <p:grpSp>
        <p:nvGrpSpPr>
          <p:cNvPr id="260" name="Group 259">
            <a:extLst>
              <a:ext uri="{FF2B5EF4-FFF2-40B4-BE49-F238E27FC236}">
                <a16:creationId xmlns:a16="http://schemas.microsoft.com/office/drawing/2014/main" id="{61F8B556-6D2A-4223-A196-13B1D0F8A64A}"/>
              </a:ext>
            </a:extLst>
          </p:cNvPr>
          <p:cNvGrpSpPr/>
          <p:nvPr/>
        </p:nvGrpSpPr>
        <p:grpSpPr>
          <a:xfrm>
            <a:off x="8196567" y="4869883"/>
            <a:ext cx="738801" cy="818309"/>
            <a:chOff x="3791473" y="4437467"/>
            <a:chExt cx="752114" cy="829521"/>
          </a:xfrm>
        </p:grpSpPr>
        <p:pic>
          <p:nvPicPr>
            <p:cNvPr id="261" name="Picture 260">
              <a:extLst>
                <a:ext uri="{FF2B5EF4-FFF2-40B4-BE49-F238E27FC236}">
                  <a16:creationId xmlns:a16="http://schemas.microsoft.com/office/drawing/2014/main" id="{FA06786C-0FC6-4319-8E07-F76E65C2F14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262" name="Rectangle 261">
              <a:extLst>
                <a:ext uri="{FF2B5EF4-FFF2-40B4-BE49-F238E27FC236}">
                  <a16:creationId xmlns:a16="http://schemas.microsoft.com/office/drawing/2014/main" id="{E38DA85D-10B1-48B0-8FD0-722CAD76D4A1}"/>
                </a:ext>
              </a:extLst>
            </p:cNvPr>
            <p:cNvSpPr/>
            <p:nvPr/>
          </p:nvSpPr>
          <p:spPr>
            <a:xfrm>
              <a:off x="3791473" y="4786857"/>
              <a:ext cx="752114" cy="480131"/>
            </a:xfrm>
            <a:prstGeom prst="rect">
              <a:avLst/>
            </a:prstGeom>
          </p:spPr>
          <p:txBody>
            <a:bodyPr wrap="square">
              <a:no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Manager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(ARM)</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63" name="Group 262">
            <a:extLst>
              <a:ext uri="{FF2B5EF4-FFF2-40B4-BE49-F238E27FC236}">
                <a16:creationId xmlns:a16="http://schemas.microsoft.com/office/drawing/2014/main" id="{3FD1081E-7F4B-4A4A-B75F-335EE2AD6B88}"/>
              </a:ext>
            </a:extLst>
          </p:cNvPr>
          <p:cNvGrpSpPr/>
          <p:nvPr/>
        </p:nvGrpSpPr>
        <p:grpSpPr>
          <a:xfrm>
            <a:off x="6179012" y="4830316"/>
            <a:ext cx="633316" cy="545189"/>
            <a:chOff x="7567678" y="4583361"/>
            <a:chExt cx="644728" cy="552659"/>
          </a:xfrm>
        </p:grpSpPr>
        <p:pic>
          <p:nvPicPr>
            <p:cNvPr id="264" name="Picture 18" descr="Image result for &quot;Azure blob storage&quot; icon">
              <a:extLst>
                <a:ext uri="{FF2B5EF4-FFF2-40B4-BE49-F238E27FC236}">
                  <a16:creationId xmlns:a16="http://schemas.microsoft.com/office/drawing/2014/main" id="{C3A25C1E-70F5-45CE-9058-AC6F05A78E37}"/>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265" name="Rectangle 264">
              <a:extLst>
                <a:ext uri="{FF2B5EF4-FFF2-40B4-BE49-F238E27FC236}">
                  <a16:creationId xmlns:a16="http://schemas.microsoft.com/office/drawing/2014/main" id="{4BAA6050-02D5-45B4-92B5-F21B6870048A}"/>
                </a:ext>
              </a:extLst>
            </p:cNvPr>
            <p:cNvSpPr/>
            <p:nvPr/>
          </p:nvSpPr>
          <p:spPr>
            <a:xfrm>
              <a:off x="7567678" y="4914421"/>
              <a:ext cx="64472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66" name="Group 265">
            <a:extLst>
              <a:ext uri="{FF2B5EF4-FFF2-40B4-BE49-F238E27FC236}">
                <a16:creationId xmlns:a16="http://schemas.microsoft.com/office/drawing/2014/main" id="{E8A15891-3121-40EE-91D7-14DF54190EEE}"/>
              </a:ext>
            </a:extLst>
          </p:cNvPr>
          <p:cNvGrpSpPr/>
          <p:nvPr/>
        </p:nvGrpSpPr>
        <p:grpSpPr>
          <a:xfrm>
            <a:off x="3820813" y="5022272"/>
            <a:ext cx="649142" cy="746991"/>
            <a:chOff x="3877663" y="3493210"/>
            <a:chExt cx="660839" cy="757225"/>
          </a:xfrm>
        </p:grpSpPr>
        <p:sp>
          <p:nvSpPr>
            <p:cNvPr id="267" name="Rectangle 266">
              <a:extLst>
                <a:ext uri="{FF2B5EF4-FFF2-40B4-BE49-F238E27FC236}">
                  <a16:creationId xmlns:a16="http://schemas.microsoft.com/office/drawing/2014/main" id="{618D7478-C135-4A87-A65A-3F24E9814847}"/>
                </a:ext>
              </a:extLst>
            </p:cNvPr>
            <p:cNvSpPr/>
            <p:nvPr/>
          </p:nvSpPr>
          <p:spPr>
            <a:xfrm>
              <a:off x="3877663" y="3807141"/>
              <a:ext cx="660839" cy="443294"/>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Domain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Name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System</a:t>
              </a:r>
            </a:p>
          </p:txBody>
        </p:sp>
        <p:pic>
          <p:nvPicPr>
            <p:cNvPr id="268" name="Picture 267">
              <a:extLst>
                <a:ext uri="{FF2B5EF4-FFF2-40B4-BE49-F238E27FC236}">
                  <a16:creationId xmlns:a16="http://schemas.microsoft.com/office/drawing/2014/main" id="{BBC7F8BE-C7F2-4D3E-B8E4-DC6D63F149E5}"/>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69" name="Group 268">
            <a:extLst>
              <a:ext uri="{FF2B5EF4-FFF2-40B4-BE49-F238E27FC236}">
                <a16:creationId xmlns:a16="http://schemas.microsoft.com/office/drawing/2014/main" id="{F1036362-5B85-464A-8AF2-8BACC2A0EA0B}"/>
              </a:ext>
            </a:extLst>
          </p:cNvPr>
          <p:cNvGrpSpPr/>
          <p:nvPr/>
        </p:nvGrpSpPr>
        <p:grpSpPr>
          <a:xfrm>
            <a:off x="7503205" y="5256253"/>
            <a:ext cx="785462" cy="448087"/>
            <a:chOff x="8497772" y="761774"/>
            <a:chExt cx="799615" cy="454226"/>
          </a:xfrm>
        </p:grpSpPr>
        <p:pic>
          <p:nvPicPr>
            <p:cNvPr id="270" name="Picture 22" descr="Related image">
              <a:extLst>
                <a:ext uri="{FF2B5EF4-FFF2-40B4-BE49-F238E27FC236}">
                  <a16:creationId xmlns:a16="http://schemas.microsoft.com/office/drawing/2014/main" id="{7431AE62-A4A5-4CE0-8D99-1CB23A4A6111}"/>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271" name="Rectangle 270">
              <a:extLst>
                <a:ext uri="{FF2B5EF4-FFF2-40B4-BE49-F238E27FC236}">
                  <a16:creationId xmlns:a16="http://schemas.microsoft.com/office/drawing/2014/main" id="{735A7F33-4407-4D07-86FC-DD04F7E25EF6}"/>
                </a:ext>
              </a:extLst>
            </p:cNvPr>
            <p:cNvSpPr/>
            <p:nvPr/>
          </p:nvSpPr>
          <p:spPr>
            <a:xfrm>
              <a:off x="8497772" y="962084"/>
              <a:ext cx="799615" cy="253916"/>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Microsoft </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Flow</a:t>
              </a:r>
            </a:p>
          </p:txBody>
        </p:sp>
      </p:grpSp>
      <p:grpSp>
        <p:nvGrpSpPr>
          <p:cNvPr id="272" name="Group 271">
            <a:extLst>
              <a:ext uri="{FF2B5EF4-FFF2-40B4-BE49-F238E27FC236}">
                <a16:creationId xmlns:a16="http://schemas.microsoft.com/office/drawing/2014/main" id="{D72040CE-1E89-4793-A882-750E86C2FC94}"/>
              </a:ext>
            </a:extLst>
          </p:cNvPr>
          <p:cNvGrpSpPr/>
          <p:nvPr/>
        </p:nvGrpSpPr>
        <p:grpSpPr>
          <a:xfrm>
            <a:off x="8075555" y="3756399"/>
            <a:ext cx="785462" cy="590885"/>
            <a:chOff x="7658355" y="3881660"/>
            <a:chExt cx="799615" cy="598981"/>
          </a:xfrm>
        </p:grpSpPr>
        <p:sp>
          <p:nvSpPr>
            <p:cNvPr id="273" name="Rectangle 272">
              <a:extLst>
                <a:ext uri="{FF2B5EF4-FFF2-40B4-BE49-F238E27FC236}">
                  <a16:creationId xmlns:a16="http://schemas.microsoft.com/office/drawing/2014/main" id="{D22B9118-0FC1-4FB2-B448-274720EA171D}"/>
                </a:ext>
              </a:extLst>
            </p:cNvPr>
            <p:cNvSpPr/>
            <p:nvPr/>
          </p:nvSpPr>
          <p:spPr>
            <a:xfrm>
              <a:off x="7658355" y="4226725"/>
              <a:ext cx="799615"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Key Vault</a:t>
              </a:r>
            </a:p>
          </p:txBody>
        </p:sp>
        <p:pic>
          <p:nvPicPr>
            <p:cNvPr id="274" name="Picture 273">
              <a:extLst>
                <a:ext uri="{FF2B5EF4-FFF2-40B4-BE49-F238E27FC236}">
                  <a16:creationId xmlns:a16="http://schemas.microsoft.com/office/drawing/2014/main" id="{56F2164F-1810-4089-AEF2-32B652E883FE}"/>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75" name="Group 274">
            <a:extLst>
              <a:ext uri="{FF2B5EF4-FFF2-40B4-BE49-F238E27FC236}">
                <a16:creationId xmlns:a16="http://schemas.microsoft.com/office/drawing/2014/main" id="{2E988741-7614-4FCC-9F2C-7A7DB53C4E02}"/>
              </a:ext>
            </a:extLst>
          </p:cNvPr>
          <p:cNvGrpSpPr/>
          <p:nvPr/>
        </p:nvGrpSpPr>
        <p:grpSpPr>
          <a:xfrm>
            <a:off x="4563032" y="5296573"/>
            <a:ext cx="864008" cy="552822"/>
            <a:chOff x="4674904" y="4918972"/>
            <a:chExt cx="879577" cy="560396"/>
          </a:xfrm>
        </p:grpSpPr>
        <p:pic>
          <p:nvPicPr>
            <p:cNvPr id="276" name="Picture 275">
              <a:extLst>
                <a:ext uri="{FF2B5EF4-FFF2-40B4-BE49-F238E27FC236}">
                  <a16:creationId xmlns:a16="http://schemas.microsoft.com/office/drawing/2014/main" id="{785E3266-3558-4E1E-9BEF-1BB3F60E539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277" name="Rectangle 276">
              <a:extLst>
                <a:ext uri="{FF2B5EF4-FFF2-40B4-BE49-F238E27FC236}">
                  <a16:creationId xmlns:a16="http://schemas.microsoft.com/office/drawing/2014/main" id="{BC486BD5-AE12-45A9-A812-CF5076847EBD}"/>
                </a:ext>
              </a:extLst>
            </p:cNvPr>
            <p:cNvSpPr/>
            <p:nvPr/>
          </p:nvSpPr>
          <p:spPr>
            <a:xfrm>
              <a:off x="4674904" y="5225452"/>
              <a:ext cx="879577" cy="253916"/>
            </a:xfrm>
            <a:prstGeom prst="rect">
              <a:avLst/>
            </a:prstGeom>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Service Bus</a:t>
              </a:r>
            </a:p>
          </p:txBody>
        </p:sp>
      </p:grpSp>
      <p:grpSp>
        <p:nvGrpSpPr>
          <p:cNvPr id="278" name="Group 277">
            <a:extLst>
              <a:ext uri="{FF2B5EF4-FFF2-40B4-BE49-F238E27FC236}">
                <a16:creationId xmlns:a16="http://schemas.microsoft.com/office/drawing/2014/main" id="{EBB2B343-604C-4166-B1FE-918A742BB0F2}"/>
              </a:ext>
            </a:extLst>
          </p:cNvPr>
          <p:cNvGrpSpPr/>
          <p:nvPr/>
        </p:nvGrpSpPr>
        <p:grpSpPr>
          <a:xfrm>
            <a:off x="7635091" y="4348790"/>
            <a:ext cx="842414" cy="568046"/>
            <a:chOff x="7470980" y="1703240"/>
            <a:chExt cx="857594" cy="575829"/>
          </a:xfrm>
        </p:grpSpPr>
        <p:pic>
          <p:nvPicPr>
            <p:cNvPr id="279" name="Picture 278">
              <a:extLst>
                <a:ext uri="{FF2B5EF4-FFF2-40B4-BE49-F238E27FC236}">
                  <a16:creationId xmlns:a16="http://schemas.microsoft.com/office/drawing/2014/main" id="{D0D95110-B541-47D3-BB4B-9540F3DB1E69}"/>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280" name="Rectangle 279">
              <a:extLst>
                <a:ext uri="{FF2B5EF4-FFF2-40B4-BE49-F238E27FC236}">
                  <a16:creationId xmlns:a16="http://schemas.microsoft.com/office/drawing/2014/main" id="{B6C9FC73-4626-4157-85F7-0E038C5AB8CD}"/>
                </a:ext>
              </a:extLst>
            </p:cNvPr>
            <p:cNvSpPr/>
            <p:nvPr/>
          </p:nvSpPr>
          <p:spPr>
            <a:xfrm>
              <a:off x="7470980" y="1990376"/>
              <a:ext cx="857594" cy="288693"/>
            </a:xfrm>
            <a:prstGeom prst="rect">
              <a:avLst/>
            </a:prstGeom>
            <a:no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Application Insights</a:t>
              </a:r>
            </a:p>
          </p:txBody>
        </p:sp>
      </p:grpSp>
      <p:grpSp>
        <p:nvGrpSpPr>
          <p:cNvPr id="281" name="Group 280">
            <a:extLst>
              <a:ext uri="{FF2B5EF4-FFF2-40B4-BE49-F238E27FC236}">
                <a16:creationId xmlns:a16="http://schemas.microsoft.com/office/drawing/2014/main" id="{7DAE8674-7C01-475D-B7E8-389A557F0EE4}"/>
              </a:ext>
            </a:extLst>
          </p:cNvPr>
          <p:cNvGrpSpPr/>
          <p:nvPr/>
        </p:nvGrpSpPr>
        <p:grpSpPr>
          <a:xfrm>
            <a:off x="4773509" y="1998569"/>
            <a:ext cx="3524079" cy="2733209"/>
            <a:chOff x="4705374" y="1462628"/>
            <a:chExt cx="3587580" cy="2770657"/>
          </a:xfrm>
        </p:grpSpPr>
        <p:grpSp>
          <p:nvGrpSpPr>
            <p:cNvPr id="282" name="Group 281">
              <a:extLst>
                <a:ext uri="{FF2B5EF4-FFF2-40B4-BE49-F238E27FC236}">
                  <a16:creationId xmlns:a16="http://schemas.microsoft.com/office/drawing/2014/main" id="{62467925-6A12-4410-8BB5-CFFFE4A67FAE}"/>
                </a:ext>
              </a:extLst>
            </p:cNvPr>
            <p:cNvGrpSpPr/>
            <p:nvPr/>
          </p:nvGrpSpPr>
          <p:grpSpPr>
            <a:xfrm>
              <a:off x="4705374" y="1462628"/>
              <a:ext cx="3134847" cy="2770657"/>
              <a:chOff x="4763249" y="1416328"/>
              <a:chExt cx="3134847" cy="2770657"/>
            </a:xfrm>
          </p:grpSpPr>
          <p:sp>
            <p:nvSpPr>
              <p:cNvPr id="289" name="Oval 288">
                <a:extLst>
                  <a:ext uri="{FF2B5EF4-FFF2-40B4-BE49-F238E27FC236}">
                    <a16:creationId xmlns:a16="http://schemas.microsoft.com/office/drawing/2014/main" id="{68A16392-C90F-416E-9970-22128B1ED23A}"/>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8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97678CB9-2899-44DF-B6BB-04BDE36ADCB7}"/>
                  </a:ext>
                </a:extLst>
              </p:cNvPr>
              <p:cNvGrpSpPr/>
              <p:nvPr/>
            </p:nvGrpSpPr>
            <p:grpSpPr>
              <a:xfrm>
                <a:off x="6339227" y="1416328"/>
                <a:ext cx="756938" cy="593180"/>
                <a:chOff x="6461281" y="1590285"/>
                <a:chExt cx="756938" cy="593180"/>
              </a:xfrm>
            </p:grpSpPr>
            <p:pic>
              <p:nvPicPr>
                <p:cNvPr id="391" name="Picture 390">
                  <a:extLst>
                    <a:ext uri="{FF2B5EF4-FFF2-40B4-BE49-F238E27FC236}">
                      <a16:creationId xmlns:a16="http://schemas.microsoft.com/office/drawing/2014/main" id="{BC8B70AD-59E5-4C44-B4B4-8D12129CDE9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392" name="Rectangle 391">
                  <a:extLst>
                    <a:ext uri="{FF2B5EF4-FFF2-40B4-BE49-F238E27FC236}">
                      <a16:creationId xmlns:a16="http://schemas.microsoft.com/office/drawing/2014/main" id="{7AA1C972-1AC1-48BD-A73D-829E5A7FBBA7}"/>
                    </a:ext>
                  </a:extLst>
                </p:cNvPr>
                <p:cNvSpPr/>
                <p:nvPr/>
              </p:nvSpPr>
              <p:spPr>
                <a:xfrm>
                  <a:off x="6461281" y="1961866"/>
                  <a:ext cx="756938" cy="221599"/>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Functions</a:t>
                  </a:r>
                </a:p>
              </p:txBody>
            </p:sp>
          </p:grpSp>
          <p:grpSp>
            <p:nvGrpSpPr>
              <p:cNvPr id="291" name="Group 290">
                <a:extLst>
                  <a:ext uri="{FF2B5EF4-FFF2-40B4-BE49-F238E27FC236}">
                    <a16:creationId xmlns:a16="http://schemas.microsoft.com/office/drawing/2014/main" id="{6EAE1D70-E9C5-4B2F-8891-27E75BAB2DE6}"/>
                  </a:ext>
                </a:extLst>
              </p:cNvPr>
              <p:cNvGrpSpPr/>
              <p:nvPr/>
            </p:nvGrpSpPr>
            <p:grpSpPr>
              <a:xfrm>
                <a:off x="5604376" y="1605487"/>
                <a:ext cx="800219" cy="594792"/>
                <a:chOff x="5309454" y="2451934"/>
                <a:chExt cx="896375" cy="666261"/>
              </a:xfrm>
            </p:grpSpPr>
            <p:pic>
              <p:nvPicPr>
                <p:cNvPr id="389" name="Picture 388">
                  <a:extLst>
                    <a:ext uri="{FF2B5EF4-FFF2-40B4-BE49-F238E27FC236}">
                      <a16:creationId xmlns:a16="http://schemas.microsoft.com/office/drawing/2014/main" id="{DF1F3EE8-FB23-4815-8CF5-90D8D2E87DD8}"/>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7630" t="28585" r="27785" b="25862"/>
                <a:stretch/>
              </p:blipFill>
              <p:spPr>
                <a:xfrm>
                  <a:off x="5541088" y="2451934"/>
                  <a:ext cx="433968" cy="443388"/>
                </a:xfrm>
                <a:prstGeom prst="rect">
                  <a:avLst/>
                </a:prstGeom>
              </p:spPr>
            </p:pic>
            <p:sp>
              <p:nvSpPr>
                <p:cNvPr id="390" name="Rectangle 389">
                  <a:extLst>
                    <a:ext uri="{FF2B5EF4-FFF2-40B4-BE49-F238E27FC236}">
                      <a16:creationId xmlns:a16="http://schemas.microsoft.com/office/drawing/2014/main" id="{9D571C84-61B1-4049-8AE2-96A5B27CD38B}"/>
                    </a:ext>
                  </a:extLst>
                </p:cNvPr>
                <p:cNvSpPr/>
                <p:nvPr/>
              </p:nvSpPr>
              <p:spPr>
                <a:xfrm>
                  <a:off x="5309454" y="2869969"/>
                  <a:ext cx="896375"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 Azure</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2" name="Group 291">
                <a:extLst>
                  <a:ext uri="{FF2B5EF4-FFF2-40B4-BE49-F238E27FC236}">
                    <a16:creationId xmlns:a16="http://schemas.microsoft.com/office/drawing/2014/main" id="{5B315AE9-AC75-4E7E-AC72-EBE3A1D8586C}"/>
                  </a:ext>
                </a:extLst>
              </p:cNvPr>
              <p:cNvGrpSpPr/>
              <p:nvPr/>
            </p:nvGrpSpPr>
            <p:grpSpPr>
              <a:xfrm>
                <a:off x="6729470" y="3545744"/>
                <a:ext cx="864340" cy="574918"/>
                <a:chOff x="6817831" y="3760305"/>
                <a:chExt cx="968200" cy="643999"/>
              </a:xfrm>
            </p:grpSpPr>
            <p:pic>
              <p:nvPicPr>
                <p:cNvPr id="387" name="Picture 386" descr="A picture containing clipart, vector graphics&#10;&#10;Description automatically generated">
                  <a:extLst>
                    <a:ext uri="{FF2B5EF4-FFF2-40B4-BE49-F238E27FC236}">
                      <a16:creationId xmlns:a16="http://schemas.microsoft.com/office/drawing/2014/main" id="{6BE53A44-C3B3-4CF3-9AD9-115BA9FAE4BF}"/>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388" name="Rectangle 387">
                  <a:extLst>
                    <a:ext uri="{FF2B5EF4-FFF2-40B4-BE49-F238E27FC236}">
                      <a16:creationId xmlns:a16="http://schemas.microsoft.com/office/drawing/2014/main" id="{EFF45032-E330-4261-A9D2-692C2B2BC3CA}"/>
                    </a:ext>
                  </a:extLst>
                </p:cNvPr>
                <p:cNvSpPr/>
                <p:nvPr/>
              </p:nvSpPr>
              <p:spPr>
                <a:xfrm>
                  <a:off x="6817831" y="4156078"/>
                  <a:ext cx="968200" cy="248226"/>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Cosmos DB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3" name="Group 292">
                <a:extLst>
                  <a:ext uri="{FF2B5EF4-FFF2-40B4-BE49-F238E27FC236}">
                    <a16:creationId xmlns:a16="http://schemas.microsoft.com/office/drawing/2014/main" id="{D92CD875-3671-4739-B9E4-84932B3F9430}"/>
                  </a:ext>
                </a:extLst>
              </p:cNvPr>
              <p:cNvGrpSpPr/>
              <p:nvPr/>
            </p:nvGrpSpPr>
            <p:grpSpPr>
              <a:xfrm>
                <a:off x="7082088" y="1697940"/>
                <a:ext cx="816008" cy="540281"/>
                <a:chOff x="6276099" y="2139768"/>
                <a:chExt cx="914060" cy="605198"/>
              </a:xfrm>
            </p:grpSpPr>
            <p:sp>
              <p:nvSpPr>
                <p:cNvPr id="385" name="Rectangle 384">
                  <a:extLst>
                    <a:ext uri="{FF2B5EF4-FFF2-40B4-BE49-F238E27FC236}">
                      <a16:creationId xmlns:a16="http://schemas.microsoft.com/office/drawing/2014/main" id="{365B486C-DAF4-4082-B980-828DE5C54886}"/>
                    </a:ext>
                  </a:extLst>
                </p:cNvPr>
                <p:cNvSpPr/>
                <p:nvPr/>
              </p:nvSpPr>
              <p:spPr>
                <a:xfrm>
                  <a:off x="6276099" y="2496740"/>
                  <a:ext cx="914060" cy="248226"/>
                </a:xfrm>
                <a:prstGeom prst="rect">
                  <a:avLst/>
                </a:prstGeom>
              </p:spPr>
              <p:txBody>
                <a:bodyPr wrap="square">
                  <a:spAutoFit/>
                </a:bodyPr>
                <a:lstStyle/>
                <a:p>
                  <a:pPr marL="0" marR="0" lvl="0" indent="0" algn="ctr" defTabSz="913222" rtl="0" eaLnBrk="1" fontAlgn="base" latinLnBrk="0" hangingPunct="1">
                    <a:lnSpc>
                      <a:spcPct val="80000"/>
                    </a:lnSpc>
                    <a:spcBef>
                      <a:spcPct val="0"/>
                    </a:spcBef>
                    <a:spcAft>
                      <a:spcPts val="60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Web Apps</a:t>
                  </a:r>
                </a:p>
              </p:txBody>
            </p:sp>
            <p:pic>
              <p:nvPicPr>
                <p:cNvPr id="386" name="Picture 8" descr="Image result for Web Apps Logo png">
                  <a:extLst>
                    <a:ext uri="{FF2B5EF4-FFF2-40B4-BE49-F238E27FC236}">
                      <a16:creationId xmlns:a16="http://schemas.microsoft.com/office/drawing/2014/main" id="{1C1A5279-AE1E-465D-8E3F-F04200BD82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a:extLst>
                  <a:ext uri="{FF2B5EF4-FFF2-40B4-BE49-F238E27FC236}">
                    <a16:creationId xmlns:a16="http://schemas.microsoft.com/office/drawing/2014/main" id="{EBC59B37-68D1-45C3-88CB-00ADA39DE98D}"/>
                  </a:ext>
                </a:extLst>
              </p:cNvPr>
              <p:cNvGrpSpPr/>
              <p:nvPr/>
            </p:nvGrpSpPr>
            <p:grpSpPr>
              <a:xfrm>
                <a:off x="5823414" y="3473239"/>
                <a:ext cx="1018227" cy="713746"/>
                <a:chOff x="7115614" y="1593320"/>
                <a:chExt cx="1140578" cy="799510"/>
              </a:xfrm>
            </p:grpSpPr>
            <p:pic>
              <p:nvPicPr>
                <p:cNvPr id="383" name="Picture 382" descr="A close up of a logo&#10;&#10;Description automatically generated">
                  <a:extLst>
                    <a:ext uri="{FF2B5EF4-FFF2-40B4-BE49-F238E27FC236}">
                      <a16:creationId xmlns:a16="http://schemas.microsoft.com/office/drawing/2014/main" id="{19179BA6-2DE5-4B68-931F-3AA2494DA84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384" name="Rectangle 383">
                  <a:extLst>
                    <a:ext uri="{FF2B5EF4-FFF2-40B4-BE49-F238E27FC236}">
                      <a16:creationId xmlns:a16="http://schemas.microsoft.com/office/drawing/2014/main" id="{97D4D848-B427-4FB7-9652-BDE8C303A9AB}"/>
                    </a:ext>
                  </a:extLst>
                </p:cNvPr>
                <p:cNvSpPr/>
                <p:nvPr/>
              </p:nvSpPr>
              <p:spPr>
                <a:xfrm>
                  <a:off x="7115614" y="1999805"/>
                  <a:ext cx="1140578" cy="393025"/>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Azure Stream </a:t>
                  </a:r>
                </a:p>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Analytics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5" name="Group 294">
                <a:extLst>
                  <a:ext uri="{FF2B5EF4-FFF2-40B4-BE49-F238E27FC236}">
                    <a16:creationId xmlns:a16="http://schemas.microsoft.com/office/drawing/2014/main" id="{C1C779F8-3FAF-45F7-BD30-C9094B2B5248}"/>
                  </a:ext>
                </a:extLst>
              </p:cNvPr>
              <p:cNvGrpSpPr/>
              <p:nvPr/>
            </p:nvGrpSpPr>
            <p:grpSpPr>
              <a:xfrm>
                <a:off x="5237598" y="2374432"/>
                <a:ext cx="797013" cy="572713"/>
                <a:chOff x="7584979" y="3709856"/>
                <a:chExt cx="892782" cy="641532"/>
              </a:xfrm>
            </p:grpSpPr>
            <p:pic>
              <p:nvPicPr>
                <p:cNvPr id="299" name="Picture 298">
                  <a:extLst>
                    <a:ext uri="{FF2B5EF4-FFF2-40B4-BE49-F238E27FC236}">
                      <a16:creationId xmlns:a16="http://schemas.microsoft.com/office/drawing/2014/main" id="{B51997B2-F8A8-4E9D-B7BB-CBD3C754C723}"/>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382" name="Rectangle 381">
                  <a:extLst>
                    <a:ext uri="{FF2B5EF4-FFF2-40B4-BE49-F238E27FC236}">
                      <a16:creationId xmlns:a16="http://schemas.microsoft.com/office/drawing/2014/main" id="{1009716F-75F5-461A-AB2C-1ABD02281924}"/>
                    </a:ext>
                  </a:extLst>
                </p:cNvPr>
                <p:cNvSpPr/>
                <p:nvPr/>
              </p:nvSpPr>
              <p:spPr>
                <a:xfrm>
                  <a:off x="7584979" y="4103161"/>
                  <a:ext cx="892782" cy="248227"/>
                </a:xfrm>
                <a:prstGeom prst="rect">
                  <a:avLst/>
                </a:prstGeom>
              </p:spPr>
              <p:txBody>
                <a:bodyPr wrap="none">
                  <a:spAutoFit/>
                </a:bodyPr>
                <a:lstStyle/>
                <a:p>
                  <a:pPr marL="0" marR="0" lvl="0" indent="0" algn="l"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Event Hub</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96" name="Group 295">
                <a:extLst>
                  <a:ext uri="{FF2B5EF4-FFF2-40B4-BE49-F238E27FC236}">
                    <a16:creationId xmlns:a16="http://schemas.microsoft.com/office/drawing/2014/main" id="{E49DB0A2-391D-4FF8-BEA3-AED7787A84A0}"/>
                  </a:ext>
                </a:extLst>
              </p:cNvPr>
              <p:cNvGrpSpPr/>
              <p:nvPr/>
            </p:nvGrpSpPr>
            <p:grpSpPr>
              <a:xfrm>
                <a:off x="4763249" y="3114585"/>
                <a:ext cx="1267927" cy="480131"/>
                <a:chOff x="4979163" y="3290948"/>
                <a:chExt cx="1267927" cy="480131"/>
              </a:xfrm>
            </p:grpSpPr>
            <p:sp>
              <p:nvSpPr>
                <p:cNvPr id="297" name="Rectangle 296">
                  <a:extLst>
                    <a:ext uri="{FF2B5EF4-FFF2-40B4-BE49-F238E27FC236}">
                      <a16:creationId xmlns:a16="http://schemas.microsoft.com/office/drawing/2014/main" id="{1A017C50-294A-4997-8E39-AD1D06353D6B}"/>
                    </a:ext>
                  </a:extLst>
                </p:cNvPr>
                <p:cNvSpPr/>
                <p:nvPr/>
              </p:nvSpPr>
              <p:spPr>
                <a:xfrm>
                  <a:off x="4979163" y="3290948"/>
                  <a:ext cx="943740" cy="480131"/>
                </a:xfrm>
                <a:prstGeom prst="rect">
                  <a:avLst/>
                </a:prstGeom>
              </p:spPr>
              <p:txBody>
                <a:bodyPr wrap="square">
                  <a:noAutofit/>
                </a:bodyPr>
                <a:lstStyle/>
                <a:p>
                  <a:pPr marL="0" marR="0" lvl="0" indent="0" algn="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Device</a:t>
                  </a:r>
                  <a:b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Provisioning Service</a:t>
                  </a:r>
                </a:p>
              </p:txBody>
            </p:sp>
            <p:pic>
              <p:nvPicPr>
                <p:cNvPr id="298" name="Picture 297">
                  <a:extLst>
                    <a:ext uri="{FF2B5EF4-FFF2-40B4-BE49-F238E27FC236}">
                      <a16:creationId xmlns:a16="http://schemas.microsoft.com/office/drawing/2014/main" id="{9D7D063D-E078-4A0B-8E60-B329E5178B79}"/>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3" name="Group 282">
              <a:extLst>
                <a:ext uri="{FF2B5EF4-FFF2-40B4-BE49-F238E27FC236}">
                  <a16:creationId xmlns:a16="http://schemas.microsoft.com/office/drawing/2014/main" id="{F7F9A446-B8E6-4B4A-9115-5D30F082C839}"/>
                </a:ext>
              </a:extLst>
            </p:cNvPr>
            <p:cNvGrpSpPr/>
            <p:nvPr/>
          </p:nvGrpSpPr>
          <p:grpSpPr>
            <a:xfrm>
              <a:off x="7232922" y="3046305"/>
              <a:ext cx="1011337" cy="695101"/>
              <a:chOff x="6948531" y="3199804"/>
              <a:chExt cx="1132861" cy="778625"/>
            </a:xfrm>
          </p:grpSpPr>
          <p:pic>
            <p:nvPicPr>
              <p:cNvPr id="287" name="Picture 286" descr="A picture containing clipart&#10;&#10;Description automatically generated">
                <a:extLst>
                  <a:ext uri="{FF2B5EF4-FFF2-40B4-BE49-F238E27FC236}">
                    <a16:creationId xmlns:a16="http://schemas.microsoft.com/office/drawing/2014/main" id="{D26B546B-2CF3-464D-ABD0-F0A481DCD99C}"/>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15916" r="17956"/>
              <a:stretch/>
            </p:blipFill>
            <p:spPr>
              <a:xfrm>
                <a:off x="7267043" y="3199804"/>
                <a:ext cx="458568" cy="378527"/>
              </a:xfrm>
              <a:prstGeom prst="rect">
                <a:avLst/>
              </a:prstGeom>
            </p:spPr>
          </p:pic>
          <p:sp>
            <p:nvSpPr>
              <p:cNvPr id="288" name="Rectangle 287">
                <a:extLst>
                  <a:ext uri="{FF2B5EF4-FFF2-40B4-BE49-F238E27FC236}">
                    <a16:creationId xmlns:a16="http://schemas.microsoft.com/office/drawing/2014/main" id="{6F3340A8-5006-42F9-B052-F541D318F44B}"/>
                  </a:ext>
                </a:extLst>
              </p:cNvPr>
              <p:cNvSpPr/>
              <p:nvPr/>
            </p:nvSpPr>
            <p:spPr>
              <a:xfrm>
                <a:off x="6948531" y="3585404"/>
                <a:ext cx="1132861" cy="393025"/>
              </a:xfrm>
              <a:prstGeom prst="rect">
                <a:avLst/>
              </a:prstGeom>
            </p:spPr>
            <p:txBody>
              <a:bodyPr wrap="square">
                <a:spAutoFit/>
              </a:bodyPr>
              <a:lstStyle/>
              <a:p>
                <a:pPr marL="0" marR="0" lvl="0" indent="0" algn="ctr" defTabSz="913874"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Time Series Insights</a:t>
                </a:r>
                <a:endPar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grpSp>
        <p:grpSp>
          <p:nvGrpSpPr>
            <p:cNvPr id="284" name="Group 283">
              <a:extLst>
                <a:ext uri="{FF2B5EF4-FFF2-40B4-BE49-F238E27FC236}">
                  <a16:creationId xmlns:a16="http://schemas.microsoft.com/office/drawing/2014/main" id="{6785A6A4-2EAC-4324-93E3-47D0DDEFF56F}"/>
                </a:ext>
              </a:extLst>
            </p:cNvPr>
            <p:cNvGrpSpPr/>
            <p:nvPr/>
          </p:nvGrpSpPr>
          <p:grpSpPr>
            <a:xfrm>
              <a:off x="7595385" y="2370645"/>
              <a:ext cx="697569" cy="565369"/>
              <a:chOff x="7455056" y="2438842"/>
              <a:chExt cx="697569" cy="565369"/>
            </a:xfrm>
          </p:grpSpPr>
          <p:pic>
            <p:nvPicPr>
              <p:cNvPr id="285" name="Picture 14" descr="Image result for &quot;Azure maps&quot; icon">
                <a:extLst>
                  <a:ext uri="{FF2B5EF4-FFF2-40B4-BE49-F238E27FC236}">
                    <a16:creationId xmlns:a16="http://schemas.microsoft.com/office/drawing/2014/main" id="{C71B4602-C873-491D-92F3-7AA2BBF71500}"/>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286" name="Rectangle 285">
                <a:extLst>
                  <a:ext uri="{FF2B5EF4-FFF2-40B4-BE49-F238E27FC236}">
                    <a16:creationId xmlns:a16="http://schemas.microsoft.com/office/drawing/2014/main" id="{B8B54BF5-CAD6-431F-BC36-F0783EE3FC53}"/>
                  </a:ext>
                </a:extLst>
              </p:cNvPr>
              <p:cNvSpPr/>
              <p:nvPr/>
            </p:nvSpPr>
            <p:spPr>
              <a:xfrm>
                <a:off x="7455056" y="2782612"/>
                <a:ext cx="697569" cy="221599"/>
              </a:xfrm>
              <a:prstGeom prst="rect">
                <a:avLst/>
              </a:prstGeom>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Maps</a:t>
                </a:r>
              </a:p>
            </p:txBody>
          </p:sp>
        </p:grpSp>
      </p:grpSp>
      <p:sp>
        <p:nvSpPr>
          <p:cNvPr id="393" name="Rectangle 392">
            <a:extLst>
              <a:ext uri="{FF2B5EF4-FFF2-40B4-BE49-F238E27FC236}">
                <a16:creationId xmlns:a16="http://schemas.microsoft.com/office/drawing/2014/main" id="{0F155AA2-C52C-4A98-B2C3-9DE702391AE2}"/>
              </a:ext>
            </a:extLst>
          </p:cNvPr>
          <p:cNvSpPr/>
          <p:nvPr/>
        </p:nvSpPr>
        <p:spPr bwMode="auto">
          <a:xfrm>
            <a:off x="3802153" y="2041669"/>
            <a:ext cx="5067834" cy="3780862"/>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182880" bIns="91388" numCol="1" spcCol="0" rtlCol="0" fromWordArt="0" anchor="b" anchorCtr="0" forceAA="0" compatLnSpc="1">
            <a:prstTxWarp prst="textNoShape">
              <a:avLst/>
            </a:prstTxWarp>
            <a:noAutofit/>
          </a:bodyPr>
          <a:lstStyle/>
          <a:p>
            <a:pPr marL="0" marR="0" lvl="0" indent="0" algn="ctr" defTabSz="913397"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sp>
        <p:nvSpPr>
          <p:cNvPr id="394" name="Rectangle 393">
            <a:extLst>
              <a:ext uri="{FF2B5EF4-FFF2-40B4-BE49-F238E27FC236}">
                <a16:creationId xmlns:a16="http://schemas.microsoft.com/office/drawing/2014/main" id="{2E29426A-2DE6-419E-A1A0-A6DDE5A4CC45}"/>
              </a:ext>
            </a:extLst>
          </p:cNvPr>
          <p:cNvSpPr/>
          <p:nvPr/>
        </p:nvSpPr>
        <p:spPr bwMode="auto">
          <a:xfrm>
            <a:off x="3578772" y="1887899"/>
            <a:ext cx="5368424" cy="3984003"/>
          </a:xfrm>
          <a:prstGeom prst="rect">
            <a:avLst/>
          </a:prstGeom>
          <a:solidFill>
            <a:schemeClr val="tx2">
              <a:lumMod val="75000"/>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182880" bIns="91388" numCol="1" spcCol="0" rtlCol="0" fromWordArt="0" anchor="b" anchorCtr="0" forceAA="0" compatLnSpc="1">
            <a:prstTxWarp prst="textNoShape">
              <a:avLst/>
            </a:prstTxWarp>
            <a:noAutofit/>
          </a:bodyPr>
          <a:lstStyle/>
          <a:p>
            <a:pPr marL="0" marR="0" lvl="0" indent="0" algn="ctr" defTabSz="913397" rtl="0" eaLnBrk="1" fontAlgn="base" latinLnBrk="0" hangingPunct="1">
              <a:lnSpc>
                <a:spcPct val="90000"/>
              </a:lnSpc>
              <a:spcBef>
                <a:spcPct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26D0263-56C1-4089-A5F5-82829049A4EC}"/>
              </a:ext>
            </a:extLst>
          </p:cNvPr>
          <p:cNvSpPr/>
          <p:nvPr/>
        </p:nvSpPr>
        <p:spPr>
          <a:xfrm>
            <a:off x="3826730" y="3230181"/>
            <a:ext cx="4892900" cy="1215717"/>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397" rtl="0" eaLnBrk="1" fontAlgn="base" latinLnBrk="0" hangingPunct="1">
              <a:lnSpc>
                <a:spcPct val="90000"/>
              </a:lnSpc>
              <a:spcBef>
                <a:spcPct val="0"/>
              </a:spcBef>
              <a:spcAft>
                <a:spcPts val="6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Simplify production-ready IoT solution development</a:t>
            </a:r>
            <a:endPar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171450" marR="0" lvl="0" indent="-171450" algn="l" defTabSz="913397"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Simplify setup, reduce management burden, operational costs, and overhead of a typical IoT project. </a:t>
            </a:r>
            <a:endPar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171450" marR="0" lvl="0" indent="-171450" algn="l" defTabSz="913397"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Bring solutions to market faster, while staying focused on your customers</a:t>
            </a:r>
            <a:endPar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6" name="Rectangle 395">
            <a:extLst>
              <a:ext uri="{FF2B5EF4-FFF2-40B4-BE49-F238E27FC236}">
                <a16:creationId xmlns:a16="http://schemas.microsoft.com/office/drawing/2014/main" id="{42B37ED7-07E1-411F-990B-739052F4D8E6}"/>
              </a:ext>
            </a:extLst>
          </p:cNvPr>
          <p:cNvSpPr/>
          <p:nvPr/>
        </p:nvSpPr>
        <p:spPr>
          <a:xfrm>
            <a:off x="4530052" y="2337284"/>
            <a:ext cx="4205854" cy="612475"/>
          </a:xfrm>
          <a:prstGeom prst="rect">
            <a:avLst/>
          </a:prstGeom>
        </p:spPr>
        <p:txBody>
          <a:bodyPr wrap="square">
            <a:spAutoFit/>
          </a:bodyPr>
          <a:lstStyle/>
          <a:p>
            <a:pPr marL="0" marR="0" lvl="0" indent="0" algn="l" defTabSz="913397" rtl="0" eaLnBrk="1" fontAlgn="base" latinLnBrk="0" hangingPunct="1">
              <a:lnSpc>
                <a:spcPct val="90000"/>
              </a:lnSpc>
              <a:spcBef>
                <a:spcPct val="0"/>
              </a:spcBef>
              <a:spcAft>
                <a:spcPts val="6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Azure IoT Central</a:t>
            </a:r>
          </a:p>
          <a:p>
            <a:pPr marL="0" marR="0" lvl="0" indent="0" algn="l" defTabSz="913397"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a:t>
            </a:r>
            <a:r>
              <a:rPr kumimoji="0" lang="en-US" sz="1400" b="1" i="1" u="sng"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Azure IoT Central, our </a:t>
            </a:r>
            <a:r>
              <a:rPr kumimoji="0" lang="en-US" sz="1400" b="0" i="0" u="none" strike="noStrike" kern="0" cap="none" spc="0" normalizeH="0" baseline="0" noProof="0">
                <a:ln>
                  <a:noFill/>
                </a:ln>
                <a:solidFill>
                  <a:srgbClr val="FFFFFF"/>
                </a:solidFill>
                <a:effectLst/>
                <a:uLnTx/>
                <a:uFillTx/>
                <a:latin typeface="Segoe UI"/>
                <a:ea typeface="+mn-ea"/>
                <a:cs typeface="+mn-cs"/>
              </a:rPr>
              <a:t>IoT App Platform</a:t>
            </a:r>
            <a:endParaRPr kumimoji="0" lang="en-US" sz="1400" b="1"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97" name="Picture 396" descr="A picture containing clock&#10;&#10;Description automatically generated">
            <a:extLst>
              <a:ext uri="{FF2B5EF4-FFF2-40B4-BE49-F238E27FC236}">
                <a16:creationId xmlns:a16="http://schemas.microsoft.com/office/drawing/2014/main" id="{ADE5E901-94D1-4162-9381-4D842AFFEC9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833315" y="2307802"/>
            <a:ext cx="614915" cy="682488"/>
          </a:xfrm>
          <a:prstGeom prst="rect">
            <a:avLst/>
          </a:prstGeom>
        </p:spPr>
      </p:pic>
      <p:sp>
        <p:nvSpPr>
          <p:cNvPr id="398" name="Rectangle 397">
            <a:extLst>
              <a:ext uri="{FF2B5EF4-FFF2-40B4-BE49-F238E27FC236}">
                <a16:creationId xmlns:a16="http://schemas.microsoft.com/office/drawing/2014/main" id="{B56D3D44-8569-4F04-9E48-203DE19CAF14}"/>
              </a:ext>
            </a:extLst>
          </p:cNvPr>
          <p:cNvSpPr/>
          <p:nvPr/>
        </p:nvSpPr>
        <p:spPr>
          <a:xfrm>
            <a:off x="4006886" y="4626918"/>
            <a:ext cx="2186408" cy="754053"/>
          </a:xfrm>
          <a:prstGeom prst="rect">
            <a:avLst/>
          </a:prstGeom>
        </p:spPr>
        <p:txBody>
          <a:bodyPr wrap="square" anchor="t">
            <a:spAutoFit/>
          </a:bodyPr>
          <a:lstStyle/>
          <a:p>
            <a:pPr marL="346075" marR="0" lvl="0" indent="-346075" algn="l" defTabSz="913434" rtl="0" eaLnBrk="1" fontAlgn="auto" latinLnBrk="0" hangingPunct="1">
              <a:lnSpc>
                <a:spcPct val="100000"/>
              </a:lnSpc>
              <a:spcBef>
                <a:spcPct val="0"/>
              </a:spcBef>
              <a:spcAft>
                <a:spcPts val="1800"/>
              </a:spcAft>
              <a:buClr>
                <a:srgbClr val="FFFFFF"/>
              </a:buClr>
              <a:buSzTx/>
              <a:buFont typeface="Wingdings" panose="05000000000000000000" pitchFamily="2" charset="2"/>
              <a:buChar char="ü"/>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a:rPr>
              <a:t>Highly secure</a:t>
            </a:r>
          </a:p>
          <a:p>
            <a:pPr marL="346075" marR="0" lvl="0" indent="-346075" algn="l" defTabSz="913434" rtl="0" eaLnBrk="1" fontAlgn="auto" latinLnBrk="0" hangingPunct="1">
              <a:lnSpc>
                <a:spcPct val="100000"/>
              </a:lnSpc>
              <a:spcBef>
                <a:spcPct val="0"/>
              </a:spcBef>
              <a:spcAft>
                <a:spcPts val="1800"/>
              </a:spcAft>
              <a:buClr>
                <a:srgbClr val="FFFFFF"/>
              </a:buClr>
              <a:buSzTx/>
              <a:buFont typeface="Wingdings" panose="05000000000000000000" pitchFamily="2" charset="2"/>
              <a:buChar char="ü"/>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a:rPr>
              <a:t>Enterprise-grade</a:t>
            </a:r>
          </a:p>
        </p:txBody>
      </p:sp>
      <p:sp>
        <p:nvSpPr>
          <p:cNvPr id="399" name="Rectangle 398">
            <a:extLst>
              <a:ext uri="{FF2B5EF4-FFF2-40B4-BE49-F238E27FC236}">
                <a16:creationId xmlns:a16="http://schemas.microsoft.com/office/drawing/2014/main" id="{D25475B4-8019-4B63-B36A-B56EB394A3DD}"/>
              </a:ext>
            </a:extLst>
          </p:cNvPr>
          <p:cNvSpPr/>
          <p:nvPr/>
        </p:nvSpPr>
        <p:spPr>
          <a:xfrm>
            <a:off x="6354316" y="4626918"/>
            <a:ext cx="2467715" cy="754053"/>
          </a:xfrm>
          <a:prstGeom prst="rect">
            <a:avLst/>
          </a:prstGeom>
        </p:spPr>
        <p:txBody>
          <a:bodyPr wrap="square" anchor="t">
            <a:spAutoFit/>
          </a:bodyPr>
          <a:lstStyle/>
          <a:p>
            <a:pPr marL="346075" marR="0" lvl="0" indent="-346075" algn="l" defTabSz="913434" rtl="0" eaLnBrk="1" fontAlgn="auto" latinLnBrk="0" hangingPunct="1">
              <a:lnSpc>
                <a:spcPct val="100000"/>
              </a:lnSpc>
              <a:spcBef>
                <a:spcPct val="0"/>
              </a:spcBef>
              <a:spcAft>
                <a:spcPts val="1800"/>
              </a:spcAft>
              <a:buClrTx/>
              <a:buSzTx/>
              <a:buFont typeface="Wingdings" panose="05000000000000000000" pitchFamily="2" charset="2"/>
              <a:buChar char="ü"/>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a:rPr>
              <a:t>Predictable pricing</a:t>
            </a:r>
          </a:p>
          <a:p>
            <a:pPr marL="346075" marR="0" lvl="0" indent="-346075" algn="l" defTabSz="913434" rtl="0" eaLnBrk="1" fontAlgn="auto" latinLnBrk="0" hangingPunct="1">
              <a:lnSpc>
                <a:spcPct val="100000"/>
              </a:lnSpc>
              <a:spcBef>
                <a:spcPct val="0"/>
              </a:spcBef>
              <a:spcAft>
                <a:spcPts val="1800"/>
              </a:spcAft>
              <a:buClrTx/>
              <a:buSzTx/>
              <a:buFont typeface="Wingdings" panose="05000000000000000000" pitchFamily="2" charset="2"/>
              <a:buChar char="ü"/>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a:rPr>
              <a:t>Industry-focused</a:t>
            </a:r>
            <a:endParaRPr kumimoji="0" lang="en-US" sz="14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p:txBody>
      </p:sp>
      <p:grpSp>
        <p:nvGrpSpPr>
          <p:cNvPr id="205" name="Group 204">
            <a:extLst>
              <a:ext uri="{FF2B5EF4-FFF2-40B4-BE49-F238E27FC236}">
                <a16:creationId xmlns:a16="http://schemas.microsoft.com/office/drawing/2014/main" id="{F338304D-283D-41B5-8CEB-82C9E3B0A382}"/>
              </a:ext>
            </a:extLst>
          </p:cNvPr>
          <p:cNvGrpSpPr/>
          <p:nvPr/>
        </p:nvGrpSpPr>
        <p:grpSpPr>
          <a:xfrm>
            <a:off x="55402" y="1171162"/>
            <a:ext cx="12105100" cy="785353"/>
            <a:chOff x="76016" y="1047480"/>
            <a:chExt cx="12105100" cy="785353"/>
          </a:xfrm>
        </p:grpSpPr>
        <p:sp>
          <p:nvSpPr>
            <p:cNvPr id="206" name="Arrow: Pentagon 205">
              <a:extLst>
                <a:ext uri="{FF2B5EF4-FFF2-40B4-BE49-F238E27FC236}">
                  <a16:creationId xmlns:a16="http://schemas.microsoft.com/office/drawing/2014/main" id="{90B122D7-4923-406B-83D7-2267FD1BB801}"/>
                </a:ext>
              </a:extLst>
            </p:cNvPr>
            <p:cNvSpPr/>
            <p:nvPr/>
          </p:nvSpPr>
          <p:spPr bwMode="auto">
            <a:xfrm>
              <a:off x="8100147" y="1047480"/>
              <a:ext cx="4080969" cy="783368"/>
            </a:xfrm>
            <a:prstGeom prst="homePlate">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7" name="Arrow: Pentagon 206">
              <a:extLst>
                <a:ext uri="{FF2B5EF4-FFF2-40B4-BE49-F238E27FC236}">
                  <a16:creationId xmlns:a16="http://schemas.microsoft.com/office/drawing/2014/main" id="{995BB7E8-6CB8-4A18-9C21-BAA3F171A73F}"/>
                </a:ext>
              </a:extLst>
            </p:cNvPr>
            <p:cNvSpPr/>
            <p:nvPr/>
          </p:nvSpPr>
          <p:spPr bwMode="auto">
            <a:xfrm>
              <a:off x="3426501" y="1048827"/>
              <a:ext cx="5397770" cy="784006"/>
            </a:xfrm>
            <a:prstGeom prst="homePlate">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sp>
          <p:nvSpPr>
            <p:cNvPr id="208" name="Arrow: Pentagon 207">
              <a:extLst>
                <a:ext uri="{FF2B5EF4-FFF2-40B4-BE49-F238E27FC236}">
                  <a16:creationId xmlns:a16="http://schemas.microsoft.com/office/drawing/2014/main" id="{3008C468-B76A-4B35-8022-1BD5E4CADC5A}"/>
                </a:ext>
              </a:extLst>
            </p:cNvPr>
            <p:cNvSpPr/>
            <p:nvPr/>
          </p:nvSpPr>
          <p:spPr bwMode="auto">
            <a:xfrm>
              <a:off x="76016" y="1048624"/>
              <a:ext cx="3730394" cy="783368"/>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Semibold"/>
              </a:endParaRPr>
            </a:p>
          </p:txBody>
        </p:sp>
        <p:grpSp>
          <p:nvGrpSpPr>
            <p:cNvPr id="209" name="Group 208">
              <a:extLst>
                <a:ext uri="{FF2B5EF4-FFF2-40B4-BE49-F238E27FC236}">
                  <a16:creationId xmlns:a16="http://schemas.microsoft.com/office/drawing/2014/main" id="{E349BC8E-1F9C-46D5-9724-EE8A7059A812}"/>
                </a:ext>
              </a:extLst>
            </p:cNvPr>
            <p:cNvGrpSpPr/>
            <p:nvPr/>
          </p:nvGrpSpPr>
          <p:grpSpPr>
            <a:xfrm>
              <a:off x="8673895" y="1100729"/>
              <a:ext cx="3320220" cy="636925"/>
              <a:chOff x="7922517" y="4588193"/>
              <a:chExt cx="2892514" cy="636925"/>
            </a:xfrm>
          </p:grpSpPr>
          <p:sp>
            <p:nvSpPr>
              <p:cNvPr id="217" name="TextBox 216">
                <a:extLst>
                  <a:ext uri="{FF2B5EF4-FFF2-40B4-BE49-F238E27FC236}">
                    <a16:creationId xmlns:a16="http://schemas.microsoft.com/office/drawing/2014/main" id="{FB21E79B-849C-413B-9062-44B626C3D38E}"/>
                  </a:ext>
                </a:extLst>
              </p:cNvPr>
              <p:cNvSpPr txBox="1"/>
              <p:nvPr/>
            </p:nvSpPr>
            <p:spPr>
              <a:xfrm>
                <a:off x="8053522" y="4837704"/>
                <a:ext cx="2576970" cy="387414"/>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Optimize operations, increase profitability, &amp; create more compelling business models</a:t>
                </a:r>
              </a:p>
            </p:txBody>
          </p:sp>
          <p:sp>
            <p:nvSpPr>
              <p:cNvPr id="218" name="TextBox 217">
                <a:extLst>
                  <a:ext uri="{FF2B5EF4-FFF2-40B4-BE49-F238E27FC236}">
                    <a16:creationId xmlns:a16="http://schemas.microsoft.com/office/drawing/2014/main" id="{A54014D8-5962-4C13-83BA-212090A0954F}"/>
                  </a:ext>
                </a:extLst>
              </p:cNvPr>
              <p:cNvSpPr txBox="1"/>
              <p:nvPr/>
            </p:nvSpPr>
            <p:spPr>
              <a:xfrm>
                <a:off x="7922517" y="4588193"/>
                <a:ext cx="2892514" cy="207942"/>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ACTION</a:t>
                </a:r>
              </a:p>
            </p:txBody>
          </p:sp>
        </p:grpSp>
        <p:grpSp>
          <p:nvGrpSpPr>
            <p:cNvPr id="210" name="Group 209">
              <a:extLst>
                <a:ext uri="{FF2B5EF4-FFF2-40B4-BE49-F238E27FC236}">
                  <a16:creationId xmlns:a16="http://schemas.microsoft.com/office/drawing/2014/main" id="{5292CE14-D3CD-406A-8F3A-73D8286CC418}"/>
                </a:ext>
              </a:extLst>
            </p:cNvPr>
            <p:cNvGrpSpPr/>
            <p:nvPr/>
          </p:nvGrpSpPr>
          <p:grpSpPr>
            <a:xfrm>
              <a:off x="4295017" y="1099369"/>
              <a:ext cx="3764034" cy="501473"/>
              <a:chOff x="2333581" y="4589739"/>
              <a:chExt cx="2589205" cy="430312"/>
            </a:xfrm>
          </p:grpSpPr>
          <p:sp>
            <p:nvSpPr>
              <p:cNvPr id="214" name="TextBox 213">
                <a:extLst>
                  <a:ext uri="{FF2B5EF4-FFF2-40B4-BE49-F238E27FC236}">
                    <a16:creationId xmlns:a16="http://schemas.microsoft.com/office/drawing/2014/main" id="{B0FF60B8-C7CD-42FE-BD33-17D5E7084E65}"/>
                  </a:ext>
                </a:extLst>
              </p:cNvPr>
              <p:cNvSpPr txBox="1"/>
              <p:nvPr/>
            </p:nvSpPr>
            <p:spPr>
              <a:xfrm>
                <a:off x="2468907" y="4861920"/>
                <a:ext cx="2414566" cy="158131"/>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Identify patterns in data, automate rules &amp; alerts </a:t>
                </a:r>
              </a:p>
            </p:txBody>
          </p:sp>
          <p:sp>
            <p:nvSpPr>
              <p:cNvPr id="215" name="TextBox 214">
                <a:extLst>
                  <a:ext uri="{FF2B5EF4-FFF2-40B4-BE49-F238E27FC236}">
                    <a16:creationId xmlns:a16="http://schemas.microsoft.com/office/drawing/2014/main" id="{C694256C-B514-48C4-AE03-CB146B56E662}"/>
                  </a:ext>
                </a:extLst>
              </p:cNvPr>
              <p:cNvSpPr txBox="1"/>
              <p:nvPr/>
            </p:nvSpPr>
            <p:spPr>
              <a:xfrm>
                <a:off x="2333581" y="4589739"/>
                <a:ext cx="2589205" cy="178434"/>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INSIGHTS</a:t>
                </a:r>
              </a:p>
            </p:txBody>
          </p:sp>
        </p:grpSp>
        <p:grpSp>
          <p:nvGrpSpPr>
            <p:cNvPr id="211" name="Group 210">
              <a:extLst>
                <a:ext uri="{FF2B5EF4-FFF2-40B4-BE49-F238E27FC236}">
                  <a16:creationId xmlns:a16="http://schemas.microsoft.com/office/drawing/2014/main" id="{546222F6-2901-4B2F-8F27-2DBAE5B4BDE8}"/>
                </a:ext>
              </a:extLst>
            </p:cNvPr>
            <p:cNvGrpSpPr/>
            <p:nvPr/>
          </p:nvGrpSpPr>
          <p:grpSpPr>
            <a:xfrm>
              <a:off x="181188" y="1102030"/>
              <a:ext cx="3540081" cy="646116"/>
              <a:chOff x="2333581" y="4589739"/>
              <a:chExt cx="2589205" cy="657187"/>
            </a:xfrm>
          </p:grpSpPr>
          <p:sp>
            <p:nvSpPr>
              <p:cNvPr id="212" name="TextBox 211">
                <a:extLst>
                  <a:ext uri="{FF2B5EF4-FFF2-40B4-BE49-F238E27FC236}">
                    <a16:creationId xmlns:a16="http://schemas.microsoft.com/office/drawing/2014/main" id="{55895F9E-7B64-41C2-87ED-A50EA609C92B}"/>
                  </a:ext>
                </a:extLst>
              </p:cNvPr>
              <p:cNvSpPr txBox="1"/>
              <p:nvPr/>
            </p:nvSpPr>
            <p:spPr>
              <a:xfrm>
                <a:off x="2748028" y="4852874"/>
                <a:ext cx="1764975" cy="394052"/>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Segoe UI Semibold"/>
                  </a:rPr>
                  <a:t>Gain real time insights and improve business processes</a:t>
                </a:r>
              </a:p>
            </p:txBody>
          </p:sp>
          <p:sp>
            <p:nvSpPr>
              <p:cNvPr id="213" name="TextBox 212">
                <a:extLst>
                  <a:ext uri="{FF2B5EF4-FFF2-40B4-BE49-F238E27FC236}">
                    <a16:creationId xmlns:a16="http://schemas.microsoft.com/office/drawing/2014/main" id="{A6853350-6FA6-4E53-BB95-8727BF6C4869}"/>
                  </a:ext>
                </a:extLst>
              </p:cNvPr>
              <p:cNvSpPr txBox="1"/>
              <p:nvPr/>
            </p:nvSpPr>
            <p:spPr>
              <a:xfrm>
                <a:off x="2333581" y="4589739"/>
                <a:ext cx="2589205" cy="211505"/>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Segoe UI Semibold"/>
                  </a:rPr>
                  <a:t>THINGS</a:t>
                </a:r>
              </a:p>
            </p:txBody>
          </p:sp>
        </p:grpSp>
      </p:grpSp>
    </p:spTree>
    <p:extLst>
      <p:ext uri="{BB962C8B-B14F-4D97-AF65-F5344CB8AC3E}">
        <p14:creationId xmlns:p14="http://schemas.microsoft.com/office/powerpoint/2010/main" val="326077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500"/>
                                        <p:tgtEl>
                                          <p:spTgt spid="3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500"/>
                                        <p:tgtEl>
                                          <p:spTgt spid="3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500"/>
                                        <p:tgtEl>
                                          <p:spTgt spid="396"/>
                                        </p:tgtEl>
                                      </p:cBhvr>
                                    </p:animEffect>
                                  </p:childTnLst>
                                </p:cTn>
                              </p:par>
                              <p:par>
                                <p:cTn id="14" presetID="10" presetClass="entr" presetSubtype="0" fill="hold" nodeType="with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fade">
                                      <p:cBhvr>
                                        <p:cTn id="16" dur="500"/>
                                        <p:tgtEl>
                                          <p:spTgt spid="39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8"/>
                                        </p:tgtEl>
                                        <p:attrNameLst>
                                          <p:attrName>style.visibility</p:attrName>
                                        </p:attrNameLst>
                                      </p:cBhvr>
                                      <p:to>
                                        <p:strVal val="visible"/>
                                      </p:to>
                                    </p:set>
                                    <p:animEffect transition="in" filter="fade">
                                      <p:cBhvr>
                                        <p:cTn id="19" dur="500"/>
                                        <p:tgtEl>
                                          <p:spTgt spid="3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9"/>
                                        </p:tgtEl>
                                        <p:attrNameLst>
                                          <p:attrName>style.visibility</p:attrName>
                                        </p:attrNameLst>
                                      </p:cBhvr>
                                      <p:to>
                                        <p:strVal val="visible"/>
                                      </p:to>
                                    </p:set>
                                    <p:animEffect transition="in" filter="fade">
                                      <p:cBhvr>
                                        <p:cTn id="22"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animBg="1"/>
      <p:bldP spid="395" grpId="0"/>
      <p:bldP spid="396" grpId="0"/>
      <p:bldP spid="398" grpId="0"/>
      <p:bldP spid="39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644802" y="1838904"/>
            <a:ext cx="10902396" cy="3180192"/>
          </a:xfrm>
        </p:spPr>
        <p:txBody>
          <a:bodyPr/>
          <a:lstStyle/>
          <a:p>
            <a:r>
              <a:rPr lang="en-US" sz="4400" dirty="0">
                <a:gradFill>
                  <a:gsLst>
                    <a:gs pos="0">
                      <a:schemeClr val="accent5"/>
                    </a:gs>
                    <a:gs pos="100000">
                      <a:schemeClr val="accent4"/>
                    </a:gs>
                  </a:gsLst>
                  <a:lin ang="2700000" scaled="1"/>
                </a:gradFill>
              </a:rPr>
              <a:t>Demo  1: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Getting started with IoT Hub</a:t>
            </a: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Demo 2: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Getting started with Azure IoT Central</a:t>
            </a:r>
            <a:br>
              <a:rPr lang="en-US" sz="4400" dirty="0">
                <a:gradFill>
                  <a:gsLst>
                    <a:gs pos="0">
                      <a:schemeClr val="accent5"/>
                    </a:gs>
                    <a:gs pos="100000">
                      <a:schemeClr val="accent4"/>
                    </a:gs>
                  </a:gsLst>
                  <a:lin ang="2700000" scaled="1"/>
                </a:gradFill>
              </a:rPr>
            </a:br>
            <a:endParaRPr lang="en-US" sz="44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2790690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344CF1E-7018-49B0-88A6-97C8AC6F0213}"/>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aphic 44">
            <a:extLst>
              <a:ext uri="{FF2B5EF4-FFF2-40B4-BE49-F238E27FC236}">
                <a16:creationId xmlns:a16="http://schemas.microsoft.com/office/drawing/2014/main" id="{E887E0FF-AC8F-42FE-9DF4-CB3E1089644A}"/>
              </a:ext>
            </a:extLst>
          </p:cNvPr>
          <p:cNvGrpSpPr/>
          <p:nvPr/>
        </p:nvGrpSpPr>
        <p:grpSpPr>
          <a:xfrm>
            <a:off x="4120025" y="2932387"/>
            <a:ext cx="583987" cy="740101"/>
            <a:chOff x="4120025" y="3846286"/>
            <a:chExt cx="583987" cy="740101"/>
          </a:xfrm>
        </p:grpSpPr>
        <p:sp>
          <p:nvSpPr>
            <p:cNvPr id="53" name="Freeform: Shape 52">
              <a:extLst>
                <a:ext uri="{FF2B5EF4-FFF2-40B4-BE49-F238E27FC236}">
                  <a16:creationId xmlns:a16="http://schemas.microsoft.com/office/drawing/2014/main" id="{85DB9890-C5E9-4467-9D02-1B9B8807675B}"/>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1A5A052F-5385-47FA-BF53-989265EB2814}"/>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9FEDC4A-2587-416F-9336-59E33DD6F401}"/>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C49B581D-5DA7-48AB-A772-F204CFA0891D}"/>
              </a:ext>
            </a:extLst>
          </p:cNvPr>
          <p:cNvGrpSpPr/>
          <p:nvPr/>
        </p:nvGrpSpPr>
        <p:grpSpPr>
          <a:xfrm>
            <a:off x="455995" y="2140961"/>
            <a:ext cx="2158607" cy="2612572"/>
            <a:chOff x="455995" y="2140961"/>
            <a:chExt cx="2158607" cy="2612572"/>
          </a:xfrm>
        </p:grpSpPr>
        <p:sp>
          <p:nvSpPr>
            <p:cNvPr id="31" name="Rectangle 30">
              <a:extLst>
                <a:ext uri="{FF2B5EF4-FFF2-40B4-BE49-F238E27FC236}">
                  <a16:creationId xmlns:a16="http://schemas.microsoft.com/office/drawing/2014/main" id="{084CDF79-280C-4D2F-B28A-525D79198ADE}"/>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32" name="Graphic 54">
              <a:extLst>
                <a:ext uri="{FF2B5EF4-FFF2-40B4-BE49-F238E27FC236}">
                  <a16:creationId xmlns:a16="http://schemas.microsoft.com/office/drawing/2014/main" id="{543B3D8E-59EE-46FA-A700-0A4824759194}"/>
                </a:ext>
              </a:extLst>
            </p:cNvPr>
            <p:cNvGrpSpPr/>
            <p:nvPr/>
          </p:nvGrpSpPr>
          <p:grpSpPr>
            <a:xfrm>
              <a:off x="1851758" y="3841207"/>
              <a:ext cx="477142" cy="763428"/>
              <a:chOff x="1851758" y="3841207"/>
              <a:chExt cx="477142" cy="763428"/>
            </a:xfrm>
          </p:grpSpPr>
          <p:sp>
            <p:nvSpPr>
              <p:cNvPr id="33" name="Freeform: Shape 32">
                <a:extLst>
                  <a:ext uri="{FF2B5EF4-FFF2-40B4-BE49-F238E27FC236}">
                    <a16:creationId xmlns:a16="http://schemas.microsoft.com/office/drawing/2014/main" id="{07358843-E6DA-49B4-89EB-711586A445D2}"/>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0828B4C-EE4A-4F1E-A6FF-1D6A954AE4A0}"/>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E07BE91-3221-4A12-93D9-9D23A96291F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2ADF74A-1167-4A33-A599-30532EB213B3}"/>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EB46EC2-E763-4351-A07B-ABEAA9B7FD6B}"/>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D79DE62-2FAD-4551-8D10-CB666A4EDABC}"/>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65" name="Group 64">
            <a:extLst>
              <a:ext uri="{FF2B5EF4-FFF2-40B4-BE49-F238E27FC236}">
                <a16:creationId xmlns:a16="http://schemas.microsoft.com/office/drawing/2014/main" id="{1E54579C-BB1C-47E5-89A7-07E510CBD936}"/>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D723CB6E-EF0F-49B3-97B2-968673EE3991}"/>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7" name="Graphic 66">
              <a:extLst>
                <a:ext uri="{FF2B5EF4-FFF2-40B4-BE49-F238E27FC236}">
                  <a16:creationId xmlns:a16="http://schemas.microsoft.com/office/drawing/2014/main" id="{9BAB1442-A40B-4108-9E0A-1D991318D5C6}"/>
                </a:ext>
              </a:extLst>
            </p:cNvPr>
            <p:cNvGrpSpPr/>
            <p:nvPr/>
          </p:nvGrpSpPr>
          <p:grpSpPr>
            <a:xfrm>
              <a:off x="6332529" y="3851879"/>
              <a:ext cx="701004" cy="752756"/>
              <a:chOff x="6332529" y="3851879"/>
              <a:chExt cx="701004" cy="752756"/>
            </a:xfrm>
          </p:grpSpPr>
          <p:sp>
            <p:nvSpPr>
              <p:cNvPr id="68" name="Freeform: Shape 67">
                <a:extLst>
                  <a:ext uri="{FF2B5EF4-FFF2-40B4-BE49-F238E27FC236}">
                    <a16:creationId xmlns:a16="http://schemas.microsoft.com/office/drawing/2014/main" id="{46DD8541-7A9A-47A8-9200-0CD0BEA4212B}"/>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7F7364-86D9-43A5-8E57-5274587BD061}"/>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4F98612-0BA6-4EFE-B83A-5C1EC0D59AD0}"/>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DDA2F825-0133-4940-91DB-CF102175047A}"/>
              </a:ext>
            </a:extLst>
          </p:cNvPr>
          <p:cNvGrpSpPr/>
          <p:nvPr/>
        </p:nvGrpSpPr>
        <p:grpSpPr>
          <a:xfrm>
            <a:off x="7316893" y="2140961"/>
            <a:ext cx="2158607" cy="2612572"/>
            <a:chOff x="7316893" y="2140961"/>
            <a:chExt cx="2158607" cy="2612572"/>
          </a:xfrm>
        </p:grpSpPr>
        <p:sp>
          <p:nvSpPr>
            <p:cNvPr id="72" name="Rectangle 71">
              <a:extLst>
                <a:ext uri="{FF2B5EF4-FFF2-40B4-BE49-F238E27FC236}">
                  <a16:creationId xmlns:a16="http://schemas.microsoft.com/office/drawing/2014/main" id="{217E77AB-8817-412E-88B2-6A636247569B}"/>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3" name="Graphic 3">
              <a:extLst>
                <a:ext uri="{FF2B5EF4-FFF2-40B4-BE49-F238E27FC236}">
                  <a16:creationId xmlns:a16="http://schemas.microsoft.com/office/drawing/2014/main" id="{907E05CD-42AA-4C54-931A-8D76719C4190}"/>
                </a:ext>
              </a:extLst>
            </p:cNvPr>
            <p:cNvGrpSpPr/>
            <p:nvPr/>
          </p:nvGrpSpPr>
          <p:grpSpPr>
            <a:xfrm>
              <a:off x="8544934" y="3841207"/>
              <a:ext cx="763427" cy="763427"/>
              <a:chOff x="8544934" y="3841207"/>
              <a:chExt cx="763427" cy="763427"/>
            </a:xfrm>
          </p:grpSpPr>
          <p:grpSp>
            <p:nvGrpSpPr>
              <p:cNvPr id="74" name="Graphic 3">
                <a:extLst>
                  <a:ext uri="{FF2B5EF4-FFF2-40B4-BE49-F238E27FC236}">
                    <a16:creationId xmlns:a16="http://schemas.microsoft.com/office/drawing/2014/main" id="{640CF14F-9E36-4497-BEBC-F5323D07B515}"/>
                  </a:ext>
                </a:extLst>
              </p:cNvPr>
              <p:cNvGrpSpPr/>
              <p:nvPr/>
            </p:nvGrpSpPr>
            <p:grpSpPr>
              <a:xfrm>
                <a:off x="8748315" y="4043992"/>
                <a:ext cx="357259" cy="357856"/>
                <a:chOff x="8748315" y="4043992"/>
                <a:chExt cx="357259" cy="357856"/>
              </a:xfrm>
              <a:solidFill>
                <a:srgbClr val="0078D4"/>
              </a:solidFill>
            </p:grpSpPr>
            <p:sp>
              <p:nvSpPr>
                <p:cNvPr id="76" name="Freeform: Shape 75">
                  <a:extLst>
                    <a:ext uri="{FF2B5EF4-FFF2-40B4-BE49-F238E27FC236}">
                      <a16:creationId xmlns:a16="http://schemas.microsoft.com/office/drawing/2014/main" id="{487C3CED-4DB3-4284-B76F-C7FA29D27C1F}"/>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10FF6D-9AE0-4821-9D6C-2845AE181E1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5" name="Freeform: Shape 74">
                <a:extLst>
                  <a:ext uri="{FF2B5EF4-FFF2-40B4-BE49-F238E27FC236}">
                    <a16:creationId xmlns:a16="http://schemas.microsoft.com/office/drawing/2014/main" id="{10EA1745-C93E-4CB4-8F9D-043661E2858E}"/>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4565B4C7-8DE1-465A-A03D-33D0E316445D}"/>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F7FF6E3A-1B89-41C9-BEE1-A0FD5771AA1A}"/>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145E4224-0528-4491-9DCE-DFB03F73E9CD}"/>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253815E5-E327-4F5C-9379-E6B01A28305A}"/>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8D067AF3-8611-49F0-B5AA-70913F43B8DB}"/>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0C3D131B-68FC-466D-8986-7C99F8F43666}"/>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FCA66BA-CCF0-4D63-AAFB-6E4F4954A2B5}"/>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58F5B3-44AE-4460-8728-5A5C817B7100}"/>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86" name="Group 85">
            <a:extLst>
              <a:ext uri="{FF2B5EF4-FFF2-40B4-BE49-F238E27FC236}">
                <a16:creationId xmlns:a16="http://schemas.microsoft.com/office/drawing/2014/main" id="{FEE78065-B04E-482D-BDC6-A42D42AC1D7A}"/>
              </a:ext>
            </a:extLst>
          </p:cNvPr>
          <p:cNvGrpSpPr/>
          <p:nvPr/>
        </p:nvGrpSpPr>
        <p:grpSpPr>
          <a:xfrm>
            <a:off x="2742959" y="1299821"/>
            <a:ext cx="2158607" cy="4302256"/>
            <a:chOff x="455995" y="1299821"/>
            <a:chExt cx="2158607" cy="4302256"/>
          </a:xfrm>
        </p:grpSpPr>
        <p:sp>
          <p:nvSpPr>
            <p:cNvPr id="87" name="Rectangle 86">
              <a:extLst>
                <a:ext uri="{FF2B5EF4-FFF2-40B4-BE49-F238E27FC236}">
                  <a16:creationId xmlns:a16="http://schemas.microsoft.com/office/drawing/2014/main" id="{C6E7F2EC-04FA-41D7-B8A8-B7F0795C8CDE}"/>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Time Series Insights</a:t>
              </a:r>
            </a:p>
          </p:txBody>
        </p:sp>
        <p:sp>
          <p:nvSpPr>
            <p:cNvPr id="88" name="Rectangle 87">
              <a:extLst>
                <a:ext uri="{FF2B5EF4-FFF2-40B4-BE49-F238E27FC236}">
                  <a16:creationId xmlns:a16="http://schemas.microsoft.com/office/drawing/2014/main" id="{B11BE3EC-4ABB-4148-975A-E3718111BE6E}"/>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Prepare for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future innovation</a:t>
              </a:r>
            </a:p>
          </p:txBody>
        </p:sp>
      </p:grpSp>
    </p:spTree>
    <p:extLst>
      <p:ext uri="{BB962C8B-B14F-4D97-AF65-F5344CB8AC3E}">
        <p14:creationId xmlns:p14="http://schemas.microsoft.com/office/powerpoint/2010/main" val="17051056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214A7033-1C54-48E3-8CD8-40E70A2024A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sz="2800">
                <a:solidFill>
                  <a:schemeClr val="bg1"/>
                </a:solidFill>
              </a:rPr>
              <a:t>Azure Time Series Insights (TSI)</a:t>
            </a:r>
          </a:p>
        </p:txBody>
      </p:sp>
      <p:grpSp>
        <p:nvGrpSpPr>
          <p:cNvPr id="13" name="Group 12">
            <a:extLst>
              <a:ext uri="{FF2B5EF4-FFF2-40B4-BE49-F238E27FC236}">
                <a16:creationId xmlns:a16="http://schemas.microsoft.com/office/drawing/2014/main" id="{A2C9D100-6673-4798-8735-4AA065DD389B}"/>
              </a:ext>
            </a:extLst>
          </p:cNvPr>
          <p:cNvGrpSpPr/>
          <p:nvPr/>
        </p:nvGrpSpPr>
        <p:grpSpPr>
          <a:xfrm>
            <a:off x="9073186" y="1970074"/>
            <a:ext cx="2689275" cy="3579289"/>
            <a:chOff x="9073186" y="1970074"/>
            <a:chExt cx="2689275" cy="3579289"/>
          </a:xfrm>
        </p:grpSpPr>
        <p:sp>
          <p:nvSpPr>
            <p:cNvPr id="87" name="Rectangle 86">
              <a:extLst>
                <a:ext uri="{FF2B5EF4-FFF2-40B4-BE49-F238E27FC236}">
                  <a16:creationId xmlns:a16="http://schemas.microsoft.com/office/drawing/2014/main" id="{39B56C0A-6E52-49F6-A694-2368A9999ED3}"/>
                </a:ext>
              </a:extLst>
            </p:cNvPr>
            <p:cNvSpPr/>
            <p:nvPr/>
          </p:nvSpPr>
          <p:spPr>
            <a:xfrm>
              <a:off x="9073186" y="1970074"/>
              <a:ext cx="2689275"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JavaScript control library for building custom analytics apps on the TSI platform</a:t>
              </a:r>
            </a:p>
          </p:txBody>
        </p:sp>
        <p:pic>
          <p:nvPicPr>
            <p:cNvPr id="7" name="Picture 6" descr="A close up of a sign&#10;&#10;Description automatically generated">
              <a:extLst>
                <a:ext uri="{FF2B5EF4-FFF2-40B4-BE49-F238E27FC236}">
                  <a16:creationId xmlns:a16="http://schemas.microsoft.com/office/drawing/2014/main" id="{6A7A460C-2E3C-4961-9213-B0451B5B440F}"/>
                </a:ext>
              </a:extLst>
            </p:cNvPr>
            <p:cNvPicPr>
              <a:picLocks noChangeAspect="1"/>
            </p:cNvPicPr>
            <p:nvPr/>
          </p:nvPicPr>
          <p:blipFill rotWithShape="1">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20324" t="19043" r="19476" b="17208"/>
            <a:stretch/>
          </p:blipFill>
          <p:spPr>
            <a:xfrm>
              <a:off x="9934764" y="2536582"/>
              <a:ext cx="966118" cy="1023066"/>
            </a:xfrm>
            <a:prstGeom prst="rect">
              <a:avLst/>
            </a:prstGeom>
          </p:spPr>
        </p:pic>
      </p:grpSp>
      <p:sp>
        <p:nvSpPr>
          <p:cNvPr id="81" name="Rectangle 80">
            <a:extLst>
              <a:ext uri="{FF2B5EF4-FFF2-40B4-BE49-F238E27FC236}">
                <a16:creationId xmlns:a16="http://schemas.microsoft.com/office/drawing/2014/main" id="{EF1BB4BA-E58C-487C-85B6-2091B0BBD76C}"/>
              </a:ext>
            </a:extLst>
          </p:cNvPr>
          <p:cNvSpPr/>
          <p:nvPr/>
        </p:nvSpPr>
        <p:spPr>
          <a:xfrm>
            <a:off x="3328391"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Built-in rich user experience for ad-hoc queries and exploration</a:t>
            </a:r>
          </a:p>
        </p:txBody>
      </p:sp>
      <p:grpSp>
        <p:nvGrpSpPr>
          <p:cNvPr id="10" name="Group 9">
            <a:extLst>
              <a:ext uri="{FF2B5EF4-FFF2-40B4-BE49-F238E27FC236}">
                <a16:creationId xmlns:a16="http://schemas.microsoft.com/office/drawing/2014/main" id="{594DA31F-52DC-4BBC-AFC8-9F99B019C8E3}"/>
              </a:ext>
            </a:extLst>
          </p:cNvPr>
          <p:cNvGrpSpPr/>
          <p:nvPr/>
        </p:nvGrpSpPr>
        <p:grpSpPr>
          <a:xfrm>
            <a:off x="455993" y="1970074"/>
            <a:ext cx="2689274" cy="3579289"/>
            <a:chOff x="455993" y="1970074"/>
            <a:chExt cx="2689274" cy="3579289"/>
          </a:xfrm>
        </p:grpSpPr>
        <p:sp>
          <p:nvSpPr>
            <p:cNvPr id="80" name="Rectangle 79">
              <a:extLst>
                <a:ext uri="{FF2B5EF4-FFF2-40B4-BE49-F238E27FC236}">
                  <a16:creationId xmlns:a16="http://schemas.microsoft.com/office/drawing/2014/main" id="{202C7AC8-9D82-42A0-B744-5D8F2C8135B5}"/>
                </a:ext>
              </a:extLst>
            </p:cNvPr>
            <p:cNvSpPr/>
            <p:nvPr/>
          </p:nvSpPr>
          <p:spPr>
            <a:xfrm>
              <a:off x="455993"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Ingest, process, </a:t>
              </a:r>
              <a:br>
                <a:rPr lang="en-US" sz="1400">
                  <a:solidFill>
                    <a:schemeClr val="bg1"/>
                  </a:solidFill>
                  <a:latin typeface="+mj-lt"/>
                </a:rPr>
              </a:br>
              <a:r>
                <a:rPr lang="en-US" sz="1400">
                  <a:solidFill>
                    <a:schemeClr val="bg1"/>
                  </a:solidFill>
                  <a:latin typeface="+mj-lt"/>
                </a:rPr>
                <a:t>store, and query </a:t>
              </a:r>
              <a:br>
                <a:rPr lang="en-US" sz="1400">
                  <a:solidFill>
                    <a:schemeClr val="bg1"/>
                  </a:solidFill>
                  <a:latin typeface="+mj-lt"/>
                </a:rPr>
              </a:br>
              <a:r>
                <a:rPr lang="en-US" sz="1400">
                  <a:solidFill>
                    <a:schemeClr val="bg1"/>
                  </a:solidFill>
                  <a:latin typeface="+mj-lt"/>
                </a:rPr>
                <a:t>highly contextualized, </a:t>
              </a:r>
              <a:br>
                <a:rPr lang="en-US" sz="1400">
                  <a:solidFill>
                    <a:schemeClr val="bg1"/>
                  </a:solidFill>
                  <a:latin typeface="+mj-lt"/>
                </a:rPr>
              </a:br>
              <a:r>
                <a:rPr lang="en-US" sz="1400">
                  <a:solidFill>
                    <a:schemeClr val="bg1"/>
                  </a:solidFill>
                  <a:latin typeface="+mj-lt"/>
                </a:rPr>
                <a:t>time-series-optimized, </a:t>
              </a:r>
              <a:br>
                <a:rPr lang="en-US" sz="1400">
                  <a:solidFill>
                    <a:schemeClr val="bg1"/>
                  </a:solidFill>
                  <a:latin typeface="+mj-lt"/>
                </a:rPr>
              </a:br>
              <a:r>
                <a:rPr lang="en-US" sz="1400">
                  <a:solidFill>
                    <a:schemeClr val="bg1"/>
                  </a:solidFill>
                  <a:latin typeface="+mj-lt"/>
                </a:rPr>
                <a:t>IoT-scale data</a:t>
              </a:r>
            </a:p>
          </p:txBody>
        </p:sp>
        <p:grpSp>
          <p:nvGrpSpPr>
            <p:cNvPr id="36" name="gain insights" descr="gain insights">
              <a:extLst>
                <a:ext uri="{FF2B5EF4-FFF2-40B4-BE49-F238E27FC236}">
                  <a16:creationId xmlns:a16="http://schemas.microsoft.com/office/drawing/2014/main" id="{F06ABAED-6F5D-4CEB-8D12-4B8BE02B3649}"/>
                </a:ext>
              </a:extLst>
            </p:cNvPr>
            <p:cNvGrpSpPr>
              <a:grpSpLocks noChangeAspect="1"/>
            </p:cNvGrpSpPr>
            <p:nvPr/>
          </p:nvGrpSpPr>
          <p:grpSpPr bwMode="auto">
            <a:xfrm>
              <a:off x="1336382" y="2583867"/>
              <a:ext cx="928499" cy="928496"/>
              <a:chOff x="5212" y="806"/>
              <a:chExt cx="239" cy="239"/>
            </a:xfrm>
          </p:grpSpPr>
          <p:sp>
            <p:nvSpPr>
              <p:cNvPr id="39" name="AutoShape 78">
                <a:extLst>
                  <a:ext uri="{FF2B5EF4-FFF2-40B4-BE49-F238E27FC236}">
                    <a16:creationId xmlns:a16="http://schemas.microsoft.com/office/drawing/2014/main" id="{D61EA95D-5D16-44CC-8D5D-35B4B5D06774}"/>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0" name="Oval 80">
                <a:extLst>
                  <a:ext uri="{FF2B5EF4-FFF2-40B4-BE49-F238E27FC236}">
                    <a16:creationId xmlns:a16="http://schemas.microsoft.com/office/drawing/2014/main" id="{74968014-A803-4E90-A0DC-24D4D4431CE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1" name="Oval 81">
                <a:extLst>
                  <a:ext uri="{FF2B5EF4-FFF2-40B4-BE49-F238E27FC236}">
                    <a16:creationId xmlns:a16="http://schemas.microsoft.com/office/drawing/2014/main" id="{28197731-CAD1-4D44-BB77-E97E144985D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3" name="Oval 82">
                <a:extLst>
                  <a:ext uri="{FF2B5EF4-FFF2-40B4-BE49-F238E27FC236}">
                    <a16:creationId xmlns:a16="http://schemas.microsoft.com/office/drawing/2014/main" id="{01C774BC-6C2F-4455-ABE0-AD8B19C0DC8B}"/>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4" name="Oval 83">
                <a:extLst>
                  <a:ext uri="{FF2B5EF4-FFF2-40B4-BE49-F238E27FC236}">
                    <a16:creationId xmlns:a16="http://schemas.microsoft.com/office/drawing/2014/main" id="{12DE1ECF-1788-405D-A977-A9271FC12EE3}"/>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5" name="Oval 84">
                <a:extLst>
                  <a:ext uri="{FF2B5EF4-FFF2-40B4-BE49-F238E27FC236}">
                    <a16:creationId xmlns:a16="http://schemas.microsoft.com/office/drawing/2014/main" id="{01ED5673-23AD-44CB-8083-F853BCBA3181}"/>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6" name="Oval 85">
                <a:extLst>
                  <a:ext uri="{FF2B5EF4-FFF2-40B4-BE49-F238E27FC236}">
                    <a16:creationId xmlns:a16="http://schemas.microsoft.com/office/drawing/2014/main" id="{3B6A6F1C-A443-413C-A0E4-296CF52E1EDB}"/>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7" name="Oval 86">
                <a:extLst>
                  <a:ext uri="{FF2B5EF4-FFF2-40B4-BE49-F238E27FC236}">
                    <a16:creationId xmlns:a16="http://schemas.microsoft.com/office/drawing/2014/main" id="{358ACB9C-ABDC-4233-AECD-1502D0089BE6}"/>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9" name="Oval 87">
                <a:extLst>
                  <a:ext uri="{FF2B5EF4-FFF2-40B4-BE49-F238E27FC236}">
                    <a16:creationId xmlns:a16="http://schemas.microsoft.com/office/drawing/2014/main" id="{234C0D89-2814-4E19-B0BA-CB9639116894}"/>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0" name="Oval 88">
                <a:extLst>
                  <a:ext uri="{FF2B5EF4-FFF2-40B4-BE49-F238E27FC236}">
                    <a16:creationId xmlns:a16="http://schemas.microsoft.com/office/drawing/2014/main" id="{B499D78C-F7AA-402D-8655-8F15034CC7E1}"/>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1" name="Oval 89">
                <a:extLst>
                  <a:ext uri="{FF2B5EF4-FFF2-40B4-BE49-F238E27FC236}">
                    <a16:creationId xmlns:a16="http://schemas.microsoft.com/office/drawing/2014/main" id="{EE543CF2-C3BE-4CF8-9752-10EF32B89F29}"/>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3" name="Oval 90">
                <a:extLst>
                  <a:ext uri="{FF2B5EF4-FFF2-40B4-BE49-F238E27FC236}">
                    <a16:creationId xmlns:a16="http://schemas.microsoft.com/office/drawing/2014/main" id="{E4DC86FD-1A40-452F-BE82-85F0FCEC6F88}"/>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4" name="Oval 91">
                <a:extLst>
                  <a:ext uri="{FF2B5EF4-FFF2-40B4-BE49-F238E27FC236}">
                    <a16:creationId xmlns:a16="http://schemas.microsoft.com/office/drawing/2014/main" id="{C7FFDE68-5FAE-47D2-9BD3-63F143A424A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5" name="Oval 92">
                <a:extLst>
                  <a:ext uri="{FF2B5EF4-FFF2-40B4-BE49-F238E27FC236}">
                    <a16:creationId xmlns:a16="http://schemas.microsoft.com/office/drawing/2014/main" id="{0BD1355B-CEDC-40CD-9E74-9F5CEDD4190D}"/>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6" name="Oval 93">
                <a:extLst>
                  <a:ext uri="{FF2B5EF4-FFF2-40B4-BE49-F238E27FC236}">
                    <a16:creationId xmlns:a16="http://schemas.microsoft.com/office/drawing/2014/main" id="{A8AC3EB0-D408-4E82-93D7-36C68284E366}"/>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7" name="Oval 94">
                <a:extLst>
                  <a:ext uri="{FF2B5EF4-FFF2-40B4-BE49-F238E27FC236}">
                    <a16:creationId xmlns:a16="http://schemas.microsoft.com/office/drawing/2014/main" id="{3B608F75-F134-4F32-A38D-311EB4086BBB}"/>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8" name="Oval 95">
                <a:extLst>
                  <a:ext uri="{FF2B5EF4-FFF2-40B4-BE49-F238E27FC236}">
                    <a16:creationId xmlns:a16="http://schemas.microsoft.com/office/drawing/2014/main" id="{7243C906-3F99-445C-BD50-D1EC428E0E09}"/>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9" name="Oval 96">
                <a:extLst>
                  <a:ext uri="{FF2B5EF4-FFF2-40B4-BE49-F238E27FC236}">
                    <a16:creationId xmlns:a16="http://schemas.microsoft.com/office/drawing/2014/main" id="{FAA0D42D-8434-435A-AE00-AFA51F4D9ABC}"/>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0" name="Oval 97">
                <a:extLst>
                  <a:ext uri="{FF2B5EF4-FFF2-40B4-BE49-F238E27FC236}">
                    <a16:creationId xmlns:a16="http://schemas.microsoft.com/office/drawing/2014/main" id="{30D07045-D1F7-4ABC-B150-A41765BEBDFB}"/>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1" name="Freeform 98">
                <a:extLst>
                  <a:ext uri="{FF2B5EF4-FFF2-40B4-BE49-F238E27FC236}">
                    <a16:creationId xmlns:a16="http://schemas.microsoft.com/office/drawing/2014/main" id="{4336AD43-62F9-42C5-BFEE-9F31A86E7A03}"/>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2" name="Freeform 99">
                <a:extLst>
                  <a:ext uri="{FF2B5EF4-FFF2-40B4-BE49-F238E27FC236}">
                    <a16:creationId xmlns:a16="http://schemas.microsoft.com/office/drawing/2014/main" id="{0013C84D-91F2-4F66-8639-F259869B965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3" name="Freeform 100">
                <a:extLst>
                  <a:ext uri="{FF2B5EF4-FFF2-40B4-BE49-F238E27FC236}">
                    <a16:creationId xmlns:a16="http://schemas.microsoft.com/office/drawing/2014/main" id="{9C647FE2-B024-47D4-9EDA-3D1E037CC551}"/>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4" name="Freeform 101">
                <a:extLst>
                  <a:ext uri="{FF2B5EF4-FFF2-40B4-BE49-F238E27FC236}">
                    <a16:creationId xmlns:a16="http://schemas.microsoft.com/office/drawing/2014/main" id="{078CB11A-F906-4E2D-B955-58DB2749E227}"/>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grpSp>
      </p:grpSp>
      <p:grpSp>
        <p:nvGrpSpPr>
          <p:cNvPr id="12" name="Group 11">
            <a:extLst>
              <a:ext uri="{FF2B5EF4-FFF2-40B4-BE49-F238E27FC236}">
                <a16:creationId xmlns:a16="http://schemas.microsoft.com/office/drawing/2014/main" id="{CBCEB473-F2EA-456C-8B98-10ADD9ED2FA6}"/>
              </a:ext>
            </a:extLst>
          </p:cNvPr>
          <p:cNvGrpSpPr/>
          <p:nvPr/>
        </p:nvGrpSpPr>
        <p:grpSpPr>
          <a:xfrm>
            <a:off x="6200788" y="1970074"/>
            <a:ext cx="2689274" cy="3579289"/>
            <a:chOff x="6200788" y="1970074"/>
            <a:chExt cx="2689274" cy="3579289"/>
          </a:xfrm>
        </p:grpSpPr>
        <p:sp>
          <p:nvSpPr>
            <p:cNvPr id="88" name="Rectangle 87">
              <a:extLst>
                <a:ext uri="{FF2B5EF4-FFF2-40B4-BE49-F238E27FC236}">
                  <a16:creationId xmlns:a16="http://schemas.microsoft.com/office/drawing/2014/main" id="{6C64FAC6-2B38-4A54-9152-95F2163DAE80}"/>
                </a:ext>
              </a:extLst>
            </p:cNvPr>
            <p:cNvSpPr/>
            <p:nvPr/>
          </p:nvSpPr>
          <p:spPr>
            <a:xfrm>
              <a:off x="6200788"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Rich analytics APIs for  ad-hoc exploration and operational intelligence</a:t>
              </a:r>
            </a:p>
          </p:txBody>
        </p:sp>
        <p:grpSp>
          <p:nvGrpSpPr>
            <p:cNvPr id="65" name="Group 64">
              <a:extLst>
                <a:ext uri="{FF2B5EF4-FFF2-40B4-BE49-F238E27FC236}">
                  <a16:creationId xmlns:a16="http://schemas.microsoft.com/office/drawing/2014/main" id="{16C89B93-0EA8-4C3C-BBD4-9D72F12A22D6}"/>
                </a:ext>
              </a:extLst>
            </p:cNvPr>
            <p:cNvGrpSpPr>
              <a:grpSpLocks noChangeAspect="1"/>
            </p:cNvGrpSpPr>
            <p:nvPr/>
          </p:nvGrpSpPr>
          <p:grpSpPr>
            <a:xfrm>
              <a:off x="7020393" y="2573533"/>
              <a:ext cx="1050065" cy="949163"/>
              <a:chOff x="2399522" y="2518019"/>
              <a:chExt cx="968883" cy="875783"/>
            </a:xfrm>
          </p:grpSpPr>
          <p:grpSp>
            <p:nvGrpSpPr>
              <p:cNvPr id="66" name="chart" descr="chart">
                <a:extLst>
                  <a:ext uri="{FF2B5EF4-FFF2-40B4-BE49-F238E27FC236}">
                    <a16:creationId xmlns:a16="http://schemas.microsoft.com/office/drawing/2014/main" id="{FA340BD6-B590-4DDD-B6F8-EA872FBD93A1}"/>
                  </a:ext>
                </a:extLst>
              </p:cNvPr>
              <p:cNvGrpSpPr/>
              <p:nvPr/>
            </p:nvGrpSpPr>
            <p:grpSpPr>
              <a:xfrm>
                <a:off x="2408794" y="2628900"/>
                <a:ext cx="959611" cy="764902"/>
                <a:chOff x="8239126" y="3125143"/>
                <a:chExt cx="431089" cy="343620"/>
              </a:xfrm>
            </p:grpSpPr>
            <p:sp>
              <p:nvSpPr>
                <p:cNvPr id="68" name="Freeform: Shape 67">
                  <a:extLst>
                    <a:ext uri="{FF2B5EF4-FFF2-40B4-BE49-F238E27FC236}">
                      <a16:creationId xmlns:a16="http://schemas.microsoft.com/office/drawing/2014/main" id="{4BED144B-0AD3-47E6-88AF-F9C9FA63785E}"/>
                    </a:ext>
                  </a:extLst>
                </p:cNvPr>
                <p:cNvSpPr/>
                <p:nvPr/>
              </p:nvSpPr>
              <p:spPr>
                <a:xfrm>
                  <a:off x="8239126" y="3287271"/>
                  <a:ext cx="90405" cy="181492"/>
                </a:xfrm>
                <a:custGeom>
                  <a:avLst/>
                  <a:gdLst>
                    <a:gd name="connsiteX0" fmla="*/ 90406 w 90405"/>
                    <a:gd name="connsiteY0" fmla="*/ 0 h 181492"/>
                    <a:gd name="connsiteX1" fmla="*/ 0 w 90405"/>
                    <a:gd name="connsiteY1" fmla="*/ 0 h 181492"/>
                    <a:gd name="connsiteX2" fmla="*/ 0 w 90405"/>
                    <a:gd name="connsiteY2" fmla="*/ 181492 h 181492"/>
                    <a:gd name="connsiteX3" fmla="*/ 90406 w 90405"/>
                    <a:gd name="connsiteY3" fmla="*/ 181492 h 181492"/>
                    <a:gd name="connsiteX4" fmla="*/ 90406 w 90405"/>
                    <a:gd name="connsiteY4" fmla="*/ 0 h 18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181492">
                      <a:moveTo>
                        <a:pt x="90406" y="0"/>
                      </a:moveTo>
                      <a:lnTo>
                        <a:pt x="0" y="0"/>
                      </a:lnTo>
                      <a:lnTo>
                        <a:pt x="0" y="181492"/>
                      </a:lnTo>
                      <a:lnTo>
                        <a:pt x="90406" y="181492"/>
                      </a:lnTo>
                      <a:lnTo>
                        <a:pt x="90406" y="0"/>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69" name="Freeform: Shape 68">
                  <a:extLst>
                    <a:ext uri="{FF2B5EF4-FFF2-40B4-BE49-F238E27FC236}">
                      <a16:creationId xmlns:a16="http://schemas.microsoft.com/office/drawing/2014/main" id="{B3ED1317-4E11-4DB4-AD87-45F83CAB8500}"/>
                    </a:ext>
                  </a:extLst>
                </p:cNvPr>
                <p:cNvSpPr/>
                <p:nvPr/>
              </p:nvSpPr>
              <p:spPr>
                <a:xfrm>
                  <a:off x="8579810" y="3151434"/>
                  <a:ext cx="90405" cy="317252"/>
                </a:xfrm>
                <a:custGeom>
                  <a:avLst/>
                  <a:gdLst>
                    <a:gd name="connsiteX0" fmla="*/ 90406 w 90405"/>
                    <a:gd name="connsiteY0" fmla="*/ 0 h 317252"/>
                    <a:gd name="connsiteX1" fmla="*/ 0 w 90405"/>
                    <a:gd name="connsiteY1" fmla="*/ 0 h 317252"/>
                    <a:gd name="connsiteX2" fmla="*/ 0 w 90405"/>
                    <a:gd name="connsiteY2" fmla="*/ 317252 h 317252"/>
                    <a:gd name="connsiteX3" fmla="*/ 90406 w 90405"/>
                    <a:gd name="connsiteY3" fmla="*/ 317252 h 317252"/>
                    <a:gd name="connsiteX4" fmla="*/ 90406 w 90405"/>
                    <a:gd name="connsiteY4" fmla="*/ 0 h 317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17252">
                      <a:moveTo>
                        <a:pt x="90406" y="0"/>
                      </a:moveTo>
                      <a:lnTo>
                        <a:pt x="0" y="0"/>
                      </a:lnTo>
                      <a:lnTo>
                        <a:pt x="0" y="317252"/>
                      </a:lnTo>
                      <a:lnTo>
                        <a:pt x="90406" y="317252"/>
                      </a:lnTo>
                      <a:lnTo>
                        <a:pt x="90406"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0" name="Freeform: Shape 69">
                  <a:extLst>
                    <a:ext uri="{FF2B5EF4-FFF2-40B4-BE49-F238E27FC236}">
                      <a16:creationId xmlns:a16="http://schemas.microsoft.com/office/drawing/2014/main" id="{557E97C1-4F2E-4BC2-9A1C-A0716B1FD805}"/>
                    </a:ext>
                  </a:extLst>
                </p:cNvPr>
                <p:cNvSpPr/>
                <p:nvPr/>
              </p:nvSpPr>
              <p:spPr>
                <a:xfrm>
                  <a:off x="8353116" y="3241686"/>
                  <a:ext cx="90405" cy="226997"/>
                </a:xfrm>
                <a:custGeom>
                  <a:avLst/>
                  <a:gdLst>
                    <a:gd name="connsiteX0" fmla="*/ 90406 w 90405"/>
                    <a:gd name="connsiteY0" fmla="*/ 0 h 226997"/>
                    <a:gd name="connsiteX1" fmla="*/ 0 w 90405"/>
                    <a:gd name="connsiteY1" fmla="*/ 0 h 226997"/>
                    <a:gd name="connsiteX2" fmla="*/ 0 w 90405"/>
                    <a:gd name="connsiteY2" fmla="*/ 226997 h 226997"/>
                    <a:gd name="connsiteX3" fmla="*/ 90406 w 90405"/>
                    <a:gd name="connsiteY3" fmla="*/ 226997 h 226997"/>
                    <a:gd name="connsiteX4" fmla="*/ 90406 w 90405"/>
                    <a:gd name="connsiteY4" fmla="*/ 0 h 226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226997">
                      <a:moveTo>
                        <a:pt x="90406" y="0"/>
                      </a:moveTo>
                      <a:lnTo>
                        <a:pt x="0" y="0"/>
                      </a:lnTo>
                      <a:lnTo>
                        <a:pt x="0" y="226997"/>
                      </a:lnTo>
                      <a:lnTo>
                        <a:pt x="90406" y="226997"/>
                      </a:lnTo>
                      <a:lnTo>
                        <a:pt x="90406" y="0"/>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1" name="Freeform: Shape 70">
                  <a:extLst>
                    <a:ext uri="{FF2B5EF4-FFF2-40B4-BE49-F238E27FC236}">
                      <a16:creationId xmlns:a16="http://schemas.microsoft.com/office/drawing/2014/main" id="{09EC0005-DAF9-4A36-80A5-6AF83B4EAA53}"/>
                    </a:ext>
                  </a:extLst>
                </p:cNvPr>
                <p:cNvSpPr/>
                <p:nvPr/>
              </p:nvSpPr>
              <p:spPr>
                <a:xfrm>
                  <a:off x="8466425" y="3128818"/>
                  <a:ext cx="90405" cy="339853"/>
                </a:xfrm>
                <a:custGeom>
                  <a:avLst/>
                  <a:gdLst>
                    <a:gd name="connsiteX0" fmla="*/ 90406 w 90405"/>
                    <a:gd name="connsiteY0" fmla="*/ 0 h 339853"/>
                    <a:gd name="connsiteX1" fmla="*/ 0 w 90405"/>
                    <a:gd name="connsiteY1" fmla="*/ 0 h 339853"/>
                    <a:gd name="connsiteX2" fmla="*/ 0 w 90405"/>
                    <a:gd name="connsiteY2" fmla="*/ 339854 h 339853"/>
                    <a:gd name="connsiteX3" fmla="*/ 90406 w 90405"/>
                    <a:gd name="connsiteY3" fmla="*/ 339854 h 339853"/>
                    <a:gd name="connsiteX4" fmla="*/ 90406 w 90405"/>
                    <a:gd name="connsiteY4" fmla="*/ 0 h 33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39853">
                      <a:moveTo>
                        <a:pt x="90406" y="0"/>
                      </a:moveTo>
                      <a:lnTo>
                        <a:pt x="0" y="0"/>
                      </a:lnTo>
                      <a:lnTo>
                        <a:pt x="0" y="339854"/>
                      </a:lnTo>
                      <a:lnTo>
                        <a:pt x="90406" y="339854"/>
                      </a:lnTo>
                      <a:lnTo>
                        <a:pt x="90406"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2" name="Freeform: Shape 71">
                  <a:extLst>
                    <a:ext uri="{FF2B5EF4-FFF2-40B4-BE49-F238E27FC236}">
                      <a16:creationId xmlns:a16="http://schemas.microsoft.com/office/drawing/2014/main" id="{5EC7E9FE-AD7A-437C-894B-773AE809709D}"/>
                    </a:ext>
                  </a:extLst>
                </p:cNvPr>
                <p:cNvSpPr/>
                <p:nvPr/>
              </p:nvSpPr>
              <p:spPr>
                <a:xfrm>
                  <a:off x="8393782" y="3147794"/>
                  <a:ext cx="235085" cy="233573"/>
                </a:xfrm>
                <a:custGeom>
                  <a:avLst/>
                  <a:gdLst>
                    <a:gd name="connsiteX0" fmla="*/ 7937 w 235085"/>
                    <a:gd name="connsiteY0" fmla="*/ 233573 h 233573"/>
                    <a:gd name="connsiteX1" fmla="*/ 0 w 235085"/>
                    <a:gd name="connsiteY1" fmla="*/ 225561 h 233573"/>
                    <a:gd name="connsiteX2" fmla="*/ 113159 w 235085"/>
                    <a:gd name="connsiteY2" fmla="*/ 112856 h 233573"/>
                    <a:gd name="connsiteX3" fmla="*/ 227073 w 235085"/>
                    <a:gd name="connsiteY3" fmla="*/ 0 h 233573"/>
                    <a:gd name="connsiteX4" fmla="*/ 235086 w 235085"/>
                    <a:gd name="connsiteY4" fmla="*/ 8087 h 233573"/>
                    <a:gd name="connsiteX5" fmla="*/ 121172 w 235085"/>
                    <a:gd name="connsiteY5" fmla="*/ 120869 h 233573"/>
                    <a:gd name="connsiteX6" fmla="*/ 7937 w 235085"/>
                    <a:gd name="connsiteY6" fmla="*/ 233573 h 2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85" h="233573">
                      <a:moveTo>
                        <a:pt x="7937" y="233573"/>
                      </a:moveTo>
                      <a:lnTo>
                        <a:pt x="0" y="225561"/>
                      </a:lnTo>
                      <a:lnTo>
                        <a:pt x="113159" y="112856"/>
                      </a:lnTo>
                      <a:lnTo>
                        <a:pt x="227073" y="0"/>
                      </a:lnTo>
                      <a:lnTo>
                        <a:pt x="235086" y="8087"/>
                      </a:lnTo>
                      <a:lnTo>
                        <a:pt x="121172" y="120869"/>
                      </a:lnTo>
                      <a:lnTo>
                        <a:pt x="7937" y="233573"/>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3" name="Freeform: Shape 72">
                  <a:extLst>
                    <a:ext uri="{FF2B5EF4-FFF2-40B4-BE49-F238E27FC236}">
                      <a16:creationId xmlns:a16="http://schemas.microsoft.com/office/drawing/2014/main" id="{7E8CD958-0735-4516-81AD-57759AB03D58}"/>
                    </a:ext>
                  </a:extLst>
                </p:cNvPr>
                <p:cNvSpPr/>
                <p:nvPr/>
              </p:nvSpPr>
              <p:spPr>
                <a:xfrm>
                  <a:off x="8598029" y="312514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09"/>
                        <a:pt x="40598" y="0"/>
                        <a:pt x="26154" y="0"/>
                      </a:cubicBezTo>
                      <a:cubicBezTo>
                        <a:pt x="11710" y="0"/>
                        <a:pt x="0" y="11709"/>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4" name="Freeform: Shape 73">
                  <a:extLst>
                    <a:ext uri="{FF2B5EF4-FFF2-40B4-BE49-F238E27FC236}">
                      <a16:creationId xmlns:a16="http://schemas.microsoft.com/office/drawing/2014/main" id="{2D52D8A5-C7F7-4345-890B-838ECAF36BA3}"/>
                    </a:ext>
                  </a:extLst>
                </p:cNvPr>
                <p:cNvSpPr/>
                <p:nvPr/>
              </p:nvSpPr>
              <p:spPr>
                <a:xfrm>
                  <a:off x="8484794" y="3238505"/>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10"/>
                        <a:pt x="40598" y="0"/>
                        <a:pt x="26154" y="0"/>
                      </a:cubicBezTo>
                      <a:cubicBezTo>
                        <a:pt x="11710" y="0"/>
                        <a:pt x="0" y="11710"/>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5" name="Freeform: Shape 74">
                  <a:extLst>
                    <a:ext uri="{FF2B5EF4-FFF2-40B4-BE49-F238E27FC236}">
                      <a16:creationId xmlns:a16="http://schemas.microsoft.com/office/drawing/2014/main" id="{ACBC6019-0F1F-41A2-B581-9E5F73BE835C}"/>
                    </a:ext>
                  </a:extLst>
                </p:cNvPr>
                <p:cNvSpPr/>
                <p:nvPr/>
              </p:nvSpPr>
              <p:spPr>
                <a:xfrm>
                  <a:off x="8371635" y="3352504"/>
                  <a:ext cx="52308" cy="52308"/>
                </a:xfrm>
                <a:custGeom>
                  <a:avLst/>
                  <a:gdLst>
                    <a:gd name="connsiteX0" fmla="*/ 26154 w 52308"/>
                    <a:gd name="connsiteY0" fmla="*/ 52308 h 52308"/>
                    <a:gd name="connsiteX1" fmla="*/ 52309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9" y="40598"/>
                        <a:pt x="52309" y="26154"/>
                      </a:cubicBezTo>
                      <a:cubicBezTo>
                        <a:pt x="52309"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6" name="Freeform: Shape 75">
                  <a:extLst>
                    <a:ext uri="{FF2B5EF4-FFF2-40B4-BE49-F238E27FC236}">
                      <a16:creationId xmlns:a16="http://schemas.microsoft.com/office/drawing/2014/main" id="{AFD6DEE3-91F4-438D-A5D9-1983BFDEE7C7}"/>
                    </a:ext>
                  </a:extLst>
                </p:cNvPr>
                <p:cNvSpPr/>
                <p:nvPr/>
              </p:nvSpPr>
              <p:spPr>
                <a:xfrm>
                  <a:off x="8258780" y="326656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8" y="40598"/>
                        <a:pt x="52308" y="26154"/>
                      </a:cubicBezTo>
                      <a:cubicBezTo>
                        <a:pt x="52308"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7" name="Freeform: Shape 76">
                  <a:extLst>
                    <a:ext uri="{FF2B5EF4-FFF2-40B4-BE49-F238E27FC236}">
                      <a16:creationId xmlns:a16="http://schemas.microsoft.com/office/drawing/2014/main" id="{904C8378-6E3B-4952-B045-8363D5563329}"/>
                    </a:ext>
                  </a:extLst>
                </p:cNvPr>
                <p:cNvSpPr/>
                <p:nvPr/>
              </p:nvSpPr>
              <p:spPr>
                <a:xfrm>
                  <a:off x="8281213" y="3286456"/>
                  <a:ext cx="119809" cy="99446"/>
                </a:xfrm>
                <a:custGeom>
                  <a:avLst/>
                  <a:gdLst>
                    <a:gd name="connsiteX0" fmla="*/ 7105 w 119809"/>
                    <a:gd name="connsiteY0" fmla="*/ 0 h 99446"/>
                    <a:gd name="connsiteX1" fmla="*/ 0 w 119809"/>
                    <a:gd name="connsiteY1" fmla="*/ 8837 h 99446"/>
                    <a:gd name="connsiteX2" fmla="*/ 112704 w 119809"/>
                    <a:gd name="connsiteY2" fmla="*/ 99446 h 99446"/>
                    <a:gd name="connsiteX3" fmla="*/ 119809 w 119809"/>
                    <a:gd name="connsiteY3" fmla="*/ 90609 h 99446"/>
                    <a:gd name="connsiteX4" fmla="*/ 7105 w 119809"/>
                    <a:gd name="connsiteY4" fmla="*/ 0 h 9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9" h="99446">
                      <a:moveTo>
                        <a:pt x="7105" y="0"/>
                      </a:moveTo>
                      <a:lnTo>
                        <a:pt x="0" y="8837"/>
                      </a:lnTo>
                      <a:lnTo>
                        <a:pt x="112704" y="99446"/>
                      </a:lnTo>
                      <a:lnTo>
                        <a:pt x="119809" y="90609"/>
                      </a:lnTo>
                      <a:lnTo>
                        <a:pt x="7105"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8" name="Freeform: Shape 77">
                  <a:extLst>
                    <a:ext uri="{FF2B5EF4-FFF2-40B4-BE49-F238E27FC236}">
                      <a16:creationId xmlns:a16="http://schemas.microsoft.com/office/drawing/2014/main" id="{3094296A-C441-44F4-8E69-A51D34DE4361}"/>
                    </a:ext>
                  </a:extLst>
                </p:cNvPr>
                <p:cNvSpPr/>
                <p:nvPr/>
              </p:nvSpPr>
              <p:spPr>
                <a:xfrm>
                  <a:off x="8393782" y="3301548"/>
                  <a:ext cx="72113" cy="79822"/>
                </a:xfrm>
                <a:custGeom>
                  <a:avLst/>
                  <a:gdLst>
                    <a:gd name="connsiteX0" fmla="*/ 0 w 72113"/>
                    <a:gd name="connsiteY0" fmla="*/ 71810 h 79822"/>
                    <a:gd name="connsiteX1" fmla="*/ 7937 w 72113"/>
                    <a:gd name="connsiteY1" fmla="*/ 79823 h 79822"/>
                    <a:gd name="connsiteX2" fmla="*/ 72113 w 72113"/>
                    <a:gd name="connsiteY2" fmla="*/ 16025 h 79822"/>
                    <a:gd name="connsiteX3" fmla="*/ 72113 w 72113"/>
                    <a:gd name="connsiteY3" fmla="*/ 0 h 79822"/>
                    <a:gd name="connsiteX4" fmla="*/ 0 w 72113"/>
                    <a:gd name="connsiteY4" fmla="*/ 71810 h 7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13" h="79822">
                      <a:moveTo>
                        <a:pt x="0" y="71810"/>
                      </a:moveTo>
                      <a:lnTo>
                        <a:pt x="7937" y="79823"/>
                      </a:lnTo>
                      <a:lnTo>
                        <a:pt x="72113" y="16025"/>
                      </a:lnTo>
                      <a:lnTo>
                        <a:pt x="72113" y="0"/>
                      </a:lnTo>
                      <a:lnTo>
                        <a:pt x="0" y="7181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grpSp>
          <p:sp>
            <p:nvSpPr>
              <p:cNvPr id="67" name="Freeform: Shape 66">
                <a:extLst>
                  <a:ext uri="{FF2B5EF4-FFF2-40B4-BE49-F238E27FC236}">
                    <a16:creationId xmlns:a16="http://schemas.microsoft.com/office/drawing/2014/main" id="{20CDBC87-5698-4D7F-B0CD-A2AB36AA010D}"/>
                  </a:ext>
                </a:extLst>
              </p:cNvPr>
              <p:cNvSpPr/>
              <p:nvPr/>
            </p:nvSpPr>
            <p:spPr>
              <a:xfrm>
                <a:off x="2399522" y="2518019"/>
                <a:ext cx="324627" cy="256683"/>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14225"/>
                <a:endParaRPr lang="en-US" sz="2200">
                  <a:solidFill>
                    <a:schemeClr val="bg1"/>
                  </a:solidFill>
                  <a:latin typeface="Segoe UI"/>
                </a:endParaRPr>
              </a:p>
            </p:txBody>
          </p:sp>
        </p:grpSp>
      </p:grpSp>
      <p:sp>
        <p:nvSpPr>
          <p:cNvPr id="3" name="Rectangle 2">
            <a:extLst>
              <a:ext uri="{FF2B5EF4-FFF2-40B4-BE49-F238E27FC236}">
                <a16:creationId xmlns:a16="http://schemas.microsoft.com/office/drawing/2014/main" id="{4BA9921E-073C-44A2-8301-3BCE72850B8F}"/>
              </a:ext>
            </a:extLst>
          </p:cNvPr>
          <p:cNvSpPr/>
          <p:nvPr/>
        </p:nvSpPr>
        <p:spPr>
          <a:xfrm>
            <a:off x="455995" y="1096373"/>
            <a:ext cx="7614463" cy="246221"/>
          </a:xfrm>
          <a:prstGeom prst="rect">
            <a:avLst/>
          </a:prstGeom>
        </p:spPr>
        <p:txBody>
          <a:bodyPr wrap="square" lIns="0" tIns="0" rIns="0" bIns="0">
            <a:spAutoFit/>
          </a:bodyPr>
          <a:lstStyle/>
          <a:p>
            <a:r>
              <a:rPr lang="en-US" sz="1600">
                <a:solidFill>
                  <a:schemeClr val="bg1"/>
                </a:solidFill>
              </a:rPr>
              <a:t>A serverless, fully-managed Platform as a Service (PaaS) solution built for IoT </a:t>
            </a:r>
          </a:p>
        </p:txBody>
      </p:sp>
      <p:pic>
        <p:nvPicPr>
          <p:cNvPr id="4" name="Picture 3">
            <a:extLst>
              <a:ext uri="{FF2B5EF4-FFF2-40B4-BE49-F238E27FC236}">
                <a16:creationId xmlns:a16="http://schemas.microsoft.com/office/drawing/2014/main" id="{670470B2-577B-49BE-8320-34D89D76F5FD}"/>
              </a:ext>
            </a:extLst>
          </p:cNvPr>
          <p:cNvPicPr>
            <a:picLocks noChangeAspect="1"/>
          </p:cNvPicPr>
          <p:nvPr/>
        </p:nvPicPr>
        <p:blipFill>
          <a:blip r:embed="rId4"/>
          <a:stretch>
            <a:fillRect/>
          </a:stretch>
        </p:blipFill>
        <p:spPr>
          <a:xfrm>
            <a:off x="2883655" y="1784336"/>
            <a:ext cx="3678560" cy="2071124"/>
          </a:xfrm>
          <a:prstGeom prst="rect">
            <a:avLst/>
          </a:prstGeom>
          <a:ln>
            <a:solidFill>
              <a:schemeClr val="bg1">
                <a:lumMod val="75000"/>
              </a:schemeClr>
            </a:solidFill>
          </a:ln>
        </p:spPr>
      </p:pic>
    </p:spTree>
    <p:extLst>
      <p:ext uri="{BB962C8B-B14F-4D97-AF65-F5344CB8AC3E}">
        <p14:creationId xmlns:p14="http://schemas.microsoft.com/office/powerpoint/2010/main" val="338464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Build end to end IoT Solutions</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91461" y="1890152"/>
            <a:ext cx="9704006" cy="548985"/>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3600" dirty="0">
                <a:solidFill>
                  <a:schemeClr val="tx1"/>
                </a:solidFill>
              </a:rPr>
              <a:t>1.</a:t>
            </a:r>
            <a:r>
              <a:rPr lang="en-US" sz="3600" dirty="0">
                <a:solidFill>
                  <a:schemeClr val="accent5"/>
                </a:solidFill>
              </a:rPr>
              <a:t> </a:t>
            </a:r>
            <a:r>
              <a:rPr lang="en-US" sz="3600" dirty="0">
                <a:gradFill>
                  <a:gsLst>
                    <a:gs pos="0">
                      <a:schemeClr val="accent5"/>
                    </a:gs>
                    <a:gs pos="100000">
                      <a:schemeClr val="accent4"/>
                    </a:gs>
                  </a:gsLst>
                  <a:lin ang="2700000" scaled="1"/>
                </a:gradFill>
              </a:rPr>
              <a:t>Transform your business with IoT</a:t>
            </a:r>
          </a:p>
          <a:p>
            <a:r>
              <a:rPr lang="en-US" sz="3600" dirty="0">
                <a:solidFill>
                  <a:schemeClr val="tx1"/>
                </a:solidFill>
              </a:rPr>
              <a:t>2. </a:t>
            </a:r>
            <a:r>
              <a:rPr lang="en-US" sz="3600" dirty="0">
                <a:gradFill>
                  <a:gsLst>
                    <a:gs pos="0">
                      <a:schemeClr val="accent5"/>
                    </a:gs>
                    <a:gs pos="100000">
                      <a:schemeClr val="accent4"/>
                    </a:gs>
                  </a:gsLst>
                  <a:lin ang="2700000" scaled="1"/>
                </a:gradFill>
              </a:rPr>
              <a:t>Connect devices to the cloud</a:t>
            </a:r>
          </a:p>
          <a:p>
            <a:r>
              <a:rPr lang="en-US" sz="3600" dirty="0">
                <a:solidFill>
                  <a:schemeClr val="tx1"/>
                </a:solidFill>
              </a:rPr>
              <a:t>3. </a:t>
            </a:r>
            <a:r>
              <a:rPr lang="en-US" sz="3600" dirty="0">
                <a:gradFill>
                  <a:gsLst>
                    <a:gs pos="0">
                      <a:schemeClr val="accent5"/>
                    </a:gs>
                    <a:gs pos="100000">
                      <a:schemeClr val="accent4"/>
                    </a:gs>
                  </a:gsLst>
                  <a:lin ang="2700000" scaled="1"/>
                </a:gradFill>
              </a:rPr>
              <a:t>Provision devices at scale</a:t>
            </a:r>
          </a:p>
          <a:p>
            <a:r>
              <a:rPr lang="en-US" sz="3600" dirty="0">
                <a:solidFill>
                  <a:schemeClr val="tx1"/>
                </a:solidFill>
              </a:rPr>
              <a:t>4. </a:t>
            </a:r>
            <a:r>
              <a:rPr lang="en-US" sz="3600" dirty="0">
                <a:gradFill>
                  <a:gsLst>
                    <a:gs pos="0">
                      <a:schemeClr val="accent5"/>
                    </a:gs>
                    <a:gs pos="100000">
                      <a:schemeClr val="accent4"/>
                    </a:gs>
                  </a:gsLst>
                  <a:lin ang="2700000" scaled="1"/>
                </a:gradFill>
              </a:rPr>
              <a:t>Understand IoT message processing, analytics, and business integration</a:t>
            </a:r>
          </a:p>
          <a:p>
            <a:r>
              <a:rPr lang="en-US" sz="3600" dirty="0">
                <a:solidFill>
                  <a:schemeClr val="tx1"/>
                </a:solidFill>
              </a:rPr>
              <a:t>5. </a:t>
            </a:r>
            <a:r>
              <a:rPr lang="en-US" sz="3600" dirty="0">
                <a:gradFill>
                  <a:gsLst>
                    <a:gs pos="0">
                      <a:schemeClr val="accent5"/>
                    </a:gs>
                    <a:gs pos="100000">
                      <a:schemeClr val="accent4"/>
                    </a:gs>
                  </a:gsLst>
                  <a:lin ang="2700000" scaled="1"/>
                </a:gradFill>
              </a:rPr>
              <a:t>Build the intelligent edge</a:t>
            </a:r>
          </a:p>
          <a:p>
            <a:r>
              <a:rPr lang="en-US" sz="3600" dirty="0">
                <a:solidFill>
                  <a:schemeClr val="tx1"/>
                </a:solidFill>
              </a:rPr>
              <a:t>6. </a:t>
            </a:r>
            <a:r>
              <a:rPr lang="en-US" sz="3600" dirty="0">
                <a:gradFill>
                  <a:gsLst>
                    <a:gs pos="0">
                      <a:schemeClr val="accent5"/>
                    </a:gs>
                    <a:gs pos="100000">
                      <a:schemeClr val="accent4"/>
                    </a:gs>
                  </a:gsLst>
                  <a:lin ang="2700000" scaled="1"/>
                </a:gradFill>
              </a:rPr>
              <a:t>Build IoT solutions with Azure IoT Central</a:t>
            </a: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289738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375E-6 7.40741E-7 L -4.375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BA3474A-2503-4908-B723-B2C204A3DEE7}"/>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8C112BD0-F83F-469B-8EF1-04F7A14027E9}"/>
              </a:ext>
            </a:extLst>
          </p:cNvPr>
          <p:cNvGrpSpPr/>
          <p:nvPr/>
        </p:nvGrpSpPr>
        <p:grpSpPr>
          <a:xfrm>
            <a:off x="2742961" y="2140961"/>
            <a:ext cx="2158607" cy="2612572"/>
            <a:chOff x="2742961" y="2140961"/>
            <a:chExt cx="2158607" cy="2612572"/>
          </a:xfrm>
        </p:grpSpPr>
        <p:sp>
          <p:nvSpPr>
            <p:cNvPr id="50" name="Rectangle 49">
              <a:extLst>
                <a:ext uri="{FF2B5EF4-FFF2-40B4-BE49-F238E27FC236}">
                  <a16:creationId xmlns:a16="http://schemas.microsoft.com/office/drawing/2014/main" id="{581759BC-D555-418D-8AC4-6A34945BE061}"/>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1" name="Graphic 44">
              <a:extLst>
                <a:ext uri="{FF2B5EF4-FFF2-40B4-BE49-F238E27FC236}">
                  <a16:creationId xmlns:a16="http://schemas.microsoft.com/office/drawing/2014/main" id="{4A420430-6791-4506-9AC9-6D791E08B60E}"/>
                </a:ext>
              </a:extLst>
            </p:cNvPr>
            <p:cNvGrpSpPr/>
            <p:nvPr/>
          </p:nvGrpSpPr>
          <p:grpSpPr>
            <a:xfrm>
              <a:off x="4120025" y="3864533"/>
              <a:ext cx="583987" cy="740101"/>
              <a:chOff x="4120025" y="3846286"/>
              <a:chExt cx="583987" cy="740101"/>
            </a:xfrm>
          </p:grpSpPr>
          <p:sp>
            <p:nvSpPr>
              <p:cNvPr id="52" name="Freeform: Shape 51">
                <a:extLst>
                  <a:ext uri="{FF2B5EF4-FFF2-40B4-BE49-F238E27FC236}">
                    <a16:creationId xmlns:a16="http://schemas.microsoft.com/office/drawing/2014/main" id="{612CDA64-CBA2-48B7-AB53-A86A606045EF}"/>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53" name="Freeform: Shape 52">
                <a:extLst>
                  <a:ext uri="{FF2B5EF4-FFF2-40B4-BE49-F238E27FC236}">
                    <a16:creationId xmlns:a16="http://schemas.microsoft.com/office/drawing/2014/main" id="{DB7A9A33-40ED-46D5-B859-3AFDAB347459}"/>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54" name="Freeform: Shape 53">
                <a:extLst>
                  <a:ext uri="{FF2B5EF4-FFF2-40B4-BE49-F238E27FC236}">
                    <a16:creationId xmlns:a16="http://schemas.microsoft.com/office/drawing/2014/main" id="{B00105E0-A0F2-4A68-89D0-8A7976554A57}"/>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55" name="Group 54">
            <a:extLst>
              <a:ext uri="{FF2B5EF4-FFF2-40B4-BE49-F238E27FC236}">
                <a16:creationId xmlns:a16="http://schemas.microsoft.com/office/drawing/2014/main" id="{3B167048-3BF1-42CA-957E-51A8585A29E8}"/>
              </a:ext>
            </a:extLst>
          </p:cNvPr>
          <p:cNvGrpSpPr/>
          <p:nvPr/>
        </p:nvGrpSpPr>
        <p:grpSpPr>
          <a:xfrm>
            <a:off x="455995" y="2140961"/>
            <a:ext cx="2158607" cy="2612572"/>
            <a:chOff x="455995" y="2140961"/>
            <a:chExt cx="2158607" cy="2612572"/>
          </a:xfrm>
        </p:grpSpPr>
        <p:sp>
          <p:nvSpPr>
            <p:cNvPr id="64" name="Rectangle 63">
              <a:extLst>
                <a:ext uri="{FF2B5EF4-FFF2-40B4-BE49-F238E27FC236}">
                  <a16:creationId xmlns:a16="http://schemas.microsoft.com/office/drawing/2014/main" id="{9588473D-C83F-4CCA-97A9-2516211B101B}"/>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65" name="Graphic 54">
              <a:extLst>
                <a:ext uri="{FF2B5EF4-FFF2-40B4-BE49-F238E27FC236}">
                  <a16:creationId xmlns:a16="http://schemas.microsoft.com/office/drawing/2014/main" id="{25EA9B60-4A2F-4D18-A383-0726A14AF630}"/>
                </a:ext>
              </a:extLst>
            </p:cNvPr>
            <p:cNvGrpSpPr/>
            <p:nvPr/>
          </p:nvGrpSpPr>
          <p:grpSpPr>
            <a:xfrm>
              <a:off x="1851758" y="3841207"/>
              <a:ext cx="477142" cy="763428"/>
              <a:chOff x="1851758" y="3841207"/>
              <a:chExt cx="477142" cy="763428"/>
            </a:xfrm>
          </p:grpSpPr>
          <p:sp>
            <p:nvSpPr>
              <p:cNvPr id="66" name="Freeform: Shape 65">
                <a:extLst>
                  <a:ext uri="{FF2B5EF4-FFF2-40B4-BE49-F238E27FC236}">
                    <a16:creationId xmlns:a16="http://schemas.microsoft.com/office/drawing/2014/main" id="{369CD728-14DF-440E-A5B1-98AE222A0BF4}"/>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3DC1184-CA5F-48D2-A4DA-5FBCE37EF405}"/>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DD633E-F63C-40EB-9C62-2F1980788074}"/>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24B8492-9EE7-4302-887B-67621DCE9258}"/>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FB4ABE9-1AC5-4169-835D-3E1978D4CBC4}"/>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1CE741A-4ADF-4087-85BF-0439348618B8}"/>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72" name="Group 71">
            <a:extLst>
              <a:ext uri="{FF2B5EF4-FFF2-40B4-BE49-F238E27FC236}">
                <a16:creationId xmlns:a16="http://schemas.microsoft.com/office/drawing/2014/main" id="{3838F30B-3AC4-48CC-B5EA-A997322CA4D1}"/>
              </a:ext>
            </a:extLst>
          </p:cNvPr>
          <p:cNvGrpSpPr/>
          <p:nvPr/>
        </p:nvGrpSpPr>
        <p:grpSpPr>
          <a:xfrm>
            <a:off x="7316893" y="2140961"/>
            <a:ext cx="2158607" cy="2612572"/>
            <a:chOff x="7316893" y="2140961"/>
            <a:chExt cx="2158607" cy="2612572"/>
          </a:xfrm>
        </p:grpSpPr>
        <p:sp>
          <p:nvSpPr>
            <p:cNvPr id="73" name="Rectangle 72">
              <a:extLst>
                <a:ext uri="{FF2B5EF4-FFF2-40B4-BE49-F238E27FC236}">
                  <a16:creationId xmlns:a16="http://schemas.microsoft.com/office/drawing/2014/main" id="{180EDDD8-1352-4159-BBF3-099F08CF1810}"/>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4" name="Graphic 3">
              <a:extLst>
                <a:ext uri="{FF2B5EF4-FFF2-40B4-BE49-F238E27FC236}">
                  <a16:creationId xmlns:a16="http://schemas.microsoft.com/office/drawing/2014/main" id="{ACB290CF-F1CF-4FC8-B585-E705BB8C8AD8}"/>
                </a:ext>
              </a:extLst>
            </p:cNvPr>
            <p:cNvGrpSpPr/>
            <p:nvPr/>
          </p:nvGrpSpPr>
          <p:grpSpPr>
            <a:xfrm>
              <a:off x="8544934" y="3841207"/>
              <a:ext cx="763427" cy="763427"/>
              <a:chOff x="8544934" y="3841207"/>
              <a:chExt cx="763427" cy="763427"/>
            </a:xfrm>
          </p:grpSpPr>
          <p:grpSp>
            <p:nvGrpSpPr>
              <p:cNvPr id="75" name="Graphic 3">
                <a:extLst>
                  <a:ext uri="{FF2B5EF4-FFF2-40B4-BE49-F238E27FC236}">
                    <a16:creationId xmlns:a16="http://schemas.microsoft.com/office/drawing/2014/main" id="{89AFE078-1A99-4751-9908-CF7E79B71319}"/>
                  </a:ext>
                </a:extLst>
              </p:cNvPr>
              <p:cNvGrpSpPr/>
              <p:nvPr/>
            </p:nvGrpSpPr>
            <p:grpSpPr>
              <a:xfrm>
                <a:off x="8748315" y="4043992"/>
                <a:ext cx="357259" cy="357856"/>
                <a:chOff x="8748315" y="4043992"/>
                <a:chExt cx="357259" cy="357856"/>
              </a:xfrm>
              <a:solidFill>
                <a:srgbClr val="0078D4"/>
              </a:solidFill>
            </p:grpSpPr>
            <p:sp>
              <p:nvSpPr>
                <p:cNvPr id="77" name="Freeform: Shape 76">
                  <a:extLst>
                    <a:ext uri="{FF2B5EF4-FFF2-40B4-BE49-F238E27FC236}">
                      <a16:creationId xmlns:a16="http://schemas.microsoft.com/office/drawing/2014/main" id="{FE10C728-0ACC-4EBB-B9E0-A979F7CC3DAC}"/>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9458BE8-9D81-4238-B21E-DA70FB11B5AE}"/>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6" name="Freeform: Shape 75">
                <a:extLst>
                  <a:ext uri="{FF2B5EF4-FFF2-40B4-BE49-F238E27FC236}">
                    <a16:creationId xmlns:a16="http://schemas.microsoft.com/office/drawing/2014/main" id="{A1BA813F-0997-4FD3-9D6E-B9F64606297F}"/>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E43AD26D-87A0-4AF9-A3AF-1A72140BC62D}"/>
              </a:ext>
            </a:extLst>
          </p:cNvPr>
          <p:cNvGrpSpPr/>
          <p:nvPr/>
        </p:nvGrpSpPr>
        <p:grpSpPr>
          <a:xfrm>
            <a:off x="9603857" y="2140961"/>
            <a:ext cx="2158607" cy="2612572"/>
            <a:chOff x="9603857" y="2140961"/>
            <a:chExt cx="2158607" cy="2612572"/>
          </a:xfrm>
        </p:grpSpPr>
        <p:sp>
          <p:nvSpPr>
            <p:cNvPr id="80" name="Rectangle 79">
              <a:extLst>
                <a:ext uri="{FF2B5EF4-FFF2-40B4-BE49-F238E27FC236}">
                  <a16:creationId xmlns:a16="http://schemas.microsoft.com/office/drawing/2014/main" id="{BB7EB2C2-0586-4DFB-8236-DDF290B38D8F}"/>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1" name="Graphic 4">
              <a:extLst>
                <a:ext uri="{FF2B5EF4-FFF2-40B4-BE49-F238E27FC236}">
                  <a16:creationId xmlns:a16="http://schemas.microsoft.com/office/drawing/2014/main" id="{8AD77125-F088-4D90-A4A7-41504F95EC0A}"/>
                </a:ext>
              </a:extLst>
            </p:cNvPr>
            <p:cNvGrpSpPr/>
            <p:nvPr/>
          </p:nvGrpSpPr>
          <p:grpSpPr>
            <a:xfrm>
              <a:off x="10900461" y="3870261"/>
              <a:ext cx="680268" cy="680268"/>
              <a:chOff x="10873664" y="3912394"/>
              <a:chExt cx="680268" cy="680268"/>
            </a:xfrm>
          </p:grpSpPr>
          <p:sp>
            <p:nvSpPr>
              <p:cNvPr id="82" name="Freeform: Shape 81">
                <a:extLst>
                  <a:ext uri="{FF2B5EF4-FFF2-40B4-BE49-F238E27FC236}">
                    <a16:creationId xmlns:a16="http://schemas.microsoft.com/office/drawing/2014/main" id="{71330999-5BAA-43B9-A4AD-C2F5DB3E221F}"/>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3" name="Graphic 4">
                <a:extLst>
                  <a:ext uri="{FF2B5EF4-FFF2-40B4-BE49-F238E27FC236}">
                    <a16:creationId xmlns:a16="http://schemas.microsoft.com/office/drawing/2014/main" id="{5A338C91-E563-443B-85DA-B265F8CD3C2C}"/>
                  </a:ext>
                </a:extLst>
              </p:cNvPr>
              <p:cNvGrpSpPr/>
              <p:nvPr/>
            </p:nvGrpSpPr>
            <p:grpSpPr>
              <a:xfrm>
                <a:off x="10873664" y="3912394"/>
                <a:ext cx="680268" cy="680268"/>
                <a:chOff x="10873664" y="3912394"/>
                <a:chExt cx="680268" cy="680268"/>
              </a:xfrm>
            </p:grpSpPr>
            <p:sp>
              <p:nvSpPr>
                <p:cNvPr id="84" name="Freeform: Shape 83">
                  <a:extLst>
                    <a:ext uri="{FF2B5EF4-FFF2-40B4-BE49-F238E27FC236}">
                      <a16:creationId xmlns:a16="http://schemas.microsoft.com/office/drawing/2014/main" id="{FF80C0F0-C71F-4DC5-ACE2-5538E36B9303}"/>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A043502-409D-436D-8FE3-6C625C25D67D}"/>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231D6CA-B5BD-4C1D-B1A2-1382D8F6C442}"/>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9" name="Group 8">
            <a:extLst>
              <a:ext uri="{FF2B5EF4-FFF2-40B4-BE49-F238E27FC236}">
                <a16:creationId xmlns:a16="http://schemas.microsoft.com/office/drawing/2014/main" id="{90D9E07B-B9FC-4C61-B099-6A1D24CB2E1C}"/>
              </a:ext>
            </a:extLst>
          </p:cNvPr>
          <p:cNvGrpSpPr/>
          <p:nvPr/>
        </p:nvGrpSpPr>
        <p:grpSpPr>
          <a:xfrm>
            <a:off x="5029927" y="1299821"/>
            <a:ext cx="2158607" cy="4302256"/>
            <a:chOff x="5029927" y="1299821"/>
            <a:chExt cx="2158607" cy="4302256"/>
          </a:xfrm>
        </p:grpSpPr>
        <p:grpSp>
          <p:nvGrpSpPr>
            <p:cNvPr id="8" name="Group 7">
              <a:extLst>
                <a:ext uri="{FF2B5EF4-FFF2-40B4-BE49-F238E27FC236}">
                  <a16:creationId xmlns:a16="http://schemas.microsoft.com/office/drawing/2014/main" id="{0E1A68A0-F315-4125-967D-6AA5EB52029E}"/>
                </a:ext>
              </a:extLst>
            </p:cNvPr>
            <p:cNvGrpSpPr/>
            <p:nvPr/>
          </p:nvGrpSpPr>
          <p:grpSpPr>
            <a:xfrm>
              <a:off x="6332529" y="2975427"/>
              <a:ext cx="701003" cy="752755"/>
              <a:chOff x="6332529" y="7771426"/>
              <a:chExt cx="701003" cy="752755"/>
            </a:xfrm>
          </p:grpSpPr>
          <p:sp>
            <p:nvSpPr>
              <p:cNvPr id="3" name="Freeform: Shape 2">
                <a:extLst>
                  <a:ext uri="{FF2B5EF4-FFF2-40B4-BE49-F238E27FC236}">
                    <a16:creationId xmlns:a16="http://schemas.microsoft.com/office/drawing/2014/main" id="{617071B5-95B0-486B-8194-46E08C63674A}"/>
                  </a:ext>
                </a:extLst>
              </p:cNvPr>
              <p:cNvSpPr/>
              <p:nvPr/>
            </p:nvSpPr>
            <p:spPr>
              <a:xfrm>
                <a:off x="6438973" y="7929622"/>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2DCAFFCF-1701-4458-8439-D5234C7016CD}"/>
                  </a:ext>
                </a:extLst>
              </p:cNvPr>
              <p:cNvSpPr/>
              <p:nvPr/>
            </p:nvSpPr>
            <p:spPr>
              <a:xfrm>
                <a:off x="6332529" y="8185441"/>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chemeClr val="tx2"/>
              </a:solidFill>
              <a:ln w="584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C9F0A4E-07E6-4960-881D-BB43011EDBE2}"/>
                  </a:ext>
                </a:extLst>
              </p:cNvPr>
              <p:cNvSpPr/>
              <p:nvPr/>
            </p:nvSpPr>
            <p:spPr>
              <a:xfrm>
                <a:off x="6696557" y="7771426"/>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chemeClr val="tx2"/>
              </a:solidFill>
              <a:ln w="5843"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64E71839-7757-4B11-8684-6A8C4080A3A1}"/>
                </a:ext>
              </a:extLst>
            </p:cNvPr>
            <p:cNvGrpSpPr/>
            <p:nvPr/>
          </p:nvGrpSpPr>
          <p:grpSpPr>
            <a:xfrm>
              <a:off x="5029927" y="1299821"/>
              <a:ext cx="2158607" cy="4302256"/>
              <a:chOff x="455995" y="1299821"/>
              <a:chExt cx="2158607" cy="4302256"/>
            </a:xfrm>
          </p:grpSpPr>
          <p:sp>
            <p:nvSpPr>
              <p:cNvPr id="88" name="Rectangle 87">
                <a:extLst>
                  <a:ext uri="{FF2B5EF4-FFF2-40B4-BE49-F238E27FC236}">
                    <a16:creationId xmlns:a16="http://schemas.microsoft.com/office/drawing/2014/main" id="{6442AA5E-2E24-4C92-9787-02C777033D7C}"/>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Sentinel</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a:t>
                </a:r>
                <a:b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Defender for IoT</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Sphere</a:t>
                </a:r>
              </a:p>
            </p:txBody>
          </p:sp>
          <p:sp>
            <p:nvSpPr>
              <p:cNvPr id="89" name="Rectangle 88">
                <a:extLst>
                  <a:ext uri="{FF2B5EF4-FFF2-40B4-BE49-F238E27FC236}">
                    <a16:creationId xmlns:a16="http://schemas.microsoft.com/office/drawing/2014/main" id="{C0E5BE08-7623-4AA7-95A6-6E2DD26E4E7E}"/>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Secure data everywhere</a:t>
                </a:r>
              </a:p>
            </p:txBody>
          </p:sp>
        </p:grpSp>
      </p:grpSp>
    </p:spTree>
    <p:extLst>
      <p:ext uri="{BB962C8B-B14F-4D97-AF65-F5344CB8AC3E}">
        <p14:creationId xmlns:p14="http://schemas.microsoft.com/office/powerpoint/2010/main" val="20514850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DCD0D5D-AE4D-411D-8BA7-B1A126F24A7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1">
            <a:extLst>
              <a:ext uri="{FF2B5EF4-FFF2-40B4-BE49-F238E27FC236}">
                <a16:creationId xmlns:a16="http://schemas.microsoft.com/office/drawing/2014/main" id="{B8B83ACF-EF43-4342-A567-0CEC1DF846B2}"/>
              </a:ext>
            </a:extLst>
          </p:cNvPr>
          <p:cNvSpPr>
            <a:spLocks noGrp="1"/>
          </p:cNvSpPr>
          <p:nvPr>
            <p:ph type="title"/>
          </p:nvPr>
        </p:nvSpPr>
        <p:spPr/>
        <p:txBody>
          <a:bodyPr/>
          <a:lstStyle/>
          <a:p>
            <a:r>
              <a:rPr lang="en-US" sz="2800">
                <a:solidFill>
                  <a:schemeClr val="bg1"/>
                </a:solidFill>
              </a:rPr>
              <a:t>Azure IoT security</a:t>
            </a:r>
          </a:p>
        </p:txBody>
      </p:sp>
      <p:sp>
        <p:nvSpPr>
          <p:cNvPr id="2" name="Rectangle 1">
            <a:extLst>
              <a:ext uri="{FF2B5EF4-FFF2-40B4-BE49-F238E27FC236}">
                <a16:creationId xmlns:a16="http://schemas.microsoft.com/office/drawing/2014/main" id="{23D23A5B-598A-4593-9116-E08A2FBF29BB}"/>
              </a:ext>
            </a:extLst>
          </p:cNvPr>
          <p:cNvSpPr/>
          <p:nvPr/>
        </p:nvSpPr>
        <p:spPr>
          <a:xfrm>
            <a:off x="455995" y="1096373"/>
            <a:ext cx="7614463" cy="246221"/>
          </a:xfrm>
          <a:prstGeom prst="rect">
            <a:avLst/>
          </a:prstGeom>
        </p:spPr>
        <p:txBody>
          <a:bodyPr wrap="square" lIns="0" tIns="0" rIns="0" bIns="0">
            <a:spAutoFit/>
          </a:bodyPr>
          <a:lstStyle/>
          <a:p>
            <a:r>
              <a:rPr lang="en-US" sz="1600">
                <a:solidFill>
                  <a:schemeClr val="bg1"/>
                </a:solidFill>
              </a:rPr>
              <a:t>End-to-end threat protection for IoT solutions</a:t>
            </a:r>
          </a:p>
        </p:txBody>
      </p:sp>
      <p:grpSp>
        <p:nvGrpSpPr>
          <p:cNvPr id="20" name="Group 19">
            <a:extLst>
              <a:ext uri="{FF2B5EF4-FFF2-40B4-BE49-F238E27FC236}">
                <a16:creationId xmlns:a16="http://schemas.microsoft.com/office/drawing/2014/main" id="{96DE4BAF-0AEE-459B-A830-978CA140F92F}"/>
              </a:ext>
            </a:extLst>
          </p:cNvPr>
          <p:cNvGrpSpPr/>
          <p:nvPr/>
        </p:nvGrpSpPr>
        <p:grpSpPr>
          <a:xfrm>
            <a:off x="426428" y="1096373"/>
            <a:ext cx="11334430" cy="5304427"/>
            <a:chOff x="426428" y="1096373"/>
            <a:chExt cx="11334430" cy="5304427"/>
          </a:xfrm>
        </p:grpSpPr>
        <p:sp>
          <p:nvSpPr>
            <p:cNvPr id="89" name="Rectangle 88">
              <a:extLst>
                <a:ext uri="{FF2B5EF4-FFF2-40B4-BE49-F238E27FC236}">
                  <a16:creationId xmlns:a16="http://schemas.microsoft.com/office/drawing/2014/main" id="{889573A4-64CF-4464-A636-342D5836D676}"/>
                </a:ext>
              </a:extLst>
            </p:cNvPr>
            <p:cNvSpPr/>
            <p:nvPr/>
          </p:nvSpPr>
          <p:spPr bwMode="auto">
            <a:xfrm>
              <a:off x="426428" y="1587375"/>
              <a:ext cx="11334430" cy="4813425"/>
            </a:xfrm>
            <a:prstGeom prst="rect">
              <a:avLst/>
            </a:prstGeom>
            <a:noFill/>
            <a:ln w="38100" cap="flat" cmpd="sng" algn="ctr">
              <a:gradFill>
                <a:gsLst>
                  <a:gs pos="0">
                    <a:schemeClr val="accent5"/>
                  </a:gs>
                  <a:gs pos="100000">
                    <a:schemeClr val="tx2"/>
                  </a:gs>
                </a:gsLst>
                <a:lin ang="2700000" scaled="0"/>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B2765FF-B288-4BE5-A08A-C21F35B5D51A}"/>
                </a:ext>
              </a:extLst>
            </p:cNvPr>
            <p:cNvSpPr/>
            <p:nvPr/>
          </p:nvSpPr>
          <p:spPr bwMode="auto">
            <a:xfrm>
              <a:off x="5571270" y="1096373"/>
              <a:ext cx="1049461" cy="1049461"/>
            </a:xfrm>
            <a:prstGeom prst="ellipse">
              <a:avLst/>
            </a:prstGeom>
            <a:solidFill>
              <a:schemeClr val="tx1"/>
            </a:solidFill>
            <a:ln w="38100" cap="flat" cmpd="sng" algn="ctr">
              <a:gradFill>
                <a:gsLst>
                  <a:gs pos="0">
                    <a:schemeClr val="accent5"/>
                  </a:gs>
                  <a:gs pos="100000">
                    <a:schemeClr val="tx2"/>
                  </a:gs>
                </a:gsLst>
                <a:lin ang="5400000" scaled="1"/>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87" name="TextBox 86">
              <a:extLst>
                <a:ext uri="{FF2B5EF4-FFF2-40B4-BE49-F238E27FC236}">
                  <a16:creationId xmlns:a16="http://schemas.microsoft.com/office/drawing/2014/main" id="{93C2A371-9EC5-42FB-9857-3FEFED602E42}"/>
                </a:ext>
              </a:extLst>
            </p:cNvPr>
            <p:cNvSpPr txBox="1"/>
            <p:nvPr/>
          </p:nvSpPr>
          <p:spPr>
            <a:xfrm>
              <a:off x="9397836" y="5418327"/>
              <a:ext cx="2293717" cy="338554"/>
            </a:xfrm>
            <a:prstGeom prst="rect">
              <a:avLst/>
            </a:prstGeom>
            <a:noFill/>
          </p:spPr>
          <p:txBody>
            <a:bodyPr wrap="square">
              <a:spAutoFit/>
            </a:bodyPr>
            <a:lstStyle/>
            <a:p>
              <a:pPr algn="ctr" defTabSz="914192">
                <a:defRPr/>
              </a:pPr>
              <a:r>
                <a:rPr lang="en-US" sz="1600" b="1" kern="0">
                  <a:solidFill>
                    <a:schemeClr val="bg1"/>
                  </a:solidFill>
                  <a:latin typeface="+mj-lt"/>
                </a:rPr>
                <a:t>Azure IoT Hub</a:t>
              </a:r>
            </a:p>
          </p:txBody>
        </p:sp>
        <p:sp>
          <p:nvSpPr>
            <p:cNvPr id="84" name="TextBox 83">
              <a:extLst>
                <a:ext uri="{FF2B5EF4-FFF2-40B4-BE49-F238E27FC236}">
                  <a16:creationId xmlns:a16="http://schemas.microsoft.com/office/drawing/2014/main" id="{2179BCFD-F965-4BC6-833D-34FAF7D37B39}"/>
                </a:ext>
              </a:extLst>
            </p:cNvPr>
            <p:cNvSpPr txBox="1"/>
            <p:nvPr/>
          </p:nvSpPr>
          <p:spPr>
            <a:xfrm>
              <a:off x="8147232" y="3403587"/>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Sphere</a:t>
              </a:r>
            </a:p>
          </p:txBody>
        </p:sp>
        <p:sp>
          <p:nvSpPr>
            <p:cNvPr id="85" name="TextBox 84">
              <a:extLst>
                <a:ext uri="{FF2B5EF4-FFF2-40B4-BE49-F238E27FC236}">
                  <a16:creationId xmlns:a16="http://schemas.microsoft.com/office/drawing/2014/main" id="{6973BA20-D723-4CDE-AAB5-DAE88CA02B1E}"/>
                </a:ext>
              </a:extLst>
            </p:cNvPr>
            <p:cNvSpPr txBox="1"/>
            <p:nvPr/>
          </p:nvSpPr>
          <p:spPr>
            <a:xfrm>
              <a:off x="5004078" y="3363448"/>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Sentinel</a:t>
              </a:r>
            </a:p>
          </p:txBody>
        </p:sp>
        <p:sp>
          <p:nvSpPr>
            <p:cNvPr id="88" name="TextBox 87">
              <a:extLst>
                <a:ext uri="{FF2B5EF4-FFF2-40B4-BE49-F238E27FC236}">
                  <a16:creationId xmlns:a16="http://schemas.microsoft.com/office/drawing/2014/main" id="{3C74DE11-2EB0-43CA-BBC2-2F177B2EE665}"/>
                </a:ext>
              </a:extLst>
            </p:cNvPr>
            <p:cNvSpPr txBox="1"/>
            <p:nvPr/>
          </p:nvSpPr>
          <p:spPr>
            <a:xfrm>
              <a:off x="3897874" y="5433138"/>
              <a:ext cx="2293717" cy="338540"/>
            </a:xfrm>
            <a:prstGeom prst="rect">
              <a:avLst/>
            </a:prstGeom>
            <a:noFill/>
          </p:spPr>
          <p:txBody>
            <a:bodyPr wrap="square" lIns="91427" tIns="45713" rIns="91427" bIns="45713" anchor="t">
              <a:spAutoFit/>
            </a:bodyPr>
            <a:lstStyle/>
            <a:p>
              <a:pPr algn="ctr" defTabSz="914192">
                <a:defRPr/>
              </a:pPr>
              <a:r>
                <a:rPr lang="en-US" sz="1600" b="1" kern="0">
                  <a:solidFill>
                    <a:schemeClr val="bg1"/>
                  </a:solidFill>
                  <a:latin typeface="+mj-lt"/>
                </a:rPr>
                <a:t>Azure IoT Central</a:t>
              </a:r>
            </a:p>
          </p:txBody>
        </p:sp>
        <p:sp>
          <p:nvSpPr>
            <p:cNvPr id="92" name="TextBox 91">
              <a:extLst>
                <a:ext uri="{FF2B5EF4-FFF2-40B4-BE49-F238E27FC236}">
                  <a16:creationId xmlns:a16="http://schemas.microsoft.com/office/drawing/2014/main" id="{95A4A2C3-BC8D-4AE0-AC14-86ED41BE3431}"/>
                </a:ext>
              </a:extLst>
            </p:cNvPr>
            <p:cNvSpPr txBox="1"/>
            <p:nvPr/>
          </p:nvSpPr>
          <p:spPr>
            <a:xfrm>
              <a:off x="6674406" y="5433124"/>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IoT Edge </a:t>
              </a:r>
            </a:p>
          </p:txBody>
        </p:sp>
        <p:grpSp>
          <p:nvGrpSpPr>
            <p:cNvPr id="95" name="Group 94">
              <a:extLst>
                <a:ext uri="{FF2B5EF4-FFF2-40B4-BE49-F238E27FC236}">
                  <a16:creationId xmlns:a16="http://schemas.microsoft.com/office/drawing/2014/main" id="{1F010559-521A-407B-9E76-C098DA700810}"/>
                </a:ext>
              </a:extLst>
            </p:cNvPr>
            <p:cNvGrpSpPr/>
            <p:nvPr/>
          </p:nvGrpSpPr>
          <p:grpSpPr>
            <a:xfrm>
              <a:off x="10124296" y="4560880"/>
              <a:ext cx="840798" cy="555204"/>
              <a:chOff x="9043380" y="2961896"/>
              <a:chExt cx="1458355" cy="928898"/>
            </a:xfrm>
          </p:grpSpPr>
          <p:sp>
            <p:nvSpPr>
              <p:cNvPr id="96" name="Freeform 6">
                <a:extLst>
                  <a:ext uri="{FF2B5EF4-FFF2-40B4-BE49-F238E27FC236}">
                    <a16:creationId xmlns:a16="http://schemas.microsoft.com/office/drawing/2014/main" id="{2C8A8004-F441-4917-993C-C03DCC35DC76}"/>
                  </a:ext>
                </a:extLst>
              </p:cNvPr>
              <p:cNvSpPr>
                <a:spLocks/>
              </p:cNvSpPr>
              <p:nvPr/>
            </p:nvSpPr>
            <p:spPr bwMode="auto">
              <a:xfrm>
                <a:off x="9043380" y="2961896"/>
                <a:ext cx="1196103" cy="659708"/>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chemeClr val="bg1"/>
                  </a:solidFill>
                  <a:latin typeface="Segoe UI"/>
                </a:endParaRPr>
              </a:p>
            </p:txBody>
          </p:sp>
          <p:grpSp>
            <p:nvGrpSpPr>
              <p:cNvPr id="97" name="Group 96">
                <a:extLst>
                  <a:ext uri="{FF2B5EF4-FFF2-40B4-BE49-F238E27FC236}">
                    <a16:creationId xmlns:a16="http://schemas.microsoft.com/office/drawing/2014/main" id="{62ACC330-B40D-4C59-8450-2DD0CC5C5FDC}"/>
                  </a:ext>
                </a:extLst>
              </p:cNvPr>
              <p:cNvGrpSpPr/>
              <p:nvPr/>
            </p:nvGrpSpPr>
            <p:grpSpPr>
              <a:xfrm>
                <a:off x="9847577" y="3231086"/>
                <a:ext cx="654158" cy="659708"/>
                <a:chOff x="10351024" y="3989686"/>
                <a:chExt cx="379641" cy="382863"/>
              </a:xfrm>
            </p:grpSpPr>
            <p:sp>
              <p:nvSpPr>
                <p:cNvPr id="98" name="Rectangle 97">
                  <a:extLst>
                    <a:ext uri="{FF2B5EF4-FFF2-40B4-BE49-F238E27FC236}">
                      <a16:creationId xmlns:a16="http://schemas.microsoft.com/office/drawing/2014/main" id="{98FF8FE3-94C6-4E28-A2E3-AB5295C4981E}"/>
                    </a:ext>
                  </a:extLst>
                </p:cNvPr>
                <p:cNvSpPr/>
                <p:nvPr/>
              </p:nvSpPr>
              <p:spPr bwMode="auto">
                <a:xfrm rot="19125560" flipH="1">
                  <a:off x="10481265" y="4049972"/>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99" name="Rectangle 98">
                  <a:extLst>
                    <a:ext uri="{FF2B5EF4-FFF2-40B4-BE49-F238E27FC236}">
                      <a16:creationId xmlns:a16="http://schemas.microsoft.com/office/drawing/2014/main" id="{2165BAFD-284C-4B74-8954-EAC17C6F80CA}"/>
                    </a:ext>
                  </a:extLst>
                </p:cNvPr>
                <p:cNvSpPr/>
                <p:nvPr/>
              </p:nvSpPr>
              <p:spPr bwMode="auto">
                <a:xfrm rot="2161206" flipH="1">
                  <a:off x="10595091" y="4024737"/>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F623F6C0-9449-44FB-9F52-517AC33A841D}"/>
                    </a:ext>
                  </a:extLst>
                </p:cNvPr>
                <p:cNvSpPr/>
                <p:nvPr/>
              </p:nvSpPr>
              <p:spPr bwMode="auto">
                <a:xfrm rot="3931757" flipH="1">
                  <a:off x="10456452" y="4159000"/>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101" name="Rectangle 100">
                  <a:extLst>
                    <a:ext uri="{FF2B5EF4-FFF2-40B4-BE49-F238E27FC236}">
                      <a16:creationId xmlns:a16="http://schemas.microsoft.com/office/drawing/2014/main" id="{7950BF16-E50A-4828-B9AD-F62A3123D328}"/>
                    </a:ext>
                  </a:extLst>
                </p:cNvPr>
                <p:cNvSpPr/>
                <p:nvPr/>
              </p:nvSpPr>
              <p:spPr bwMode="auto">
                <a:xfrm rot="16538738" flipH="1">
                  <a:off x="10611276" y="4124704"/>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102" name="Rectangle 101">
                  <a:extLst>
                    <a:ext uri="{FF2B5EF4-FFF2-40B4-BE49-F238E27FC236}">
                      <a16:creationId xmlns:a16="http://schemas.microsoft.com/office/drawing/2014/main" id="{46A8FA54-88ED-426F-8D96-BBFB16C4D038}"/>
                    </a:ext>
                  </a:extLst>
                </p:cNvPr>
                <p:cNvSpPr/>
                <p:nvPr/>
              </p:nvSpPr>
              <p:spPr bwMode="auto">
                <a:xfrm rot="20658908" flipH="1">
                  <a:off x="10562418" y="4195199"/>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grpSp>
              <p:nvGrpSpPr>
                <p:cNvPr id="103" name="Group 102">
                  <a:extLst>
                    <a:ext uri="{FF2B5EF4-FFF2-40B4-BE49-F238E27FC236}">
                      <a16:creationId xmlns:a16="http://schemas.microsoft.com/office/drawing/2014/main" id="{6A5305A1-F3DB-43FF-A8BD-D995CB9DA5A2}"/>
                    </a:ext>
                  </a:extLst>
                </p:cNvPr>
                <p:cNvGrpSpPr/>
                <p:nvPr/>
              </p:nvGrpSpPr>
              <p:grpSpPr>
                <a:xfrm>
                  <a:off x="10351024" y="3989686"/>
                  <a:ext cx="379641" cy="382863"/>
                  <a:chOff x="10351024" y="3989686"/>
                  <a:chExt cx="379641" cy="382863"/>
                </a:xfrm>
              </p:grpSpPr>
              <p:sp>
                <p:nvSpPr>
                  <p:cNvPr id="104" name="Oval 103">
                    <a:extLst>
                      <a:ext uri="{FF2B5EF4-FFF2-40B4-BE49-F238E27FC236}">
                        <a16:creationId xmlns:a16="http://schemas.microsoft.com/office/drawing/2014/main" id="{D473518F-987C-4532-BE82-A442F0E5FF00}"/>
                      </a:ext>
                    </a:extLst>
                  </p:cNvPr>
                  <p:cNvSpPr/>
                  <p:nvPr/>
                </p:nvSpPr>
                <p:spPr bwMode="auto">
                  <a:xfrm>
                    <a:off x="10471034" y="4114134"/>
                    <a:ext cx="139621" cy="139621"/>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B14F862F-8479-454A-99E6-215CEB1A3F31}"/>
                      </a:ext>
                    </a:extLst>
                  </p:cNvPr>
                  <p:cNvSpPr/>
                  <p:nvPr/>
                </p:nvSpPr>
                <p:spPr bwMode="auto">
                  <a:xfrm>
                    <a:off x="10598471" y="3989686"/>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4A7D8177-E337-4879-8471-5AC39F45F747}"/>
                      </a:ext>
                    </a:extLst>
                  </p:cNvPr>
                  <p:cNvSpPr/>
                  <p:nvPr/>
                </p:nvSpPr>
                <p:spPr bwMode="auto">
                  <a:xfrm>
                    <a:off x="10399552" y="4016582"/>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75588DC2-FB32-4E5B-9293-1D4F4AF3D836}"/>
                      </a:ext>
                    </a:extLst>
                  </p:cNvPr>
                  <p:cNvSpPr/>
                  <p:nvPr/>
                </p:nvSpPr>
                <p:spPr bwMode="auto">
                  <a:xfrm>
                    <a:off x="10351024" y="4211133"/>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47B14903-2F93-4F00-8F7F-185D3D4C9A4C}"/>
                      </a:ext>
                    </a:extLst>
                  </p:cNvPr>
                  <p:cNvSpPr/>
                  <p:nvPr/>
                </p:nvSpPr>
                <p:spPr bwMode="auto">
                  <a:xfrm>
                    <a:off x="10645422" y="4161163"/>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BCBA753-D5AA-4DE2-B6EA-2A5E111FB351}"/>
                      </a:ext>
                    </a:extLst>
                  </p:cNvPr>
                  <p:cNvSpPr/>
                  <p:nvPr/>
                </p:nvSpPr>
                <p:spPr bwMode="auto">
                  <a:xfrm>
                    <a:off x="10548422" y="4287306"/>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grpSp>
          </p:grpSp>
        </p:grpSp>
        <p:grpSp>
          <p:nvGrpSpPr>
            <p:cNvPr id="6" name="Group 5">
              <a:extLst>
                <a:ext uri="{FF2B5EF4-FFF2-40B4-BE49-F238E27FC236}">
                  <a16:creationId xmlns:a16="http://schemas.microsoft.com/office/drawing/2014/main" id="{9C67822D-0A88-41CA-9BBA-69FEBB393A1B}"/>
                </a:ext>
              </a:extLst>
            </p:cNvPr>
            <p:cNvGrpSpPr/>
            <p:nvPr/>
          </p:nvGrpSpPr>
          <p:grpSpPr>
            <a:xfrm>
              <a:off x="4752302" y="4546792"/>
              <a:ext cx="584862" cy="584860"/>
              <a:chOff x="4521992" y="4640822"/>
              <a:chExt cx="396797" cy="396797"/>
            </a:xfrm>
          </p:grpSpPr>
          <p:sp>
            <p:nvSpPr>
              <p:cNvPr id="113" name="Freeform: Shape 112">
                <a:extLst>
                  <a:ext uri="{FF2B5EF4-FFF2-40B4-BE49-F238E27FC236}">
                    <a16:creationId xmlns:a16="http://schemas.microsoft.com/office/drawing/2014/main" id="{04D6F7C5-B36E-4CF3-B1D2-2ABA23386E62}"/>
                  </a:ext>
                </a:extLst>
              </p:cNvPr>
              <p:cNvSpPr/>
              <p:nvPr/>
            </p:nvSpPr>
            <p:spPr>
              <a:xfrm>
                <a:off x="4679884" y="4770606"/>
                <a:ext cx="82666" cy="49600"/>
              </a:xfrm>
              <a:custGeom>
                <a:avLst/>
                <a:gdLst>
                  <a:gd name="connsiteX0" fmla="*/ 22860 w 81064"/>
                  <a:gd name="connsiteY0" fmla="*/ 54637 h 48638"/>
                  <a:gd name="connsiteX1" fmla="*/ 22860 w 81064"/>
                  <a:gd name="connsiteY1" fmla="*/ 54637 h 48638"/>
                  <a:gd name="connsiteX2" fmla="*/ 67607 w 81064"/>
                  <a:gd name="connsiteY2" fmla="*/ 54637 h 48638"/>
                  <a:gd name="connsiteX3" fmla="*/ 67607 w 81064"/>
                  <a:gd name="connsiteY3" fmla="*/ 31939 h 48638"/>
                  <a:gd name="connsiteX4" fmla="*/ 65824 w 81064"/>
                  <a:gd name="connsiteY4" fmla="*/ 22860 h 48638"/>
                  <a:gd name="connsiteX5" fmla="*/ 61284 w 81064"/>
                  <a:gd name="connsiteY5" fmla="*/ 15564 h 48638"/>
                  <a:gd name="connsiteX6" fmla="*/ 53989 w 81064"/>
                  <a:gd name="connsiteY6" fmla="*/ 10052 h 48638"/>
                  <a:gd name="connsiteX7" fmla="*/ 44909 w 81064"/>
                  <a:gd name="connsiteY7" fmla="*/ 8268 h 48638"/>
                  <a:gd name="connsiteX8" fmla="*/ 35830 w 81064"/>
                  <a:gd name="connsiteY8" fmla="*/ 10052 h 48638"/>
                  <a:gd name="connsiteX9" fmla="*/ 28534 w 81064"/>
                  <a:gd name="connsiteY9" fmla="*/ 15564 h 48638"/>
                  <a:gd name="connsiteX10" fmla="*/ 23995 w 81064"/>
                  <a:gd name="connsiteY10" fmla="*/ 22860 h 48638"/>
                  <a:gd name="connsiteX11" fmla="*/ 22211 w 81064"/>
                  <a:gd name="connsiteY11" fmla="*/ 31939 h 48638"/>
                  <a:gd name="connsiteX12" fmla="*/ 22211 w 81064"/>
                  <a:gd name="connsiteY12" fmla="*/ 54637 h 48638"/>
                  <a:gd name="connsiteX13" fmla="*/ 22860 w 81064"/>
                  <a:gd name="connsiteY13" fmla="*/ 54637 h 48638"/>
                  <a:gd name="connsiteX14" fmla="*/ 22860 w 81064"/>
                  <a:gd name="connsiteY14" fmla="*/ 54637 h 48638"/>
                  <a:gd name="connsiteX15" fmla="*/ 0 w 81064"/>
                  <a:gd name="connsiteY15" fmla="*/ 54637 h 48638"/>
                  <a:gd name="connsiteX16" fmla="*/ 0 w 81064"/>
                  <a:gd name="connsiteY16" fmla="*/ 54637 h 48638"/>
                  <a:gd name="connsiteX17" fmla="*/ 14591 w 81064"/>
                  <a:gd name="connsiteY17" fmla="*/ 54637 h 48638"/>
                  <a:gd name="connsiteX18" fmla="*/ 14591 w 81064"/>
                  <a:gd name="connsiteY18" fmla="*/ 31939 h 48638"/>
                  <a:gd name="connsiteX19" fmla="*/ 16375 w 81064"/>
                  <a:gd name="connsiteY19" fmla="*/ 19131 h 48638"/>
                  <a:gd name="connsiteX20" fmla="*/ 22698 w 81064"/>
                  <a:gd name="connsiteY20" fmla="*/ 9079 h 48638"/>
                  <a:gd name="connsiteX21" fmla="*/ 31777 w 81064"/>
                  <a:gd name="connsiteY21" fmla="*/ 1783 h 48638"/>
                  <a:gd name="connsiteX22" fmla="*/ 43613 w 81064"/>
                  <a:gd name="connsiteY22" fmla="*/ 0 h 48638"/>
                  <a:gd name="connsiteX23" fmla="*/ 55448 w 81064"/>
                  <a:gd name="connsiteY23" fmla="*/ 1783 h 48638"/>
                  <a:gd name="connsiteX24" fmla="*/ 64527 w 81064"/>
                  <a:gd name="connsiteY24" fmla="*/ 9079 h 48638"/>
                  <a:gd name="connsiteX25" fmla="*/ 70850 w 81064"/>
                  <a:gd name="connsiteY25" fmla="*/ 19131 h 48638"/>
                  <a:gd name="connsiteX26" fmla="*/ 72633 w 81064"/>
                  <a:gd name="connsiteY26" fmla="*/ 31939 h 48638"/>
                  <a:gd name="connsiteX27" fmla="*/ 72633 w 81064"/>
                  <a:gd name="connsiteY27" fmla="*/ 54637 h 48638"/>
                  <a:gd name="connsiteX28" fmla="*/ 88198 w 81064"/>
                  <a:gd name="connsiteY28" fmla="*/ 54637 h 4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064" h="48638">
                    <a:moveTo>
                      <a:pt x="22860" y="54637"/>
                    </a:moveTo>
                    <a:lnTo>
                      <a:pt x="22860" y="54637"/>
                    </a:lnTo>
                    <a:lnTo>
                      <a:pt x="67607" y="54637"/>
                    </a:lnTo>
                    <a:lnTo>
                      <a:pt x="67607" y="31939"/>
                    </a:lnTo>
                    <a:cubicBezTo>
                      <a:pt x="67607" y="28372"/>
                      <a:pt x="66635" y="25616"/>
                      <a:pt x="65824" y="22860"/>
                    </a:cubicBezTo>
                    <a:cubicBezTo>
                      <a:pt x="64851" y="20104"/>
                      <a:pt x="63068" y="17348"/>
                      <a:pt x="61284" y="15564"/>
                    </a:cubicBezTo>
                    <a:cubicBezTo>
                      <a:pt x="59501" y="12808"/>
                      <a:pt x="56745" y="11997"/>
                      <a:pt x="53989" y="10052"/>
                    </a:cubicBezTo>
                    <a:cubicBezTo>
                      <a:pt x="51232" y="9079"/>
                      <a:pt x="48476" y="8268"/>
                      <a:pt x="44909" y="8268"/>
                    </a:cubicBezTo>
                    <a:cubicBezTo>
                      <a:pt x="41343" y="8268"/>
                      <a:pt x="38586" y="9241"/>
                      <a:pt x="35830" y="10052"/>
                    </a:cubicBezTo>
                    <a:cubicBezTo>
                      <a:pt x="33074" y="11025"/>
                      <a:pt x="30318" y="12808"/>
                      <a:pt x="28534" y="15564"/>
                    </a:cubicBezTo>
                    <a:cubicBezTo>
                      <a:pt x="26751" y="17348"/>
                      <a:pt x="24968" y="20104"/>
                      <a:pt x="23995" y="22860"/>
                    </a:cubicBezTo>
                    <a:cubicBezTo>
                      <a:pt x="23022" y="25616"/>
                      <a:pt x="22211" y="28372"/>
                      <a:pt x="22211" y="31939"/>
                    </a:cubicBezTo>
                    <a:lnTo>
                      <a:pt x="22211" y="54637"/>
                    </a:lnTo>
                    <a:lnTo>
                      <a:pt x="22860" y="54637"/>
                    </a:lnTo>
                    <a:lnTo>
                      <a:pt x="22860" y="54637"/>
                    </a:lnTo>
                    <a:close/>
                    <a:moveTo>
                      <a:pt x="0" y="54637"/>
                    </a:moveTo>
                    <a:lnTo>
                      <a:pt x="0" y="54637"/>
                    </a:lnTo>
                    <a:lnTo>
                      <a:pt x="14591" y="54637"/>
                    </a:lnTo>
                    <a:lnTo>
                      <a:pt x="14591" y="31939"/>
                    </a:lnTo>
                    <a:cubicBezTo>
                      <a:pt x="14591" y="27399"/>
                      <a:pt x="15564" y="23671"/>
                      <a:pt x="16375" y="19131"/>
                    </a:cubicBezTo>
                    <a:cubicBezTo>
                      <a:pt x="18158" y="15564"/>
                      <a:pt x="19942" y="11835"/>
                      <a:pt x="22698" y="9079"/>
                    </a:cubicBezTo>
                    <a:cubicBezTo>
                      <a:pt x="25454" y="6323"/>
                      <a:pt x="28210" y="3567"/>
                      <a:pt x="31777" y="1783"/>
                    </a:cubicBezTo>
                    <a:cubicBezTo>
                      <a:pt x="35344" y="810"/>
                      <a:pt x="39073" y="0"/>
                      <a:pt x="43613" y="0"/>
                    </a:cubicBezTo>
                    <a:cubicBezTo>
                      <a:pt x="48152" y="0"/>
                      <a:pt x="51881" y="973"/>
                      <a:pt x="55448" y="1783"/>
                    </a:cubicBezTo>
                    <a:cubicBezTo>
                      <a:pt x="59177" y="3567"/>
                      <a:pt x="61771" y="5350"/>
                      <a:pt x="64527" y="9079"/>
                    </a:cubicBezTo>
                    <a:cubicBezTo>
                      <a:pt x="67283" y="11835"/>
                      <a:pt x="69067" y="15402"/>
                      <a:pt x="70850" y="19131"/>
                    </a:cubicBezTo>
                    <a:cubicBezTo>
                      <a:pt x="72633" y="22860"/>
                      <a:pt x="72633" y="27399"/>
                      <a:pt x="72633" y="31939"/>
                    </a:cubicBezTo>
                    <a:lnTo>
                      <a:pt x="72633" y="54637"/>
                    </a:lnTo>
                    <a:lnTo>
                      <a:pt x="88198" y="54637"/>
                    </a:lnTo>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4" name="Freeform: Shape 113">
                <a:extLst>
                  <a:ext uri="{FF2B5EF4-FFF2-40B4-BE49-F238E27FC236}">
                    <a16:creationId xmlns:a16="http://schemas.microsoft.com/office/drawing/2014/main" id="{081F9B76-9E39-4968-BAB9-A2DC83735952}"/>
                  </a:ext>
                </a:extLst>
              </p:cNvPr>
              <p:cNvSpPr/>
              <p:nvPr/>
            </p:nvSpPr>
            <p:spPr>
              <a:xfrm>
                <a:off x="4679884" y="4826322"/>
                <a:ext cx="82666" cy="66133"/>
              </a:xfrm>
              <a:custGeom>
                <a:avLst/>
                <a:gdLst>
                  <a:gd name="connsiteX0" fmla="*/ 45558 w 81064"/>
                  <a:gd name="connsiteY0" fmla="*/ 51881 h 64851"/>
                  <a:gd name="connsiteX1" fmla="*/ 45558 w 81064"/>
                  <a:gd name="connsiteY1" fmla="*/ 51881 h 64851"/>
                  <a:gd name="connsiteX2" fmla="*/ 29994 w 81064"/>
                  <a:gd name="connsiteY2" fmla="*/ 36479 h 64851"/>
                  <a:gd name="connsiteX3" fmla="*/ 45558 w 81064"/>
                  <a:gd name="connsiteY3" fmla="*/ 21077 h 64851"/>
                  <a:gd name="connsiteX4" fmla="*/ 60149 w 81064"/>
                  <a:gd name="connsiteY4" fmla="*/ 36479 h 64851"/>
                  <a:gd name="connsiteX5" fmla="*/ 45558 w 81064"/>
                  <a:gd name="connsiteY5" fmla="*/ 51881 h 64851"/>
                  <a:gd name="connsiteX6" fmla="*/ 0 w 81064"/>
                  <a:gd name="connsiteY6" fmla="*/ 68256 h 64851"/>
                  <a:gd name="connsiteX7" fmla="*/ 0 w 81064"/>
                  <a:gd name="connsiteY7" fmla="*/ 68256 h 64851"/>
                  <a:gd name="connsiteX8" fmla="*/ 90305 w 81064"/>
                  <a:gd name="connsiteY8" fmla="*/ 68256 h 64851"/>
                  <a:gd name="connsiteX9" fmla="*/ 90305 w 81064"/>
                  <a:gd name="connsiteY9" fmla="*/ 0 h 64851"/>
                  <a:gd name="connsiteX10" fmla="*/ 0 w 81064"/>
                  <a:gd name="connsiteY10" fmla="*/ 0 h 64851"/>
                  <a:gd name="connsiteX11" fmla="*/ 0 w 81064"/>
                  <a:gd name="connsiteY11" fmla="*/ 68256 h 64851"/>
                  <a:gd name="connsiteX12" fmla="*/ 0 w 81064"/>
                  <a:gd name="connsiteY12" fmla="*/ 68256 h 64851"/>
                  <a:gd name="connsiteX13" fmla="*/ 0 w 81064"/>
                  <a:gd name="connsiteY13" fmla="*/ 68256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64" h="64851">
                    <a:moveTo>
                      <a:pt x="45558" y="51881"/>
                    </a:moveTo>
                    <a:lnTo>
                      <a:pt x="45558" y="51881"/>
                    </a:lnTo>
                    <a:cubicBezTo>
                      <a:pt x="37289" y="51881"/>
                      <a:pt x="29994" y="44585"/>
                      <a:pt x="29994" y="36479"/>
                    </a:cubicBezTo>
                    <a:cubicBezTo>
                      <a:pt x="29994" y="28210"/>
                      <a:pt x="36317" y="21077"/>
                      <a:pt x="45558" y="21077"/>
                    </a:cubicBezTo>
                    <a:cubicBezTo>
                      <a:pt x="53826" y="21077"/>
                      <a:pt x="60149" y="28372"/>
                      <a:pt x="60149" y="36479"/>
                    </a:cubicBezTo>
                    <a:cubicBezTo>
                      <a:pt x="60149" y="44585"/>
                      <a:pt x="53826" y="51881"/>
                      <a:pt x="45558" y="51881"/>
                    </a:cubicBezTo>
                    <a:moveTo>
                      <a:pt x="0" y="68256"/>
                    </a:moveTo>
                    <a:lnTo>
                      <a:pt x="0" y="68256"/>
                    </a:lnTo>
                    <a:lnTo>
                      <a:pt x="90305" y="68256"/>
                    </a:lnTo>
                    <a:lnTo>
                      <a:pt x="90305" y="0"/>
                    </a:lnTo>
                    <a:lnTo>
                      <a:pt x="0" y="0"/>
                    </a:lnTo>
                    <a:lnTo>
                      <a:pt x="0" y="68256"/>
                    </a:lnTo>
                    <a:lnTo>
                      <a:pt x="0" y="68256"/>
                    </a:lnTo>
                    <a:lnTo>
                      <a:pt x="0" y="68256"/>
                    </a:lnTo>
                    <a:close/>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5" name="Freeform: Shape 114">
                <a:extLst>
                  <a:ext uri="{FF2B5EF4-FFF2-40B4-BE49-F238E27FC236}">
                    <a16:creationId xmlns:a16="http://schemas.microsoft.com/office/drawing/2014/main" id="{B35CE866-4CB0-4AEA-8FEC-541B6D62D9B4}"/>
                  </a:ext>
                </a:extLst>
              </p:cNvPr>
              <p:cNvSpPr/>
              <p:nvPr/>
            </p:nvSpPr>
            <p:spPr>
              <a:xfrm>
                <a:off x="4521992" y="4640822"/>
                <a:ext cx="396797" cy="396797"/>
              </a:xfrm>
              <a:custGeom>
                <a:avLst/>
                <a:gdLst>
                  <a:gd name="connsiteX0" fmla="*/ 321014 w 389107"/>
                  <a:gd name="connsiteY0" fmla="*/ 209632 h 389108"/>
                  <a:gd name="connsiteX1" fmla="*/ 196013 w 389107"/>
                  <a:gd name="connsiteY1" fmla="*/ 321501 h 389108"/>
                  <a:gd name="connsiteX2" fmla="*/ 70039 w 389107"/>
                  <a:gd name="connsiteY2" fmla="*/ 195689 h 389108"/>
                  <a:gd name="connsiteX3" fmla="*/ 196013 w 389107"/>
                  <a:gd name="connsiteY3" fmla="*/ 69877 h 389108"/>
                  <a:gd name="connsiteX4" fmla="*/ 205417 w 389107"/>
                  <a:gd name="connsiteY4" fmla="*/ 69877 h 389108"/>
                  <a:gd name="connsiteX5" fmla="*/ 205417 w 389107"/>
                  <a:gd name="connsiteY5" fmla="*/ 0 h 389108"/>
                  <a:gd name="connsiteX6" fmla="*/ 196013 w 389107"/>
                  <a:gd name="connsiteY6" fmla="*/ 0 h 389108"/>
                  <a:gd name="connsiteX7" fmla="*/ 0 w 389107"/>
                  <a:gd name="connsiteY7" fmla="*/ 195689 h 389108"/>
                  <a:gd name="connsiteX8" fmla="*/ 196013 w 389107"/>
                  <a:gd name="connsiteY8" fmla="*/ 391378 h 389108"/>
                  <a:gd name="connsiteX9" fmla="*/ 391053 w 389107"/>
                  <a:gd name="connsiteY9" fmla="*/ 210605 h 389108"/>
                  <a:gd name="connsiteX10" fmla="*/ 321014 w 389107"/>
                  <a:gd name="connsiteY10" fmla="*/ 210605 h 389108"/>
                  <a:gd name="connsiteX11" fmla="*/ 321014 w 389107"/>
                  <a:gd name="connsiteY11" fmla="*/ 209632 h 389108"/>
                  <a:gd name="connsiteX12" fmla="*/ 321014 w 389107"/>
                  <a:gd name="connsiteY12" fmla="*/ 209632 h 38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07" h="389108">
                    <a:moveTo>
                      <a:pt x="321014" y="209632"/>
                    </a:moveTo>
                    <a:cubicBezTo>
                      <a:pt x="313556" y="272051"/>
                      <a:pt x="260378" y="321501"/>
                      <a:pt x="196013" y="321501"/>
                    </a:cubicBezTo>
                    <a:cubicBezTo>
                      <a:pt x="125974" y="321501"/>
                      <a:pt x="70039" y="264594"/>
                      <a:pt x="70039" y="195689"/>
                    </a:cubicBezTo>
                    <a:cubicBezTo>
                      <a:pt x="70039" y="125812"/>
                      <a:pt x="126946" y="69877"/>
                      <a:pt x="196013" y="69877"/>
                    </a:cubicBezTo>
                    <a:cubicBezTo>
                      <a:pt x="198769" y="69877"/>
                      <a:pt x="202498" y="69877"/>
                      <a:pt x="205417" y="69877"/>
                    </a:cubicBezTo>
                    <a:lnTo>
                      <a:pt x="205417" y="0"/>
                    </a:lnTo>
                    <a:cubicBezTo>
                      <a:pt x="202660" y="0"/>
                      <a:pt x="198931" y="0"/>
                      <a:pt x="196013" y="0"/>
                    </a:cubicBezTo>
                    <a:cubicBezTo>
                      <a:pt x="87711" y="0"/>
                      <a:pt x="0" y="87549"/>
                      <a:pt x="0" y="195689"/>
                    </a:cubicBezTo>
                    <a:cubicBezTo>
                      <a:pt x="0" y="303829"/>
                      <a:pt x="87711" y="391378"/>
                      <a:pt x="196013" y="391378"/>
                    </a:cubicBezTo>
                    <a:cubicBezTo>
                      <a:pt x="299613" y="391378"/>
                      <a:pt x="383596" y="311286"/>
                      <a:pt x="391053" y="210605"/>
                    </a:cubicBezTo>
                    <a:lnTo>
                      <a:pt x="321014" y="210605"/>
                    </a:lnTo>
                    <a:lnTo>
                      <a:pt x="321014" y="209632"/>
                    </a:lnTo>
                    <a:lnTo>
                      <a:pt x="321014" y="209632"/>
                    </a:lnTo>
                    <a:close/>
                  </a:path>
                </a:pathLst>
              </a:custGeom>
              <a:solidFill>
                <a:schemeClr val="accent5"/>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6" name="Freeform: Shape 115">
                <a:extLst>
                  <a:ext uri="{FF2B5EF4-FFF2-40B4-BE49-F238E27FC236}">
                    <a16:creationId xmlns:a16="http://schemas.microsoft.com/office/drawing/2014/main" id="{F1657CE3-C983-463C-B53F-0995FD329B9A}"/>
                  </a:ext>
                </a:extLst>
              </p:cNvPr>
              <p:cNvSpPr/>
              <p:nvPr/>
            </p:nvSpPr>
            <p:spPr>
              <a:xfrm>
                <a:off x="4736263" y="4640983"/>
                <a:ext cx="181865" cy="198399"/>
              </a:xfrm>
              <a:custGeom>
                <a:avLst/>
                <a:gdLst>
                  <a:gd name="connsiteX0" fmla="*/ 115111 w 178341"/>
                  <a:gd name="connsiteY0" fmla="*/ 190501 h 194554"/>
                  <a:gd name="connsiteX1" fmla="*/ 114138 w 178341"/>
                  <a:gd name="connsiteY1" fmla="*/ 204768 h 194554"/>
                  <a:gd name="connsiteX2" fmla="*/ 183691 w 178341"/>
                  <a:gd name="connsiteY2" fmla="*/ 205255 h 194554"/>
                  <a:gd name="connsiteX3" fmla="*/ 184664 w 178341"/>
                  <a:gd name="connsiteY3" fmla="*/ 190987 h 194554"/>
                  <a:gd name="connsiteX4" fmla="*/ 487 w 178341"/>
                  <a:gd name="connsiteY4" fmla="*/ 0 h 194554"/>
                  <a:gd name="connsiteX5" fmla="*/ 0 w 178341"/>
                  <a:gd name="connsiteY5" fmla="*/ 69553 h 194554"/>
                  <a:gd name="connsiteX6" fmla="*/ 115111 w 178341"/>
                  <a:gd name="connsiteY6" fmla="*/ 190501 h 194554"/>
                  <a:gd name="connsiteX7" fmla="*/ 115111 w 178341"/>
                  <a:gd name="connsiteY7" fmla="*/ 190501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41" h="194554">
                    <a:moveTo>
                      <a:pt x="115111" y="190501"/>
                    </a:moveTo>
                    <a:cubicBezTo>
                      <a:pt x="115111" y="195040"/>
                      <a:pt x="115111" y="199418"/>
                      <a:pt x="114138" y="204768"/>
                    </a:cubicBezTo>
                    <a:lnTo>
                      <a:pt x="183691" y="205255"/>
                    </a:lnTo>
                    <a:cubicBezTo>
                      <a:pt x="183691" y="200715"/>
                      <a:pt x="184664" y="196337"/>
                      <a:pt x="184664" y="190987"/>
                    </a:cubicBezTo>
                    <a:cubicBezTo>
                      <a:pt x="185313" y="89819"/>
                      <a:pt x="103438" y="6161"/>
                      <a:pt x="487" y="0"/>
                    </a:cubicBezTo>
                    <a:lnTo>
                      <a:pt x="0" y="69553"/>
                    </a:lnTo>
                    <a:cubicBezTo>
                      <a:pt x="64851" y="74579"/>
                      <a:pt x="115598" y="126947"/>
                      <a:pt x="115111" y="190501"/>
                    </a:cubicBezTo>
                    <a:lnTo>
                      <a:pt x="115111" y="190501"/>
                    </a:lnTo>
                    <a:close/>
                  </a:path>
                </a:pathLst>
              </a:custGeom>
              <a:solidFill>
                <a:srgbClr val="0078D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grpSp>
        <p:grpSp>
          <p:nvGrpSpPr>
            <p:cNvPr id="123" name="Group 122">
              <a:extLst>
                <a:ext uri="{FF2B5EF4-FFF2-40B4-BE49-F238E27FC236}">
                  <a16:creationId xmlns:a16="http://schemas.microsoft.com/office/drawing/2014/main" id="{7139297C-D917-4B84-959A-ABF0D73DEB08}"/>
                </a:ext>
              </a:extLst>
            </p:cNvPr>
            <p:cNvGrpSpPr/>
            <p:nvPr/>
          </p:nvGrpSpPr>
          <p:grpSpPr>
            <a:xfrm>
              <a:off x="1928205" y="4572433"/>
              <a:ext cx="638742" cy="634712"/>
              <a:chOff x="9857803" y="2462411"/>
              <a:chExt cx="865908" cy="840452"/>
            </a:xfrm>
          </p:grpSpPr>
          <p:grpSp>
            <p:nvGrpSpPr>
              <p:cNvPr id="124" name="Group 123">
                <a:extLst>
                  <a:ext uri="{FF2B5EF4-FFF2-40B4-BE49-F238E27FC236}">
                    <a16:creationId xmlns:a16="http://schemas.microsoft.com/office/drawing/2014/main" id="{7C491CD7-7109-4C38-AC45-B958886FBBDF}"/>
                  </a:ext>
                </a:extLst>
              </p:cNvPr>
              <p:cNvGrpSpPr/>
              <p:nvPr/>
            </p:nvGrpSpPr>
            <p:grpSpPr>
              <a:xfrm>
                <a:off x="9857803" y="2462411"/>
                <a:ext cx="689892" cy="673203"/>
                <a:chOff x="4268322" y="3194810"/>
                <a:chExt cx="339372" cy="331163"/>
              </a:xfrm>
            </p:grpSpPr>
            <p:sp>
              <p:nvSpPr>
                <p:cNvPr id="128" name="Freeform: Shape 127">
                  <a:extLst>
                    <a:ext uri="{FF2B5EF4-FFF2-40B4-BE49-F238E27FC236}">
                      <a16:creationId xmlns:a16="http://schemas.microsoft.com/office/drawing/2014/main" id="{994C1172-2A7B-47EB-8C70-DF67D9AD6FAE}"/>
                    </a:ext>
                  </a:extLst>
                </p:cNvPr>
                <p:cNvSpPr/>
                <p:nvPr/>
              </p:nvSpPr>
              <p:spPr>
                <a:xfrm rot="5400000">
                  <a:off x="4587166" y="3265968"/>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29" name="Freeform: Shape 128">
                  <a:extLst>
                    <a:ext uri="{FF2B5EF4-FFF2-40B4-BE49-F238E27FC236}">
                      <a16:creationId xmlns:a16="http://schemas.microsoft.com/office/drawing/2014/main" id="{3AC6F93B-991F-44FC-A78F-4693D25F494F}"/>
                    </a:ext>
                  </a:extLst>
                </p:cNvPr>
                <p:cNvSpPr/>
                <p:nvPr/>
              </p:nvSpPr>
              <p:spPr>
                <a:xfrm rot="5400000">
                  <a:off x="4587166" y="3308390"/>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0" name="Freeform: Shape 129">
                  <a:extLst>
                    <a:ext uri="{FF2B5EF4-FFF2-40B4-BE49-F238E27FC236}">
                      <a16:creationId xmlns:a16="http://schemas.microsoft.com/office/drawing/2014/main" id="{47E5FCE5-3E96-4A07-B756-45A57EEBF257}"/>
                    </a:ext>
                  </a:extLst>
                </p:cNvPr>
                <p:cNvSpPr/>
                <p:nvPr/>
              </p:nvSpPr>
              <p:spPr>
                <a:xfrm rot="5400000">
                  <a:off x="4587166" y="3350812"/>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1" name="Freeform: Shape 130">
                  <a:extLst>
                    <a:ext uri="{FF2B5EF4-FFF2-40B4-BE49-F238E27FC236}">
                      <a16:creationId xmlns:a16="http://schemas.microsoft.com/office/drawing/2014/main" id="{8CE5F89B-32DF-4FDE-9442-DEC2B1AFE2CC}"/>
                    </a:ext>
                  </a:extLst>
                </p:cNvPr>
                <p:cNvSpPr/>
                <p:nvPr/>
              </p:nvSpPr>
              <p:spPr>
                <a:xfrm rot="5400000">
                  <a:off x="4587166" y="3393234"/>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2" name="Freeform: Shape 131">
                  <a:extLst>
                    <a:ext uri="{FF2B5EF4-FFF2-40B4-BE49-F238E27FC236}">
                      <a16:creationId xmlns:a16="http://schemas.microsoft.com/office/drawing/2014/main" id="{F46087FF-1620-4575-A00C-474B2DDF31E0}"/>
                    </a:ext>
                  </a:extLst>
                </p:cNvPr>
                <p:cNvSpPr/>
                <p:nvPr/>
              </p:nvSpPr>
              <p:spPr>
                <a:xfrm rot="5400000">
                  <a:off x="4587166" y="3442499"/>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3" name="Freeform: Shape 132">
                  <a:extLst>
                    <a:ext uri="{FF2B5EF4-FFF2-40B4-BE49-F238E27FC236}">
                      <a16:creationId xmlns:a16="http://schemas.microsoft.com/office/drawing/2014/main" id="{62BF2DB6-0EEB-4936-A3E1-87B0AE3D05C1}"/>
                    </a:ext>
                  </a:extLst>
                </p:cNvPr>
                <p:cNvSpPr/>
                <p:nvPr/>
              </p:nvSpPr>
              <p:spPr>
                <a:xfrm rot="5400000">
                  <a:off x="4320543" y="3225228"/>
                  <a:ext cx="243138" cy="25664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4" name="Freeform: Shape 133">
                  <a:extLst>
                    <a:ext uri="{FF2B5EF4-FFF2-40B4-BE49-F238E27FC236}">
                      <a16:creationId xmlns:a16="http://schemas.microsoft.com/office/drawing/2014/main" id="{44A2768E-0C1A-4C65-BC93-AE66F93EBDF3}"/>
                    </a:ext>
                  </a:extLst>
                </p:cNvPr>
                <p:cNvSpPr/>
                <p:nvPr/>
              </p:nvSpPr>
              <p:spPr>
                <a:xfrm rot="5400000">
                  <a:off x="4502324"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5" name="Freeform: Shape 134">
                  <a:extLst>
                    <a:ext uri="{FF2B5EF4-FFF2-40B4-BE49-F238E27FC236}">
                      <a16:creationId xmlns:a16="http://schemas.microsoft.com/office/drawing/2014/main" id="{7A801422-CE37-4A3A-BDA2-4FAB166E96EA}"/>
                    </a:ext>
                  </a:extLst>
                </p:cNvPr>
                <p:cNvSpPr/>
                <p:nvPr/>
              </p:nvSpPr>
              <p:spPr>
                <a:xfrm rot="5400000">
                  <a:off x="4459902"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6" name="Freeform: Shape 135">
                  <a:extLst>
                    <a:ext uri="{FF2B5EF4-FFF2-40B4-BE49-F238E27FC236}">
                      <a16:creationId xmlns:a16="http://schemas.microsoft.com/office/drawing/2014/main" id="{0F9D1C2A-F97D-4272-8F8F-AB1E116D0DE7}"/>
                    </a:ext>
                  </a:extLst>
                </p:cNvPr>
                <p:cNvSpPr/>
                <p:nvPr/>
              </p:nvSpPr>
              <p:spPr>
                <a:xfrm rot="5400000">
                  <a:off x="4417481"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7" name="Freeform: Shape 136">
                  <a:extLst>
                    <a:ext uri="{FF2B5EF4-FFF2-40B4-BE49-F238E27FC236}">
                      <a16:creationId xmlns:a16="http://schemas.microsoft.com/office/drawing/2014/main" id="{1411AFC6-9852-4008-98BD-CD9C2D8E882E}"/>
                    </a:ext>
                  </a:extLst>
                </p:cNvPr>
                <p:cNvSpPr/>
                <p:nvPr/>
              </p:nvSpPr>
              <p:spPr>
                <a:xfrm rot="5400000">
                  <a:off x="4366849"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8" name="Freeform: Shape 137">
                  <a:extLst>
                    <a:ext uri="{FF2B5EF4-FFF2-40B4-BE49-F238E27FC236}">
                      <a16:creationId xmlns:a16="http://schemas.microsoft.com/office/drawing/2014/main" id="{A1EE173A-B59A-486C-B844-1B7D5BA5E35A}"/>
                    </a:ext>
                  </a:extLst>
                </p:cNvPr>
                <p:cNvSpPr/>
                <p:nvPr/>
              </p:nvSpPr>
              <p:spPr>
                <a:xfrm rot="5400000">
                  <a:off x="4324426"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9" name="Freeform: Shape 138">
                  <a:extLst>
                    <a:ext uri="{FF2B5EF4-FFF2-40B4-BE49-F238E27FC236}">
                      <a16:creationId xmlns:a16="http://schemas.microsoft.com/office/drawing/2014/main" id="{9CF7CDB6-B654-4790-A119-58B81C073A30}"/>
                    </a:ext>
                  </a:extLst>
                </p:cNvPr>
                <p:cNvSpPr/>
                <p:nvPr/>
              </p:nvSpPr>
              <p:spPr>
                <a:xfrm rot="5400000">
                  <a:off x="4509165"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0" name="Freeform: Shape 139">
                  <a:extLst>
                    <a:ext uri="{FF2B5EF4-FFF2-40B4-BE49-F238E27FC236}">
                      <a16:creationId xmlns:a16="http://schemas.microsoft.com/office/drawing/2014/main" id="{3CEC1D50-E619-4BE6-8732-CF101D9D47B2}"/>
                    </a:ext>
                  </a:extLst>
                </p:cNvPr>
                <p:cNvSpPr/>
                <p:nvPr/>
              </p:nvSpPr>
              <p:spPr>
                <a:xfrm rot="5400000">
                  <a:off x="4466743"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1" name="Freeform: Shape 140">
                  <a:extLst>
                    <a:ext uri="{FF2B5EF4-FFF2-40B4-BE49-F238E27FC236}">
                      <a16:creationId xmlns:a16="http://schemas.microsoft.com/office/drawing/2014/main" id="{E87DF185-46B9-4FB1-A0DE-480DB236C5C6}"/>
                    </a:ext>
                  </a:extLst>
                </p:cNvPr>
                <p:cNvSpPr/>
                <p:nvPr/>
              </p:nvSpPr>
              <p:spPr>
                <a:xfrm rot="5400000">
                  <a:off x="4424322"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2" name="Freeform: Shape 141">
                  <a:extLst>
                    <a:ext uri="{FF2B5EF4-FFF2-40B4-BE49-F238E27FC236}">
                      <a16:creationId xmlns:a16="http://schemas.microsoft.com/office/drawing/2014/main" id="{08302172-5413-4274-9CA3-C7AB0B8F57B3}"/>
                    </a:ext>
                  </a:extLst>
                </p:cNvPr>
                <p:cNvSpPr/>
                <p:nvPr/>
              </p:nvSpPr>
              <p:spPr>
                <a:xfrm rot="5400000">
                  <a:off x="4373690"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3" name="Freeform: Shape 142">
                  <a:extLst>
                    <a:ext uri="{FF2B5EF4-FFF2-40B4-BE49-F238E27FC236}">
                      <a16:creationId xmlns:a16="http://schemas.microsoft.com/office/drawing/2014/main" id="{5B06F752-BDA9-4582-82C3-F537173CAE40}"/>
                    </a:ext>
                  </a:extLst>
                </p:cNvPr>
                <p:cNvSpPr/>
                <p:nvPr/>
              </p:nvSpPr>
              <p:spPr>
                <a:xfrm rot="5400000">
                  <a:off x="4331267"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4" name="Freeform: Shape 143">
                  <a:extLst>
                    <a:ext uri="{FF2B5EF4-FFF2-40B4-BE49-F238E27FC236}">
                      <a16:creationId xmlns:a16="http://schemas.microsoft.com/office/drawing/2014/main" id="{0F541FA2-6BE4-4BF0-9316-5926AF1B8896}"/>
                    </a:ext>
                  </a:extLst>
                </p:cNvPr>
                <p:cNvSpPr/>
                <p:nvPr/>
              </p:nvSpPr>
              <p:spPr>
                <a:xfrm rot="5400000">
                  <a:off x="4282006" y="3259127"/>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5" name="Freeform: Shape 144">
                  <a:extLst>
                    <a:ext uri="{FF2B5EF4-FFF2-40B4-BE49-F238E27FC236}">
                      <a16:creationId xmlns:a16="http://schemas.microsoft.com/office/drawing/2014/main" id="{BA3B6286-208F-427C-A394-A52404E65B4A}"/>
                    </a:ext>
                  </a:extLst>
                </p:cNvPr>
                <p:cNvSpPr/>
                <p:nvPr/>
              </p:nvSpPr>
              <p:spPr>
                <a:xfrm rot="5400000">
                  <a:off x="4282006" y="3301549"/>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6" name="Freeform: Shape 145">
                  <a:extLst>
                    <a:ext uri="{FF2B5EF4-FFF2-40B4-BE49-F238E27FC236}">
                      <a16:creationId xmlns:a16="http://schemas.microsoft.com/office/drawing/2014/main" id="{55D7F01E-7E00-4EDF-99C0-E598E98A9A42}"/>
                    </a:ext>
                  </a:extLst>
                </p:cNvPr>
                <p:cNvSpPr/>
                <p:nvPr/>
              </p:nvSpPr>
              <p:spPr>
                <a:xfrm rot="5400000">
                  <a:off x="4283373" y="3343971"/>
                  <a:ext cx="13685" cy="41053"/>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7" name="Freeform: Shape 146">
                  <a:extLst>
                    <a:ext uri="{FF2B5EF4-FFF2-40B4-BE49-F238E27FC236}">
                      <a16:creationId xmlns:a16="http://schemas.microsoft.com/office/drawing/2014/main" id="{B4661BC5-0CDE-4FF7-ACAA-5B6A27743F9F}"/>
                    </a:ext>
                  </a:extLst>
                </p:cNvPr>
                <p:cNvSpPr/>
                <p:nvPr/>
              </p:nvSpPr>
              <p:spPr>
                <a:xfrm rot="5400000">
                  <a:off x="4282006" y="3386393"/>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8" name="Freeform: Shape 147">
                  <a:extLst>
                    <a:ext uri="{FF2B5EF4-FFF2-40B4-BE49-F238E27FC236}">
                      <a16:creationId xmlns:a16="http://schemas.microsoft.com/office/drawing/2014/main" id="{DF501D41-5ED7-414B-9A06-441223EB1F29}"/>
                    </a:ext>
                  </a:extLst>
                </p:cNvPr>
                <p:cNvSpPr/>
                <p:nvPr/>
              </p:nvSpPr>
              <p:spPr>
                <a:xfrm rot="5400000">
                  <a:off x="4282006" y="3435658"/>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9" name="Freeform: Shape 148">
                  <a:extLst>
                    <a:ext uri="{FF2B5EF4-FFF2-40B4-BE49-F238E27FC236}">
                      <a16:creationId xmlns:a16="http://schemas.microsoft.com/office/drawing/2014/main" id="{33C0B67D-951F-4421-97AB-6FD7D8A9943F}"/>
                    </a:ext>
                  </a:extLst>
                </p:cNvPr>
                <p:cNvSpPr/>
                <p:nvPr/>
              </p:nvSpPr>
              <p:spPr>
                <a:xfrm rot="5400000">
                  <a:off x="4342216" y="3255022"/>
                  <a:ext cx="205266" cy="205266"/>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solidFill>
                  <a:srgbClr val="0078D4"/>
                </a:solidFill>
                <a:ln w="30798" cap="flat">
                  <a:noFill/>
                  <a:prstDash val="solid"/>
                  <a:miter/>
                </a:ln>
              </p:spPr>
              <p:txBody>
                <a:bodyPr rtlCol="0" anchor="ctr"/>
                <a:lstStyle/>
                <a:p>
                  <a:pPr defTabSz="914192">
                    <a:defRPr/>
                  </a:pPr>
                  <a:endParaRPr lang="en-US" sz="1765" kern="0">
                    <a:solidFill>
                      <a:schemeClr val="bg1"/>
                    </a:solidFill>
                    <a:latin typeface="Segoe UI"/>
                  </a:endParaRPr>
                </a:p>
              </p:txBody>
            </p:sp>
          </p:grpSp>
          <p:grpSp>
            <p:nvGrpSpPr>
              <p:cNvPr id="125" name="Group 124">
                <a:extLst>
                  <a:ext uri="{FF2B5EF4-FFF2-40B4-BE49-F238E27FC236}">
                    <a16:creationId xmlns:a16="http://schemas.microsoft.com/office/drawing/2014/main" id="{0C26DD28-EFC3-4584-B9C6-D16D3047A918}"/>
                  </a:ext>
                </a:extLst>
              </p:cNvPr>
              <p:cNvGrpSpPr/>
              <p:nvPr/>
            </p:nvGrpSpPr>
            <p:grpSpPr>
              <a:xfrm>
                <a:off x="10274170" y="2808766"/>
                <a:ext cx="449541" cy="494097"/>
                <a:chOff x="2405016" y="3044074"/>
                <a:chExt cx="449541" cy="494097"/>
              </a:xfrm>
            </p:grpSpPr>
            <p:sp>
              <p:nvSpPr>
                <p:cNvPr id="126" name="Oval 125">
                  <a:extLst>
                    <a:ext uri="{FF2B5EF4-FFF2-40B4-BE49-F238E27FC236}">
                      <a16:creationId xmlns:a16="http://schemas.microsoft.com/office/drawing/2014/main" id="{37A3C9B9-7B63-4ED3-BB86-8349E2D56354}"/>
                    </a:ext>
                  </a:extLst>
                </p:cNvPr>
                <p:cNvSpPr/>
                <p:nvPr/>
              </p:nvSpPr>
              <p:spPr bwMode="auto">
                <a:xfrm>
                  <a:off x="2415212" y="3044074"/>
                  <a:ext cx="439345" cy="49409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solidFill>
                      <a:schemeClr val="bg1"/>
                    </a:solidFill>
                    <a:latin typeface="Segoe UI"/>
                    <a:ea typeface="Segoe UI" pitchFamily="34" charset="0"/>
                    <a:cs typeface="Segoe UI" pitchFamily="34" charset="0"/>
                  </a:endParaRPr>
                </a:p>
              </p:txBody>
            </p:sp>
            <p:pic>
              <p:nvPicPr>
                <p:cNvPr id="127" name="Picture 126">
                  <a:extLst>
                    <a:ext uri="{FF2B5EF4-FFF2-40B4-BE49-F238E27FC236}">
                      <a16:creationId xmlns:a16="http://schemas.microsoft.com/office/drawing/2014/main" id="{FB49F377-902B-46AE-9F82-D2EF8462B964}"/>
                    </a:ext>
                  </a:extLst>
                </p:cNvPr>
                <p:cNvPicPr>
                  <a:picLocks noChangeAspect="1"/>
                </p:cNvPicPr>
                <p:nvPr/>
              </p:nvPicPr>
              <p:blipFill>
                <a:blip r:embed="rId3"/>
                <a:stretch>
                  <a:fillRect/>
                </a:stretch>
              </p:blipFill>
              <p:spPr>
                <a:xfrm>
                  <a:off x="2405016" y="3111080"/>
                  <a:ext cx="406400" cy="406400"/>
                </a:xfrm>
                <a:prstGeom prst="rect">
                  <a:avLst/>
                </a:prstGeom>
              </p:spPr>
            </p:pic>
          </p:grpSp>
        </p:grpSp>
        <p:grpSp>
          <p:nvGrpSpPr>
            <p:cNvPr id="5" name="Group 4">
              <a:extLst>
                <a:ext uri="{FF2B5EF4-FFF2-40B4-BE49-F238E27FC236}">
                  <a16:creationId xmlns:a16="http://schemas.microsoft.com/office/drawing/2014/main" id="{46609926-4D29-4E35-A116-11B9683A8A8B}"/>
                </a:ext>
              </a:extLst>
            </p:cNvPr>
            <p:cNvGrpSpPr/>
            <p:nvPr/>
          </p:nvGrpSpPr>
          <p:grpSpPr>
            <a:xfrm>
              <a:off x="8879473" y="2448387"/>
              <a:ext cx="732784" cy="681608"/>
              <a:chOff x="8583531" y="2557974"/>
              <a:chExt cx="497154" cy="462434"/>
            </a:xfrm>
          </p:grpSpPr>
          <p:sp>
            <p:nvSpPr>
              <p:cNvPr id="151" name="Freeform: Shape 150">
                <a:extLst>
                  <a:ext uri="{FF2B5EF4-FFF2-40B4-BE49-F238E27FC236}">
                    <a16:creationId xmlns:a16="http://schemas.microsoft.com/office/drawing/2014/main" id="{C77E670F-BD98-4C83-BE0B-4A96CADAC6E6}"/>
                  </a:ext>
                </a:extLst>
              </p:cNvPr>
              <p:cNvSpPr/>
              <p:nvPr/>
            </p:nvSpPr>
            <p:spPr>
              <a:xfrm>
                <a:off x="8806895" y="2855075"/>
                <a:ext cx="181865" cy="165333"/>
              </a:xfrm>
              <a:custGeom>
                <a:avLst/>
                <a:gdLst>
                  <a:gd name="connsiteX0" fmla="*/ 14916 w 178341"/>
                  <a:gd name="connsiteY0" fmla="*/ 0 h 162128"/>
                  <a:gd name="connsiteX1" fmla="*/ 49125 w 178341"/>
                  <a:gd name="connsiteY1" fmla="*/ 0 h 162128"/>
                  <a:gd name="connsiteX2" fmla="*/ 89171 w 178341"/>
                  <a:gd name="connsiteY2" fmla="*/ 41018 h 162128"/>
                  <a:gd name="connsiteX3" fmla="*/ 89171 w 178341"/>
                  <a:gd name="connsiteY3" fmla="*/ 91765 h 162128"/>
                  <a:gd name="connsiteX4" fmla="*/ 130999 w 178341"/>
                  <a:gd name="connsiteY4" fmla="*/ 91765 h 162128"/>
                  <a:gd name="connsiteX5" fmla="*/ 130999 w 178341"/>
                  <a:gd name="connsiteY5" fmla="*/ 58528 h 162128"/>
                  <a:gd name="connsiteX6" fmla="*/ 182394 w 178341"/>
                  <a:gd name="connsiteY6" fmla="*/ 111220 h 162128"/>
                  <a:gd name="connsiteX7" fmla="*/ 130999 w 178341"/>
                  <a:gd name="connsiteY7" fmla="*/ 163912 h 162128"/>
                  <a:gd name="connsiteX8" fmla="*/ 130999 w 178341"/>
                  <a:gd name="connsiteY8" fmla="*/ 130675 h 162128"/>
                  <a:gd name="connsiteX9" fmla="*/ 89171 w 178341"/>
                  <a:gd name="connsiteY9" fmla="*/ 130675 h 162128"/>
                  <a:gd name="connsiteX10" fmla="*/ 49125 w 178341"/>
                  <a:gd name="connsiteY10" fmla="*/ 91603 h 162128"/>
                  <a:gd name="connsiteX11" fmla="*/ 49125 w 178341"/>
                  <a:gd name="connsiteY11" fmla="*/ 40856 h 162128"/>
                  <a:gd name="connsiteX12" fmla="*/ 15240 w 178341"/>
                  <a:gd name="connsiteY12" fmla="*/ 40856 h 162128"/>
                  <a:gd name="connsiteX13" fmla="*/ 0 w 178341"/>
                  <a:gd name="connsiteY13" fmla="*/ 40856 h 162128"/>
                  <a:gd name="connsiteX14" fmla="*/ 11997 w 178341"/>
                  <a:gd name="connsiteY14" fmla="*/ 18807 h 162128"/>
                  <a:gd name="connsiteX15" fmla="*/ 14916 w 178341"/>
                  <a:gd name="connsiteY15" fmla="*/ 0 h 162128"/>
                  <a:gd name="connsiteX16" fmla="*/ 14916 w 178341"/>
                  <a:gd name="connsiteY16" fmla="*/ 0 h 162128"/>
                  <a:gd name="connsiteX17" fmla="*/ 14916 w 178341"/>
                  <a:gd name="connsiteY17" fmla="*/ 0 h 16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341" h="162128">
                    <a:moveTo>
                      <a:pt x="14916" y="0"/>
                    </a:moveTo>
                    <a:lnTo>
                      <a:pt x="49125" y="0"/>
                    </a:lnTo>
                    <a:cubicBezTo>
                      <a:pt x="71985" y="0"/>
                      <a:pt x="89171" y="17510"/>
                      <a:pt x="89171" y="41018"/>
                    </a:cubicBezTo>
                    <a:cubicBezTo>
                      <a:pt x="89171" y="41018"/>
                      <a:pt x="89171" y="41018"/>
                      <a:pt x="89171" y="91765"/>
                    </a:cubicBezTo>
                    <a:cubicBezTo>
                      <a:pt x="89171" y="91765"/>
                      <a:pt x="89171" y="91765"/>
                      <a:pt x="130999" y="91765"/>
                    </a:cubicBezTo>
                    <a:cubicBezTo>
                      <a:pt x="130999" y="91765"/>
                      <a:pt x="130999" y="91765"/>
                      <a:pt x="130999" y="58528"/>
                    </a:cubicBezTo>
                    <a:cubicBezTo>
                      <a:pt x="130999" y="58528"/>
                      <a:pt x="130999" y="58528"/>
                      <a:pt x="182394" y="111220"/>
                    </a:cubicBezTo>
                    <a:lnTo>
                      <a:pt x="130999" y="163912"/>
                    </a:lnTo>
                    <a:cubicBezTo>
                      <a:pt x="130999" y="163912"/>
                      <a:pt x="130999" y="163912"/>
                      <a:pt x="130999" y="130675"/>
                    </a:cubicBezTo>
                    <a:cubicBezTo>
                      <a:pt x="130999" y="130675"/>
                      <a:pt x="130999" y="130675"/>
                      <a:pt x="89171" y="130675"/>
                    </a:cubicBezTo>
                    <a:cubicBezTo>
                      <a:pt x="68256" y="130675"/>
                      <a:pt x="49125" y="113166"/>
                      <a:pt x="49125" y="91603"/>
                    </a:cubicBezTo>
                    <a:cubicBezTo>
                      <a:pt x="49125" y="91603"/>
                      <a:pt x="49125" y="91603"/>
                      <a:pt x="49125" y="40856"/>
                    </a:cubicBezTo>
                    <a:cubicBezTo>
                      <a:pt x="49125" y="40856"/>
                      <a:pt x="49125" y="40856"/>
                      <a:pt x="15240" y="40856"/>
                    </a:cubicBezTo>
                    <a:lnTo>
                      <a:pt x="0" y="40856"/>
                    </a:lnTo>
                    <a:lnTo>
                      <a:pt x="11997" y="18807"/>
                    </a:lnTo>
                    <a:lnTo>
                      <a:pt x="14916" y="0"/>
                    </a:lnTo>
                    <a:lnTo>
                      <a:pt x="14916" y="0"/>
                    </a:lnTo>
                    <a:lnTo>
                      <a:pt x="14916" y="0"/>
                    </a:lnTo>
                    <a:close/>
                  </a:path>
                </a:pathLst>
              </a:custGeom>
              <a:solidFill>
                <a:srgbClr val="0078D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2" name="Freeform: Shape 151">
                <a:extLst>
                  <a:ext uri="{FF2B5EF4-FFF2-40B4-BE49-F238E27FC236}">
                    <a16:creationId xmlns:a16="http://schemas.microsoft.com/office/drawing/2014/main" id="{30437FD8-BEAD-482E-8F38-9275A226353D}"/>
                  </a:ext>
                </a:extLst>
              </p:cNvPr>
              <p:cNvSpPr/>
              <p:nvPr/>
            </p:nvSpPr>
            <p:spPr>
              <a:xfrm>
                <a:off x="8732330" y="2557974"/>
                <a:ext cx="198399" cy="181865"/>
              </a:xfrm>
              <a:custGeom>
                <a:avLst/>
                <a:gdLst>
                  <a:gd name="connsiteX0" fmla="*/ 200715 w 194553"/>
                  <a:gd name="connsiteY0" fmla="*/ 115435 h 178341"/>
                  <a:gd name="connsiteX1" fmla="*/ 200715 w 194553"/>
                  <a:gd name="connsiteY1" fmla="*/ 75714 h 178341"/>
                  <a:gd name="connsiteX2" fmla="*/ 164884 w 194553"/>
                  <a:gd name="connsiteY2" fmla="*/ 75714 h 178341"/>
                  <a:gd name="connsiteX3" fmla="*/ 160831 w 194553"/>
                  <a:gd name="connsiteY3" fmla="*/ 66310 h 178341"/>
                  <a:gd name="connsiteX4" fmla="*/ 186610 w 194553"/>
                  <a:gd name="connsiteY4" fmla="*/ 41667 h 178341"/>
                  <a:gd name="connsiteX5" fmla="*/ 156778 w 194553"/>
                  <a:gd name="connsiteY5" fmla="*/ 13295 h 178341"/>
                  <a:gd name="connsiteX6" fmla="*/ 131000 w 194553"/>
                  <a:gd name="connsiteY6" fmla="*/ 39721 h 178341"/>
                  <a:gd name="connsiteX7" fmla="*/ 121110 w 194553"/>
                  <a:gd name="connsiteY7" fmla="*/ 35992 h 178341"/>
                  <a:gd name="connsiteX8" fmla="*/ 121110 w 194553"/>
                  <a:gd name="connsiteY8" fmla="*/ 0 h 178341"/>
                  <a:gd name="connsiteX9" fmla="*/ 79443 w 194553"/>
                  <a:gd name="connsiteY9" fmla="*/ 0 h 178341"/>
                  <a:gd name="connsiteX10" fmla="*/ 79443 w 194553"/>
                  <a:gd name="connsiteY10" fmla="*/ 35992 h 178341"/>
                  <a:gd name="connsiteX11" fmla="*/ 69553 w 194553"/>
                  <a:gd name="connsiteY11" fmla="*/ 39721 h 178341"/>
                  <a:gd name="connsiteX12" fmla="*/ 43775 w 194553"/>
                  <a:gd name="connsiteY12" fmla="*/ 13295 h 178341"/>
                  <a:gd name="connsiteX13" fmla="*/ 13943 w 194553"/>
                  <a:gd name="connsiteY13" fmla="*/ 41667 h 178341"/>
                  <a:gd name="connsiteX14" fmla="*/ 41829 w 194553"/>
                  <a:gd name="connsiteY14" fmla="*/ 66310 h 178341"/>
                  <a:gd name="connsiteX15" fmla="*/ 35830 w 194553"/>
                  <a:gd name="connsiteY15" fmla="*/ 75714 h 178341"/>
                  <a:gd name="connsiteX16" fmla="*/ 0 w 194553"/>
                  <a:gd name="connsiteY16" fmla="*/ 75714 h 178341"/>
                  <a:gd name="connsiteX17" fmla="*/ 0 w 194553"/>
                  <a:gd name="connsiteY17" fmla="*/ 115435 h 178341"/>
                  <a:gd name="connsiteX18" fmla="*/ 35830 w 194553"/>
                  <a:gd name="connsiteY18" fmla="*/ 115435 h 178341"/>
                  <a:gd name="connsiteX19" fmla="*/ 41829 w 194553"/>
                  <a:gd name="connsiteY19" fmla="*/ 124839 h 178341"/>
                  <a:gd name="connsiteX20" fmla="*/ 13943 w 194553"/>
                  <a:gd name="connsiteY20" fmla="*/ 149482 h 178341"/>
                  <a:gd name="connsiteX21" fmla="*/ 43775 w 194553"/>
                  <a:gd name="connsiteY21" fmla="*/ 177855 h 178341"/>
                  <a:gd name="connsiteX22" fmla="*/ 69553 w 194553"/>
                  <a:gd name="connsiteY22" fmla="*/ 153211 h 178341"/>
                  <a:gd name="connsiteX23" fmla="*/ 79443 w 194553"/>
                  <a:gd name="connsiteY23" fmla="*/ 156940 h 178341"/>
                  <a:gd name="connsiteX24" fmla="*/ 79443 w 194553"/>
                  <a:gd name="connsiteY24" fmla="*/ 190987 h 178341"/>
                  <a:gd name="connsiteX25" fmla="*/ 121110 w 194553"/>
                  <a:gd name="connsiteY25" fmla="*/ 190987 h 178341"/>
                  <a:gd name="connsiteX26" fmla="*/ 121110 w 194553"/>
                  <a:gd name="connsiteY26" fmla="*/ 156940 h 178341"/>
                  <a:gd name="connsiteX27" fmla="*/ 131000 w 194553"/>
                  <a:gd name="connsiteY27" fmla="*/ 153211 h 178341"/>
                  <a:gd name="connsiteX28" fmla="*/ 156778 w 194553"/>
                  <a:gd name="connsiteY28" fmla="*/ 177855 h 178341"/>
                  <a:gd name="connsiteX29" fmla="*/ 186610 w 194553"/>
                  <a:gd name="connsiteY29" fmla="*/ 149482 h 178341"/>
                  <a:gd name="connsiteX30" fmla="*/ 160831 w 194553"/>
                  <a:gd name="connsiteY30" fmla="*/ 124839 h 178341"/>
                  <a:gd name="connsiteX31" fmla="*/ 164884 w 194553"/>
                  <a:gd name="connsiteY31" fmla="*/ 115435 h 178341"/>
                  <a:gd name="connsiteX32" fmla="*/ 200715 w 194553"/>
                  <a:gd name="connsiteY32" fmla="*/ 115435 h 178341"/>
                  <a:gd name="connsiteX33" fmla="*/ 200715 w 194553"/>
                  <a:gd name="connsiteY33" fmla="*/ 115435 h 178341"/>
                  <a:gd name="connsiteX34" fmla="*/ 200715 w 194553"/>
                  <a:gd name="connsiteY34" fmla="*/ 115435 h 178341"/>
                  <a:gd name="connsiteX35" fmla="*/ 131162 w 194553"/>
                  <a:gd name="connsiteY35" fmla="*/ 96466 h 178341"/>
                  <a:gd name="connsiteX36" fmla="*/ 101330 w 194553"/>
                  <a:gd name="connsiteY36" fmla="*/ 124839 h 178341"/>
                  <a:gd name="connsiteX37" fmla="*/ 69553 w 194553"/>
                  <a:gd name="connsiteY37" fmla="*/ 96466 h 178341"/>
                  <a:gd name="connsiteX38" fmla="*/ 101330 w 194553"/>
                  <a:gd name="connsiteY38" fmla="*/ 66148 h 178341"/>
                  <a:gd name="connsiteX39" fmla="*/ 131162 w 194553"/>
                  <a:gd name="connsiteY39" fmla="*/ 96466 h 178341"/>
                  <a:gd name="connsiteX40" fmla="*/ 131162 w 194553"/>
                  <a:gd name="connsiteY40" fmla="*/ 96466 h 17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53" h="178341">
                    <a:moveTo>
                      <a:pt x="200715" y="115435"/>
                    </a:moveTo>
                    <a:cubicBezTo>
                      <a:pt x="200715" y="75714"/>
                      <a:pt x="200715" y="75714"/>
                      <a:pt x="200715" y="75714"/>
                    </a:cubicBezTo>
                    <a:cubicBezTo>
                      <a:pt x="164884" y="75714"/>
                      <a:pt x="164884" y="75714"/>
                      <a:pt x="164884" y="75714"/>
                    </a:cubicBezTo>
                    <a:cubicBezTo>
                      <a:pt x="162939" y="73768"/>
                      <a:pt x="160831" y="70039"/>
                      <a:pt x="160831" y="66310"/>
                    </a:cubicBezTo>
                    <a:cubicBezTo>
                      <a:pt x="186610" y="41667"/>
                      <a:pt x="186610" y="41667"/>
                      <a:pt x="186610" y="41667"/>
                    </a:cubicBezTo>
                    <a:cubicBezTo>
                      <a:pt x="156778" y="13295"/>
                      <a:pt x="156778" y="13295"/>
                      <a:pt x="156778" y="13295"/>
                    </a:cubicBezTo>
                    <a:cubicBezTo>
                      <a:pt x="131000" y="39721"/>
                      <a:pt x="131000" y="39721"/>
                      <a:pt x="131000" y="39721"/>
                    </a:cubicBezTo>
                    <a:cubicBezTo>
                      <a:pt x="126946" y="37776"/>
                      <a:pt x="125001" y="35992"/>
                      <a:pt x="121110" y="35992"/>
                    </a:cubicBezTo>
                    <a:cubicBezTo>
                      <a:pt x="121110" y="0"/>
                      <a:pt x="121110" y="0"/>
                      <a:pt x="121110" y="0"/>
                    </a:cubicBezTo>
                    <a:cubicBezTo>
                      <a:pt x="79443" y="0"/>
                      <a:pt x="79443" y="0"/>
                      <a:pt x="79443" y="0"/>
                    </a:cubicBezTo>
                    <a:cubicBezTo>
                      <a:pt x="79443" y="35992"/>
                      <a:pt x="79443" y="35992"/>
                      <a:pt x="79443" y="35992"/>
                    </a:cubicBezTo>
                    <a:cubicBezTo>
                      <a:pt x="75390" y="35992"/>
                      <a:pt x="73444" y="37938"/>
                      <a:pt x="69553" y="39721"/>
                    </a:cubicBezTo>
                    <a:cubicBezTo>
                      <a:pt x="43775" y="13295"/>
                      <a:pt x="43775" y="13295"/>
                      <a:pt x="43775" y="13295"/>
                    </a:cubicBezTo>
                    <a:cubicBezTo>
                      <a:pt x="13943" y="41667"/>
                      <a:pt x="13943" y="41667"/>
                      <a:pt x="13943" y="41667"/>
                    </a:cubicBezTo>
                    <a:cubicBezTo>
                      <a:pt x="41829" y="66310"/>
                      <a:pt x="41829" y="66310"/>
                      <a:pt x="41829" y="66310"/>
                    </a:cubicBezTo>
                    <a:cubicBezTo>
                      <a:pt x="39884" y="70039"/>
                      <a:pt x="37776" y="73931"/>
                      <a:pt x="35830" y="75714"/>
                    </a:cubicBezTo>
                    <a:cubicBezTo>
                      <a:pt x="0" y="75714"/>
                      <a:pt x="0" y="75714"/>
                      <a:pt x="0" y="75714"/>
                    </a:cubicBezTo>
                    <a:cubicBezTo>
                      <a:pt x="0" y="115435"/>
                      <a:pt x="0" y="115435"/>
                      <a:pt x="0" y="115435"/>
                    </a:cubicBezTo>
                    <a:cubicBezTo>
                      <a:pt x="35830" y="115435"/>
                      <a:pt x="35830" y="115435"/>
                      <a:pt x="35830" y="115435"/>
                    </a:cubicBezTo>
                    <a:cubicBezTo>
                      <a:pt x="37776" y="119164"/>
                      <a:pt x="39884" y="121110"/>
                      <a:pt x="41829" y="124839"/>
                    </a:cubicBezTo>
                    <a:cubicBezTo>
                      <a:pt x="13943" y="149482"/>
                      <a:pt x="13943" y="149482"/>
                      <a:pt x="13943" y="149482"/>
                    </a:cubicBezTo>
                    <a:cubicBezTo>
                      <a:pt x="43775" y="177855"/>
                      <a:pt x="43775" y="177855"/>
                      <a:pt x="43775" y="177855"/>
                    </a:cubicBezTo>
                    <a:cubicBezTo>
                      <a:pt x="69553" y="153211"/>
                      <a:pt x="69553" y="153211"/>
                      <a:pt x="69553" y="153211"/>
                    </a:cubicBezTo>
                    <a:cubicBezTo>
                      <a:pt x="73606" y="153211"/>
                      <a:pt x="75552" y="155157"/>
                      <a:pt x="79443" y="156940"/>
                    </a:cubicBezTo>
                    <a:cubicBezTo>
                      <a:pt x="79443" y="190987"/>
                      <a:pt x="79443" y="190987"/>
                      <a:pt x="79443" y="190987"/>
                    </a:cubicBezTo>
                    <a:cubicBezTo>
                      <a:pt x="121110" y="190987"/>
                      <a:pt x="121110" y="190987"/>
                      <a:pt x="121110" y="190987"/>
                    </a:cubicBezTo>
                    <a:cubicBezTo>
                      <a:pt x="121110" y="156940"/>
                      <a:pt x="121110" y="156940"/>
                      <a:pt x="121110" y="156940"/>
                    </a:cubicBezTo>
                    <a:cubicBezTo>
                      <a:pt x="125163" y="154995"/>
                      <a:pt x="127109" y="153211"/>
                      <a:pt x="131000" y="153211"/>
                    </a:cubicBezTo>
                    <a:cubicBezTo>
                      <a:pt x="156778" y="177855"/>
                      <a:pt x="156778" y="177855"/>
                      <a:pt x="156778" y="177855"/>
                    </a:cubicBezTo>
                    <a:cubicBezTo>
                      <a:pt x="186610" y="149482"/>
                      <a:pt x="186610" y="149482"/>
                      <a:pt x="186610" y="149482"/>
                    </a:cubicBezTo>
                    <a:cubicBezTo>
                      <a:pt x="160831" y="124839"/>
                      <a:pt x="160831" y="124839"/>
                      <a:pt x="160831" y="124839"/>
                    </a:cubicBezTo>
                    <a:cubicBezTo>
                      <a:pt x="160831" y="121110"/>
                      <a:pt x="162777" y="119164"/>
                      <a:pt x="164884" y="115435"/>
                    </a:cubicBezTo>
                    <a:lnTo>
                      <a:pt x="200715" y="115435"/>
                    </a:lnTo>
                    <a:lnTo>
                      <a:pt x="200715" y="115435"/>
                    </a:lnTo>
                    <a:lnTo>
                      <a:pt x="200715" y="115435"/>
                    </a:lnTo>
                    <a:close/>
                    <a:moveTo>
                      <a:pt x="131162" y="96466"/>
                    </a:moveTo>
                    <a:cubicBezTo>
                      <a:pt x="131162" y="111544"/>
                      <a:pt x="117219" y="124839"/>
                      <a:pt x="101330" y="124839"/>
                    </a:cubicBezTo>
                    <a:cubicBezTo>
                      <a:pt x="83496" y="124839"/>
                      <a:pt x="69553" y="111544"/>
                      <a:pt x="69553" y="96466"/>
                    </a:cubicBezTo>
                    <a:cubicBezTo>
                      <a:pt x="69553" y="79443"/>
                      <a:pt x="83496" y="66148"/>
                      <a:pt x="101330" y="66148"/>
                    </a:cubicBezTo>
                    <a:cubicBezTo>
                      <a:pt x="117381" y="66148"/>
                      <a:pt x="131162" y="79443"/>
                      <a:pt x="131162" y="96466"/>
                    </a:cubicBezTo>
                    <a:lnTo>
                      <a:pt x="131162" y="96466"/>
                    </a:lnTo>
                    <a:close/>
                  </a:path>
                </a:pathLst>
              </a:custGeom>
              <a:solidFill>
                <a:schemeClr val="accent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3" name="Freeform: Shape 152">
                <a:extLst>
                  <a:ext uri="{FF2B5EF4-FFF2-40B4-BE49-F238E27FC236}">
                    <a16:creationId xmlns:a16="http://schemas.microsoft.com/office/drawing/2014/main" id="{95A6B25F-8CDA-4208-BE01-51D3CA56705A}"/>
                  </a:ext>
                </a:extLst>
              </p:cNvPr>
              <p:cNvSpPr/>
              <p:nvPr/>
            </p:nvSpPr>
            <p:spPr>
              <a:xfrm>
                <a:off x="8583531" y="2725125"/>
                <a:ext cx="198399" cy="198399"/>
              </a:xfrm>
              <a:custGeom>
                <a:avLst/>
                <a:gdLst>
                  <a:gd name="connsiteX0" fmla="*/ 200715 w 194553"/>
                  <a:gd name="connsiteY0" fmla="*/ 120948 h 194554"/>
                  <a:gd name="connsiteX1" fmla="*/ 200715 w 194553"/>
                  <a:gd name="connsiteY1" fmla="*/ 79281 h 194554"/>
                  <a:gd name="connsiteX2" fmla="*/ 164884 w 194553"/>
                  <a:gd name="connsiteY2" fmla="*/ 79281 h 194554"/>
                  <a:gd name="connsiteX3" fmla="*/ 160831 w 194553"/>
                  <a:gd name="connsiteY3" fmla="*/ 69391 h 194554"/>
                  <a:gd name="connsiteX4" fmla="*/ 186610 w 194553"/>
                  <a:gd name="connsiteY4" fmla="*/ 43613 h 194554"/>
                  <a:gd name="connsiteX5" fmla="*/ 156778 w 194553"/>
                  <a:gd name="connsiteY5" fmla="*/ 13781 h 194554"/>
                  <a:gd name="connsiteX6" fmla="*/ 131000 w 194553"/>
                  <a:gd name="connsiteY6" fmla="*/ 39559 h 194554"/>
                  <a:gd name="connsiteX7" fmla="*/ 121110 w 194553"/>
                  <a:gd name="connsiteY7" fmla="*/ 35668 h 194554"/>
                  <a:gd name="connsiteX8" fmla="*/ 121110 w 194553"/>
                  <a:gd name="connsiteY8" fmla="*/ 0 h 194554"/>
                  <a:gd name="connsiteX9" fmla="*/ 79443 w 194553"/>
                  <a:gd name="connsiteY9" fmla="*/ 0 h 194554"/>
                  <a:gd name="connsiteX10" fmla="*/ 79443 w 194553"/>
                  <a:gd name="connsiteY10" fmla="*/ 35668 h 194554"/>
                  <a:gd name="connsiteX11" fmla="*/ 69553 w 194553"/>
                  <a:gd name="connsiteY11" fmla="*/ 39559 h 194554"/>
                  <a:gd name="connsiteX12" fmla="*/ 43775 w 194553"/>
                  <a:gd name="connsiteY12" fmla="*/ 13781 h 194554"/>
                  <a:gd name="connsiteX13" fmla="*/ 13943 w 194553"/>
                  <a:gd name="connsiteY13" fmla="*/ 43613 h 194554"/>
                  <a:gd name="connsiteX14" fmla="*/ 41829 w 194553"/>
                  <a:gd name="connsiteY14" fmla="*/ 69391 h 194554"/>
                  <a:gd name="connsiteX15" fmla="*/ 37776 w 194553"/>
                  <a:gd name="connsiteY15" fmla="*/ 79281 h 194554"/>
                  <a:gd name="connsiteX16" fmla="*/ 0 w 194553"/>
                  <a:gd name="connsiteY16" fmla="*/ 79281 h 194554"/>
                  <a:gd name="connsiteX17" fmla="*/ 0 w 194553"/>
                  <a:gd name="connsiteY17" fmla="*/ 120948 h 194554"/>
                  <a:gd name="connsiteX18" fmla="*/ 37776 w 194553"/>
                  <a:gd name="connsiteY18" fmla="*/ 120948 h 194554"/>
                  <a:gd name="connsiteX19" fmla="*/ 41829 w 194553"/>
                  <a:gd name="connsiteY19" fmla="*/ 130838 h 194554"/>
                  <a:gd name="connsiteX20" fmla="*/ 13943 w 194553"/>
                  <a:gd name="connsiteY20" fmla="*/ 156616 h 194554"/>
                  <a:gd name="connsiteX21" fmla="*/ 43775 w 194553"/>
                  <a:gd name="connsiteY21" fmla="*/ 186448 h 194554"/>
                  <a:gd name="connsiteX22" fmla="*/ 69553 w 194553"/>
                  <a:gd name="connsiteY22" fmla="*/ 158724 h 194554"/>
                  <a:gd name="connsiteX23" fmla="*/ 79443 w 194553"/>
                  <a:gd name="connsiteY23" fmla="*/ 164722 h 194554"/>
                  <a:gd name="connsiteX24" fmla="*/ 79443 w 194553"/>
                  <a:gd name="connsiteY24" fmla="*/ 200391 h 194554"/>
                  <a:gd name="connsiteX25" fmla="*/ 121110 w 194553"/>
                  <a:gd name="connsiteY25" fmla="*/ 200391 h 194554"/>
                  <a:gd name="connsiteX26" fmla="*/ 121110 w 194553"/>
                  <a:gd name="connsiteY26" fmla="*/ 164722 h 194554"/>
                  <a:gd name="connsiteX27" fmla="*/ 131000 w 194553"/>
                  <a:gd name="connsiteY27" fmla="*/ 158724 h 194554"/>
                  <a:gd name="connsiteX28" fmla="*/ 156778 w 194553"/>
                  <a:gd name="connsiteY28" fmla="*/ 186448 h 194554"/>
                  <a:gd name="connsiteX29" fmla="*/ 186610 w 194553"/>
                  <a:gd name="connsiteY29" fmla="*/ 156616 h 194554"/>
                  <a:gd name="connsiteX30" fmla="*/ 160831 w 194553"/>
                  <a:gd name="connsiteY30" fmla="*/ 130838 h 194554"/>
                  <a:gd name="connsiteX31" fmla="*/ 164884 w 194553"/>
                  <a:gd name="connsiteY31" fmla="*/ 120948 h 194554"/>
                  <a:gd name="connsiteX32" fmla="*/ 200715 w 194553"/>
                  <a:gd name="connsiteY32" fmla="*/ 120948 h 194554"/>
                  <a:gd name="connsiteX33" fmla="*/ 200715 w 194553"/>
                  <a:gd name="connsiteY33" fmla="*/ 120948 h 194554"/>
                  <a:gd name="connsiteX34" fmla="*/ 200715 w 194553"/>
                  <a:gd name="connsiteY34" fmla="*/ 120948 h 194554"/>
                  <a:gd name="connsiteX35" fmla="*/ 131162 w 194553"/>
                  <a:gd name="connsiteY35" fmla="*/ 99060 h 194554"/>
                  <a:gd name="connsiteX36" fmla="*/ 101330 w 194553"/>
                  <a:gd name="connsiteY36" fmla="*/ 130838 h 194554"/>
                  <a:gd name="connsiteX37" fmla="*/ 69553 w 194553"/>
                  <a:gd name="connsiteY37" fmla="*/ 99060 h 194554"/>
                  <a:gd name="connsiteX38" fmla="*/ 101330 w 194553"/>
                  <a:gd name="connsiteY38" fmla="*/ 69229 h 194554"/>
                  <a:gd name="connsiteX39" fmla="*/ 131162 w 194553"/>
                  <a:gd name="connsiteY39" fmla="*/ 99060 h 194554"/>
                  <a:gd name="connsiteX40" fmla="*/ 131162 w 194553"/>
                  <a:gd name="connsiteY40" fmla="*/ 99060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53" h="194554">
                    <a:moveTo>
                      <a:pt x="200715" y="120948"/>
                    </a:moveTo>
                    <a:cubicBezTo>
                      <a:pt x="200715" y="79281"/>
                      <a:pt x="200715" y="79281"/>
                      <a:pt x="200715" y="79281"/>
                    </a:cubicBezTo>
                    <a:cubicBezTo>
                      <a:pt x="164884" y="79281"/>
                      <a:pt x="164884" y="79281"/>
                      <a:pt x="164884" y="79281"/>
                    </a:cubicBezTo>
                    <a:cubicBezTo>
                      <a:pt x="162939" y="75390"/>
                      <a:pt x="160831" y="73282"/>
                      <a:pt x="160831" y="69391"/>
                    </a:cubicBezTo>
                    <a:cubicBezTo>
                      <a:pt x="186610" y="43613"/>
                      <a:pt x="186610" y="43613"/>
                      <a:pt x="186610" y="43613"/>
                    </a:cubicBezTo>
                    <a:cubicBezTo>
                      <a:pt x="156778" y="13781"/>
                      <a:pt x="156778" y="13781"/>
                      <a:pt x="156778" y="13781"/>
                    </a:cubicBezTo>
                    <a:cubicBezTo>
                      <a:pt x="131000" y="39559"/>
                      <a:pt x="131000" y="39559"/>
                      <a:pt x="131000" y="39559"/>
                    </a:cubicBezTo>
                    <a:cubicBezTo>
                      <a:pt x="126946" y="39559"/>
                      <a:pt x="125001" y="37614"/>
                      <a:pt x="121110" y="35668"/>
                    </a:cubicBezTo>
                    <a:cubicBezTo>
                      <a:pt x="121110" y="0"/>
                      <a:pt x="121110" y="0"/>
                      <a:pt x="121110" y="0"/>
                    </a:cubicBezTo>
                    <a:cubicBezTo>
                      <a:pt x="79443" y="0"/>
                      <a:pt x="79443" y="0"/>
                      <a:pt x="79443" y="0"/>
                    </a:cubicBezTo>
                    <a:cubicBezTo>
                      <a:pt x="79443" y="35668"/>
                      <a:pt x="79443" y="35668"/>
                      <a:pt x="79443" y="35668"/>
                    </a:cubicBezTo>
                    <a:cubicBezTo>
                      <a:pt x="77497" y="37614"/>
                      <a:pt x="73444" y="39559"/>
                      <a:pt x="69553" y="39559"/>
                    </a:cubicBezTo>
                    <a:cubicBezTo>
                      <a:pt x="43775" y="13781"/>
                      <a:pt x="43775" y="13781"/>
                      <a:pt x="43775" y="13781"/>
                    </a:cubicBezTo>
                    <a:cubicBezTo>
                      <a:pt x="13943" y="43613"/>
                      <a:pt x="13943" y="43613"/>
                      <a:pt x="13943" y="43613"/>
                    </a:cubicBezTo>
                    <a:cubicBezTo>
                      <a:pt x="41829" y="69391"/>
                      <a:pt x="41829" y="69391"/>
                      <a:pt x="41829" y="69391"/>
                    </a:cubicBezTo>
                    <a:cubicBezTo>
                      <a:pt x="39884" y="73282"/>
                      <a:pt x="37776" y="75390"/>
                      <a:pt x="37776" y="79281"/>
                    </a:cubicBezTo>
                    <a:cubicBezTo>
                      <a:pt x="0" y="79281"/>
                      <a:pt x="0" y="79281"/>
                      <a:pt x="0" y="79281"/>
                    </a:cubicBezTo>
                    <a:cubicBezTo>
                      <a:pt x="0" y="120948"/>
                      <a:pt x="0" y="120948"/>
                      <a:pt x="0" y="120948"/>
                    </a:cubicBezTo>
                    <a:cubicBezTo>
                      <a:pt x="37776" y="120948"/>
                      <a:pt x="37776" y="120948"/>
                      <a:pt x="37776" y="120948"/>
                    </a:cubicBezTo>
                    <a:cubicBezTo>
                      <a:pt x="37776" y="124839"/>
                      <a:pt x="39721" y="126947"/>
                      <a:pt x="41829" y="130838"/>
                    </a:cubicBezTo>
                    <a:cubicBezTo>
                      <a:pt x="13943" y="156616"/>
                      <a:pt x="13943" y="156616"/>
                      <a:pt x="13943" y="156616"/>
                    </a:cubicBezTo>
                    <a:cubicBezTo>
                      <a:pt x="43775" y="186448"/>
                      <a:pt x="43775" y="186448"/>
                      <a:pt x="43775" y="186448"/>
                    </a:cubicBezTo>
                    <a:cubicBezTo>
                      <a:pt x="69553" y="158724"/>
                      <a:pt x="69553" y="158724"/>
                      <a:pt x="69553" y="158724"/>
                    </a:cubicBezTo>
                    <a:cubicBezTo>
                      <a:pt x="73606" y="160669"/>
                      <a:pt x="77497" y="162615"/>
                      <a:pt x="79443" y="164722"/>
                    </a:cubicBezTo>
                    <a:cubicBezTo>
                      <a:pt x="79443" y="200391"/>
                      <a:pt x="79443" y="200391"/>
                      <a:pt x="79443" y="200391"/>
                    </a:cubicBezTo>
                    <a:cubicBezTo>
                      <a:pt x="121110" y="200391"/>
                      <a:pt x="121110" y="200391"/>
                      <a:pt x="121110" y="200391"/>
                    </a:cubicBezTo>
                    <a:cubicBezTo>
                      <a:pt x="121110" y="164722"/>
                      <a:pt x="121110" y="164722"/>
                      <a:pt x="121110" y="164722"/>
                    </a:cubicBezTo>
                    <a:cubicBezTo>
                      <a:pt x="125163" y="162777"/>
                      <a:pt x="127109" y="160831"/>
                      <a:pt x="131000" y="158724"/>
                    </a:cubicBezTo>
                    <a:cubicBezTo>
                      <a:pt x="156778" y="186448"/>
                      <a:pt x="156778" y="186448"/>
                      <a:pt x="156778" y="186448"/>
                    </a:cubicBezTo>
                    <a:cubicBezTo>
                      <a:pt x="186610" y="156616"/>
                      <a:pt x="186610" y="156616"/>
                      <a:pt x="186610" y="156616"/>
                    </a:cubicBezTo>
                    <a:cubicBezTo>
                      <a:pt x="160831" y="130838"/>
                      <a:pt x="160831" y="130838"/>
                      <a:pt x="160831" y="130838"/>
                    </a:cubicBezTo>
                    <a:cubicBezTo>
                      <a:pt x="160831" y="126947"/>
                      <a:pt x="162777" y="124839"/>
                      <a:pt x="164884" y="120948"/>
                    </a:cubicBezTo>
                    <a:lnTo>
                      <a:pt x="200715" y="120948"/>
                    </a:lnTo>
                    <a:lnTo>
                      <a:pt x="200715" y="120948"/>
                    </a:lnTo>
                    <a:lnTo>
                      <a:pt x="200715" y="120948"/>
                    </a:lnTo>
                    <a:close/>
                    <a:moveTo>
                      <a:pt x="131162" y="99060"/>
                    </a:moveTo>
                    <a:cubicBezTo>
                      <a:pt x="131162" y="116895"/>
                      <a:pt x="117219" y="130838"/>
                      <a:pt x="101330" y="130838"/>
                    </a:cubicBezTo>
                    <a:cubicBezTo>
                      <a:pt x="83496" y="130838"/>
                      <a:pt x="69553" y="116895"/>
                      <a:pt x="69553" y="99060"/>
                    </a:cubicBezTo>
                    <a:cubicBezTo>
                      <a:pt x="69553" y="83172"/>
                      <a:pt x="83496" y="69229"/>
                      <a:pt x="101330" y="69229"/>
                    </a:cubicBezTo>
                    <a:cubicBezTo>
                      <a:pt x="117381" y="69391"/>
                      <a:pt x="131162" y="83334"/>
                      <a:pt x="131162" y="99060"/>
                    </a:cubicBezTo>
                    <a:lnTo>
                      <a:pt x="131162" y="99060"/>
                    </a:lnTo>
                    <a:close/>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5" name="Freeform: Shape 154">
                <a:extLst>
                  <a:ext uri="{FF2B5EF4-FFF2-40B4-BE49-F238E27FC236}">
                    <a16:creationId xmlns:a16="http://schemas.microsoft.com/office/drawing/2014/main" id="{6C689788-A196-488F-9D30-3C4C323553C8}"/>
                  </a:ext>
                </a:extLst>
              </p:cNvPr>
              <p:cNvSpPr/>
              <p:nvPr/>
            </p:nvSpPr>
            <p:spPr>
              <a:xfrm>
                <a:off x="8816153" y="2604265"/>
                <a:ext cx="264532" cy="231467"/>
              </a:xfrm>
              <a:custGeom>
                <a:avLst/>
                <a:gdLst>
                  <a:gd name="connsiteX0" fmla="*/ 273672 w 259405"/>
                  <a:gd name="connsiteY0" fmla="*/ 52043 h 226979"/>
                  <a:gd name="connsiteX1" fmla="*/ 221954 w 259405"/>
                  <a:gd name="connsiteY1" fmla="*/ 0 h 226979"/>
                  <a:gd name="connsiteX2" fmla="*/ 221954 w 259405"/>
                  <a:gd name="connsiteY2" fmla="*/ 30804 h 226979"/>
                  <a:gd name="connsiteX3" fmla="*/ 179800 w 259405"/>
                  <a:gd name="connsiteY3" fmla="*/ 30804 h 226979"/>
                  <a:gd name="connsiteX4" fmla="*/ 139592 w 259405"/>
                  <a:gd name="connsiteY4" fmla="*/ 71174 h 226979"/>
                  <a:gd name="connsiteX5" fmla="*/ 139592 w 259405"/>
                  <a:gd name="connsiteY5" fmla="*/ 196337 h 226979"/>
                  <a:gd name="connsiteX6" fmla="*/ 0 w 259405"/>
                  <a:gd name="connsiteY6" fmla="*/ 196337 h 226979"/>
                  <a:gd name="connsiteX7" fmla="*/ 0 w 259405"/>
                  <a:gd name="connsiteY7" fmla="*/ 236707 h 226979"/>
                  <a:gd name="connsiteX8" fmla="*/ 139592 w 259405"/>
                  <a:gd name="connsiteY8" fmla="*/ 236707 h 226979"/>
                  <a:gd name="connsiteX9" fmla="*/ 179800 w 259405"/>
                  <a:gd name="connsiteY9" fmla="*/ 196337 h 226979"/>
                  <a:gd name="connsiteX10" fmla="*/ 179800 w 259405"/>
                  <a:gd name="connsiteY10" fmla="*/ 71174 h 226979"/>
                  <a:gd name="connsiteX11" fmla="*/ 221954 w 259405"/>
                  <a:gd name="connsiteY11" fmla="*/ 71174 h 226979"/>
                  <a:gd name="connsiteX12" fmla="*/ 221954 w 259405"/>
                  <a:gd name="connsiteY12" fmla="*/ 103924 h 226979"/>
                  <a:gd name="connsiteX13" fmla="*/ 273672 w 259405"/>
                  <a:gd name="connsiteY13" fmla="*/ 52043 h 226979"/>
                  <a:gd name="connsiteX14" fmla="*/ 273672 w 259405"/>
                  <a:gd name="connsiteY14" fmla="*/ 52043 h 226979"/>
                  <a:gd name="connsiteX15" fmla="*/ 273672 w 259405"/>
                  <a:gd name="connsiteY15" fmla="*/ 52043 h 22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405" h="226979">
                    <a:moveTo>
                      <a:pt x="273672" y="52043"/>
                    </a:moveTo>
                    <a:cubicBezTo>
                      <a:pt x="221954" y="0"/>
                      <a:pt x="221954" y="0"/>
                      <a:pt x="221954" y="0"/>
                    </a:cubicBezTo>
                    <a:cubicBezTo>
                      <a:pt x="221954" y="30804"/>
                      <a:pt x="221954" y="30804"/>
                      <a:pt x="221954" y="30804"/>
                    </a:cubicBezTo>
                    <a:cubicBezTo>
                      <a:pt x="179800" y="30804"/>
                      <a:pt x="179800" y="30804"/>
                      <a:pt x="179800" y="30804"/>
                    </a:cubicBezTo>
                    <a:cubicBezTo>
                      <a:pt x="158724" y="30804"/>
                      <a:pt x="139592" y="50098"/>
                      <a:pt x="139592" y="71174"/>
                    </a:cubicBezTo>
                    <a:cubicBezTo>
                      <a:pt x="139592" y="196337"/>
                      <a:pt x="139592" y="196337"/>
                      <a:pt x="139592" y="196337"/>
                    </a:cubicBezTo>
                    <a:cubicBezTo>
                      <a:pt x="0" y="196337"/>
                      <a:pt x="0" y="196337"/>
                      <a:pt x="0" y="196337"/>
                    </a:cubicBezTo>
                    <a:cubicBezTo>
                      <a:pt x="0" y="236707"/>
                      <a:pt x="0" y="236707"/>
                      <a:pt x="0" y="236707"/>
                    </a:cubicBezTo>
                    <a:cubicBezTo>
                      <a:pt x="139592" y="236707"/>
                      <a:pt x="139592" y="236707"/>
                      <a:pt x="139592" y="236707"/>
                    </a:cubicBezTo>
                    <a:cubicBezTo>
                      <a:pt x="162615" y="236707"/>
                      <a:pt x="179800" y="219360"/>
                      <a:pt x="179800" y="196337"/>
                    </a:cubicBezTo>
                    <a:cubicBezTo>
                      <a:pt x="179800" y="71174"/>
                      <a:pt x="179800" y="71174"/>
                      <a:pt x="179800" y="71174"/>
                    </a:cubicBezTo>
                    <a:cubicBezTo>
                      <a:pt x="221954" y="71174"/>
                      <a:pt x="221954" y="71174"/>
                      <a:pt x="221954" y="71174"/>
                    </a:cubicBezTo>
                    <a:cubicBezTo>
                      <a:pt x="221954" y="103924"/>
                      <a:pt x="221954" y="103924"/>
                      <a:pt x="221954" y="103924"/>
                    </a:cubicBezTo>
                    <a:lnTo>
                      <a:pt x="273672" y="52043"/>
                    </a:lnTo>
                    <a:lnTo>
                      <a:pt x="273672" y="52043"/>
                    </a:lnTo>
                    <a:lnTo>
                      <a:pt x="273672" y="52043"/>
                    </a:lnTo>
                    <a:close/>
                  </a:path>
                </a:pathLst>
              </a:custGeom>
              <a:solidFill>
                <a:schemeClr val="accent5"/>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grpSp>
        <p:sp>
          <p:nvSpPr>
            <p:cNvPr id="86" name="TextBox 85">
              <a:extLst>
                <a:ext uri="{FF2B5EF4-FFF2-40B4-BE49-F238E27FC236}">
                  <a16:creationId xmlns:a16="http://schemas.microsoft.com/office/drawing/2014/main" id="{364FC8B8-C3BC-44AA-BD10-E80CC518572E}"/>
                </a:ext>
              </a:extLst>
            </p:cNvPr>
            <p:cNvSpPr txBox="1"/>
            <p:nvPr/>
          </p:nvSpPr>
          <p:spPr>
            <a:xfrm>
              <a:off x="1603755" y="3339425"/>
              <a:ext cx="2487518" cy="338554"/>
            </a:xfrm>
            <a:prstGeom prst="rect">
              <a:avLst/>
            </a:prstGeom>
            <a:noFill/>
          </p:spPr>
          <p:txBody>
            <a:bodyPr wrap="square">
              <a:spAutoFit/>
            </a:bodyPr>
            <a:lstStyle/>
            <a:p>
              <a:pPr algn="ctr" defTabSz="914192">
                <a:defRPr/>
              </a:pPr>
              <a:r>
                <a:rPr lang="en-US" sz="1600" b="1" kern="0" dirty="0">
                  <a:solidFill>
                    <a:schemeClr val="bg1"/>
                  </a:solidFill>
                  <a:latin typeface="+mj-lt"/>
                </a:rPr>
                <a:t>Azure Defender for IoT</a:t>
              </a:r>
            </a:p>
          </p:txBody>
        </p:sp>
        <p:pic>
          <p:nvPicPr>
            <p:cNvPr id="158" name="Picture 157">
              <a:extLst>
                <a:ext uri="{FF2B5EF4-FFF2-40B4-BE49-F238E27FC236}">
                  <a16:creationId xmlns:a16="http://schemas.microsoft.com/office/drawing/2014/main" id="{A9A12A2F-B014-45CE-96FA-5EA3C691C4B9}"/>
                </a:ext>
              </a:extLst>
            </p:cNvPr>
            <p:cNvPicPr>
              <a:picLocks noChangeAspect="1"/>
            </p:cNvPicPr>
            <p:nvPr/>
          </p:nvPicPr>
          <p:blipFill>
            <a:blip r:embed="rId4"/>
            <a:stretch>
              <a:fillRect/>
            </a:stretch>
          </p:blipFill>
          <p:spPr>
            <a:xfrm>
              <a:off x="2494628" y="2404549"/>
              <a:ext cx="705772" cy="706940"/>
            </a:xfrm>
            <a:prstGeom prst="rect">
              <a:avLst/>
            </a:prstGeom>
          </p:spPr>
        </p:pic>
        <p:sp>
          <p:nvSpPr>
            <p:cNvPr id="159" name="TextBox 158">
              <a:extLst>
                <a:ext uri="{FF2B5EF4-FFF2-40B4-BE49-F238E27FC236}">
                  <a16:creationId xmlns:a16="http://schemas.microsoft.com/office/drawing/2014/main" id="{4A83E981-4555-4E42-8F71-F98C6A770FBC}"/>
                </a:ext>
              </a:extLst>
            </p:cNvPr>
            <p:cNvSpPr txBox="1"/>
            <p:nvPr/>
          </p:nvSpPr>
          <p:spPr>
            <a:xfrm>
              <a:off x="993989" y="5417433"/>
              <a:ext cx="2507175" cy="338540"/>
            </a:xfrm>
            <a:prstGeom prst="rect">
              <a:avLst/>
            </a:prstGeom>
            <a:noFill/>
          </p:spPr>
          <p:txBody>
            <a:bodyPr wrap="square" lIns="91427" tIns="45713" rIns="91427" bIns="45713" anchor="t">
              <a:spAutoFit/>
            </a:bodyPr>
            <a:lstStyle/>
            <a:p>
              <a:pPr algn="ctr" defTabSz="914192">
                <a:defRPr/>
              </a:pPr>
              <a:r>
                <a:rPr lang="en-US" sz="1600" b="1" kern="0">
                  <a:solidFill>
                    <a:schemeClr val="bg1"/>
                  </a:solidFill>
                  <a:latin typeface="+mj-lt"/>
                </a:rPr>
                <a:t>Azure Sphere Guardian </a:t>
              </a:r>
            </a:p>
          </p:txBody>
        </p:sp>
        <p:pic>
          <p:nvPicPr>
            <p:cNvPr id="160" name="Picture 159">
              <a:extLst>
                <a:ext uri="{FF2B5EF4-FFF2-40B4-BE49-F238E27FC236}">
                  <a16:creationId xmlns:a16="http://schemas.microsoft.com/office/drawing/2014/main" id="{1B00623B-EEA6-4B2E-AC08-B556979F77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65110" y="2399047"/>
              <a:ext cx="675204" cy="774118"/>
            </a:xfrm>
            <a:prstGeom prst="rect">
              <a:avLst/>
            </a:prstGeom>
          </p:spPr>
        </p:pic>
        <p:grpSp>
          <p:nvGrpSpPr>
            <p:cNvPr id="8" name="Group 4">
              <a:extLst>
                <a:ext uri="{FF2B5EF4-FFF2-40B4-BE49-F238E27FC236}">
                  <a16:creationId xmlns:a16="http://schemas.microsoft.com/office/drawing/2014/main" id="{2EB040F9-1905-4250-B455-9AA406D08F4D}"/>
                </a:ext>
              </a:extLst>
            </p:cNvPr>
            <p:cNvGrpSpPr>
              <a:grpSpLocks noChangeAspect="1"/>
            </p:cNvGrpSpPr>
            <p:nvPr/>
          </p:nvGrpSpPr>
          <p:grpSpPr bwMode="auto">
            <a:xfrm>
              <a:off x="5765110" y="1252538"/>
              <a:ext cx="625475" cy="669925"/>
              <a:chOff x="3663" y="789"/>
              <a:chExt cx="394" cy="422"/>
            </a:xfrm>
          </p:grpSpPr>
          <p:sp>
            <p:nvSpPr>
              <p:cNvPr id="9" name="AutoShape 3">
                <a:extLst>
                  <a:ext uri="{FF2B5EF4-FFF2-40B4-BE49-F238E27FC236}">
                    <a16:creationId xmlns:a16="http://schemas.microsoft.com/office/drawing/2014/main" id="{23FBFAB6-3F22-44AA-A129-96ECA755BFB4}"/>
                  </a:ext>
                </a:extLst>
              </p:cNvPr>
              <p:cNvSpPr>
                <a:spLocks noChangeAspect="1" noChangeArrowheads="1" noTextEdit="1"/>
              </p:cNvSpPr>
              <p:nvPr/>
            </p:nvSpPr>
            <p:spPr bwMode="auto">
              <a:xfrm>
                <a:off x="3663" y="789"/>
                <a:ext cx="39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3BDF2197-A391-477F-A0AB-DB3FE9271D79}"/>
                  </a:ext>
                </a:extLst>
              </p:cNvPr>
              <p:cNvSpPr>
                <a:spLocks noEditPoints="1"/>
              </p:cNvSpPr>
              <p:nvPr/>
            </p:nvSpPr>
            <p:spPr bwMode="auto">
              <a:xfrm>
                <a:off x="3714" y="786"/>
                <a:ext cx="305" cy="190"/>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F93DE803-D8CF-45F6-95BD-641BC7492067}"/>
                  </a:ext>
                </a:extLst>
              </p:cNvPr>
              <p:cNvSpPr>
                <a:spLocks noEditPoints="1"/>
              </p:cNvSpPr>
              <p:nvPr/>
            </p:nvSpPr>
            <p:spPr bwMode="auto">
              <a:xfrm>
                <a:off x="3714" y="976"/>
                <a:ext cx="305" cy="24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5F492B7B-8998-4FE9-A6D8-5A0496887506}"/>
                  </a:ext>
                </a:extLst>
              </p:cNvPr>
              <p:cNvSpPr>
                <a:spLocks/>
              </p:cNvSpPr>
              <p:nvPr/>
            </p:nvSpPr>
            <p:spPr bwMode="auto">
              <a:xfrm>
                <a:off x="3841" y="1078"/>
                <a:ext cx="50" cy="54"/>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0">
              <a:extLst>
                <a:ext uri="{FF2B5EF4-FFF2-40B4-BE49-F238E27FC236}">
                  <a16:creationId xmlns:a16="http://schemas.microsoft.com/office/drawing/2014/main" id="{A1FD2936-A8C5-4891-AB40-462E675835FB}"/>
                </a:ext>
              </a:extLst>
            </p:cNvPr>
            <p:cNvGrpSpPr>
              <a:grpSpLocks noChangeAspect="1"/>
            </p:cNvGrpSpPr>
            <p:nvPr/>
          </p:nvGrpSpPr>
          <p:grpSpPr bwMode="auto">
            <a:xfrm>
              <a:off x="7464425" y="4503738"/>
              <a:ext cx="617538" cy="617537"/>
              <a:chOff x="4702" y="2837"/>
              <a:chExt cx="389" cy="389"/>
            </a:xfrm>
          </p:grpSpPr>
          <p:sp>
            <p:nvSpPr>
              <p:cNvPr id="15" name="AutoShape 9">
                <a:extLst>
                  <a:ext uri="{FF2B5EF4-FFF2-40B4-BE49-F238E27FC236}">
                    <a16:creationId xmlns:a16="http://schemas.microsoft.com/office/drawing/2014/main" id="{1960BE8E-E46F-4DA3-9DD8-ADBFA261A0D3}"/>
                  </a:ext>
                </a:extLst>
              </p:cNvPr>
              <p:cNvSpPr>
                <a:spLocks noChangeAspect="1" noChangeArrowheads="1" noTextEdit="1"/>
              </p:cNvSpPr>
              <p:nvPr/>
            </p:nvSpPr>
            <p:spPr bwMode="auto">
              <a:xfrm>
                <a:off x="4702" y="2837"/>
                <a:ext cx="389"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5055393E-7F73-4067-B6D1-F21F179DD357}"/>
                  </a:ext>
                </a:extLst>
              </p:cNvPr>
              <p:cNvSpPr>
                <a:spLocks noEditPoints="1"/>
              </p:cNvSpPr>
              <p:nvPr/>
            </p:nvSpPr>
            <p:spPr bwMode="auto">
              <a:xfrm>
                <a:off x="4702" y="2833"/>
                <a:ext cx="402" cy="40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024F1406-5AFF-4B8D-9BF1-914AC55C5588}"/>
                  </a:ext>
                </a:extLst>
              </p:cNvPr>
              <p:cNvSpPr>
                <a:spLocks/>
              </p:cNvSpPr>
              <p:nvPr/>
            </p:nvSpPr>
            <p:spPr bwMode="auto">
              <a:xfrm>
                <a:off x="4728" y="3128"/>
                <a:ext cx="81" cy="80"/>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383A3EF2-E222-4006-86F1-1AF2B1775A54}"/>
                  </a:ext>
                </a:extLst>
              </p:cNvPr>
              <p:cNvSpPr>
                <a:spLocks/>
              </p:cNvSpPr>
              <p:nvPr/>
            </p:nvSpPr>
            <p:spPr bwMode="auto">
              <a:xfrm>
                <a:off x="4996" y="3128"/>
                <a:ext cx="81" cy="80"/>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27A602CC-DB8A-4B96-B874-2539738BFEB6}"/>
                  </a:ext>
                </a:extLst>
              </p:cNvPr>
              <p:cNvSpPr>
                <a:spLocks/>
              </p:cNvSpPr>
              <p:nvPr/>
            </p:nvSpPr>
            <p:spPr bwMode="auto">
              <a:xfrm>
                <a:off x="4862" y="2859"/>
                <a:ext cx="81" cy="81"/>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740114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FBE0371-3DC3-466D-B38F-1EE4A6C02CA0}"/>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2AF4B1F-F1A5-4D5C-86BA-37E64043B6FB}"/>
              </a:ext>
            </a:extLst>
          </p:cNvPr>
          <p:cNvSpPr>
            <a:spLocks noGrp="1"/>
          </p:cNvSpPr>
          <p:nvPr>
            <p:ph type="title"/>
          </p:nvPr>
        </p:nvSpPr>
        <p:spPr>
          <a:xfrm>
            <a:off x="455995" y="620428"/>
            <a:ext cx="11306469" cy="397545"/>
          </a:xfrm>
        </p:spPr>
        <p:txBody>
          <a:bodyPr/>
          <a:lstStyle/>
          <a:p>
            <a:r>
              <a:rPr lang="en-US" sz="2800" dirty="0">
                <a:solidFill>
                  <a:schemeClr val="bg1"/>
                </a:solidFill>
              </a:rPr>
              <a:t>Azure Sphere</a:t>
            </a:r>
          </a:p>
        </p:txBody>
      </p:sp>
      <p:grpSp>
        <p:nvGrpSpPr>
          <p:cNvPr id="3" name="Group 2">
            <a:extLst>
              <a:ext uri="{FF2B5EF4-FFF2-40B4-BE49-F238E27FC236}">
                <a16:creationId xmlns:a16="http://schemas.microsoft.com/office/drawing/2014/main" id="{781D65C6-094A-4412-9A90-9231BD91ADE0}"/>
              </a:ext>
            </a:extLst>
          </p:cNvPr>
          <p:cNvGrpSpPr/>
          <p:nvPr/>
        </p:nvGrpSpPr>
        <p:grpSpPr>
          <a:xfrm>
            <a:off x="5041586" y="1933566"/>
            <a:ext cx="6933244" cy="3576130"/>
            <a:chOff x="5488865" y="2032075"/>
            <a:chExt cx="7072270" cy="3647840"/>
          </a:xfrm>
        </p:grpSpPr>
        <p:pic>
          <p:nvPicPr>
            <p:cNvPr id="38" name="Picture 7">
              <a:extLst>
                <a:ext uri="{FF2B5EF4-FFF2-40B4-BE49-F238E27FC236}">
                  <a16:creationId xmlns:a16="http://schemas.microsoft.com/office/drawing/2014/main" id="{D3A13459-4408-4CDB-AAA2-1D0A61C5DC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5859" y="2158283"/>
              <a:ext cx="3178797" cy="315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5">
              <a:extLst>
                <a:ext uri="{FF2B5EF4-FFF2-40B4-BE49-F238E27FC236}">
                  <a16:creationId xmlns:a16="http://schemas.microsoft.com/office/drawing/2014/main" id="{4BCD2B85-5180-4110-9259-C357E6F076CE}"/>
                </a:ext>
              </a:extLst>
            </p:cNvPr>
            <p:cNvSpPr>
              <a:spLocks noEditPoints="1"/>
            </p:cNvSpPr>
            <p:nvPr/>
          </p:nvSpPr>
          <p:spPr bwMode="auto">
            <a:xfrm>
              <a:off x="9505679" y="4526359"/>
              <a:ext cx="997620" cy="1153556"/>
            </a:xfrm>
            <a:custGeom>
              <a:avLst/>
              <a:gdLst>
                <a:gd name="T0" fmla="*/ 490481 w 1635"/>
                <a:gd name="T1" fmla="*/ 1131099 h 1891"/>
                <a:gd name="T2" fmla="*/ 0 w 1635"/>
                <a:gd name="T3" fmla="*/ 809893 h 1891"/>
                <a:gd name="T4" fmla="*/ 0 w 1635"/>
                <a:gd name="T5" fmla="*/ 322402 h 1891"/>
                <a:gd name="T6" fmla="*/ 488687 w 1635"/>
                <a:gd name="T7" fmla="*/ 0 h 1891"/>
                <a:gd name="T8" fmla="*/ 977972 w 1635"/>
                <a:gd name="T9" fmla="*/ 322402 h 1891"/>
                <a:gd name="T10" fmla="*/ 977972 w 1635"/>
                <a:gd name="T11" fmla="*/ 806902 h 1891"/>
                <a:gd name="T12" fmla="*/ 490481 w 1635"/>
                <a:gd name="T13" fmla="*/ 1131099 h 1891"/>
                <a:gd name="T14" fmla="*/ 23328 w 1635"/>
                <a:gd name="T15" fmla="*/ 796734 h 1891"/>
                <a:gd name="T16" fmla="*/ 490481 w 1635"/>
                <a:gd name="T17" fmla="*/ 1103584 h 1891"/>
                <a:gd name="T18" fmla="*/ 954046 w 1635"/>
                <a:gd name="T19" fmla="*/ 794341 h 1891"/>
                <a:gd name="T20" fmla="*/ 954046 w 1635"/>
                <a:gd name="T21" fmla="*/ 335561 h 1891"/>
                <a:gd name="T22" fmla="*/ 488687 w 1635"/>
                <a:gd name="T23" fmla="*/ 27515 h 1891"/>
                <a:gd name="T24" fmla="*/ 23328 w 1635"/>
                <a:gd name="T25" fmla="*/ 335561 h 1891"/>
                <a:gd name="T26" fmla="*/ 23328 w 1635"/>
                <a:gd name="T27" fmla="*/ 796734 h 18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35" h="1891">
                  <a:moveTo>
                    <a:pt x="820" y="1891"/>
                  </a:moveTo>
                  <a:lnTo>
                    <a:pt x="0" y="1354"/>
                  </a:lnTo>
                  <a:lnTo>
                    <a:pt x="0" y="539"/>
                  </a:lnTo>
                  <a:lnTo>
                    <a:pt x="817" y="0"/>
                  </a:lnTo>
                  <a:lnTo>
                    <a:pt x="1635" y="539"/>
                  </a:lnTo>
                  <a:lnTo>
                    <a:pt x="1635" y="1349"/>
                  </a:lnTo>
                  <a:lnTo>
                    <a:pt x="820" y="1891"/>
                  </a:lnTo>
                  <a:close/>
                  <a:moveTo>
                    <a:pt x="39" y="1332"/>
                  </a:moveTo>
                  <a:lnTo>
                    <a:pt x="820" y="1845"/>
                  </a:lnTo>
                  <a:lnTo>
                    <a:pt x="1595" y="1328"/>
                  </a:lnTo>
                  <a:lnTo>
                    <a:pt x="1595" y="561"/>
                  </a:lnTo>
                  <a:lnTo>
                    <a:pt x="817" y="46"/>
                  </a:lnTo>
                  <a:lnTo>
                    <a:pt x="39" y="561"/>
                  </a:lnTo>
                  <a:lnTo>
                    <a:pt x="39" y="1332"/>
                  </a:lnTo>
                  <a:close/>
                </a:path>
              </a:pathLst>
            </a:custGeom>
            <a:solidFill>
              <a:schemeClr val="bg1"/>
            </a:solidFill>
            <a:ln w="9525">
              <a:no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0" name="Freeform 6">
              <a:extLst>
                <a:ext uri="{FF2B5EF4-FFF2-40B4-BE49-F238E27FC236}">
                  <a16:creationId xmlns:a16="http://schemas.microsoft.com/office/drawing/2014/main" id="{3F254F55-2673-435A-8055-297DF2D6416E}"/>
                </a:ext>
              </a:extLst>
            </p:cNvPr>
            <p:cNvSpPr>
              <a:spLocks noEditPoints="1"/>
            </p:cNvSpPr>
            <p:nvPr/>
          </p:nvSpPr>
          <p:spPr bwMode="auto">
            <a:xfrm>
              <a:off x="10334283" y="4875903"/>
              <a:ext cx="82372" cy="92114"/>
            </a:xfrm>
            <a:custGeom>
              <a:avLst/>
              <a:gdLst>
                <a:gd name="T0" fmla="*/ 41272 w 135"/>
                <a:gd name="T1" fmla="*/ 90321 h 151"/>
                <a:gd name="T2" fmla="*/ 0 w 135"/>
                <a:gd name="T3" fmla="*/ 68788 h 151"/>
                <a:gd name="T4" fmla="*/ 0 w 135"/>
                <a:gd name="T5" fmla="*/ 22730 h 151"/>
                <a:gd name="T6" fmla="*/ 41272 w 135"/>
                <a:gd name="T7" fmla="*/ 0 h 151"/>
                <a:gd name="T8" fmla="*/ 80750 w 135"/>
                <a:gd name="T9" fmla="*/ 22730 h 151"/>
                <a:gd name="T10" fmla="*/ 80750 w 135"/>
                <a:gd name="T11" fmla="*/ 68788 h 151"/>
                <a:gd name="T12" fmla="*/ 41272 w 135"/>
                <a:gd name="T13" fmla="*/ 90321 h 151"/>
                <a:gd name="T14" fmla="*/ 11963 w 135"/>
                <a:gd name="T15" fmla="*/ 61610 h 151"/>
                <a:gd name="T16" fmla="*/ 41272 w 135"/>
                <a:gd name="T17" fmla="*/ 77162 h 151"/>
                <a:gd name="T18" fmla="*/ 68787 w 135"/>
                <a:gd name="T19" fmla="*/ 61610 h 151"/>
                <a:gd name="T20" fmla="*/ 68787 w 135"/>
                <a:gd name="T21" fmla="*/ 29908 h 151"/>
                <a:gd name="T22" fmla="*/ 41272 w 135"/>
                <a:gd name="T23" fmla="*/ 13159 h 151"/>
                <a:gd name="T24" fmla="*/ 11963 w 135"/>
                <a:gd name="T25" fmla="*/ 29908 h 151"/>
                <a:gd name="T26" fmla="*/ 11963 w 135"/>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5" h="151">
                  <a:moveTo>
                    <a:pt x="69" y="151"/>
                  </a:moveTo>
                  <a:lnTo>
                    <a:pt x="0" y="115"/>
                  </a:lnTo>
                  <a:lnTo>
                    <a:pt x="0" y="38"/>
                  </a:lnTo>
                  <a:lnTo>
                    <a:pt x="69" y="0"/>
                  </a:lnTo>
                  <a:lnTo>
                    <a:pt x="135" y="38"/>
                  </a:lnTo>
                  <a:lnTo>
                    <a:pt x="135" y="115"/>
                  </a:lnTo>
                  <a:lnTo>
                    <a:pt x="69" y="151"/>
                  </a:lnTo>
                  <a:close/>
                  <a:moveTo>
                    <a:pt x="20" y="103"/>
                  </a:moveTo>
                  <a:lnTo>
                    <a:pt x="69" y="129"/>
                  </a:lnTo>
                  <a:lnTo>
                    <a:pt x="115" y="103"/>
                  </a:lnTo>
                  <a:lnTo>
                    <a:pt x="115" y="50"/>
                  </a:lnTo>
                  <a:lnTo>
                    <a:pt x="69" y="22"/>
                  </a:lnTo>
                  <a:lnTo>
                    <a:pt x="20" y="50"/>
                  </a:lnTo>
                  <a:lnTo>
                    <a:pt x="20"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1" name="Freeform 7">
              <a:extLst>
                <a:ext uri="{FF2B5EF4-FFF2-40B4-BE49-F238E27FC236}">
                  <a16:creationId xmlns:a16="http://schemas.microsoft.com/office/drawing/2014/main" id="{8B3C736F-54F5-4E93-968E-7BACEB5D6D6F}"/>
                </a:ext>
              </a:extLst>
            </p:cNvPr>
            <p:cNvSpPr>
              <a:spLocks noEditPoints="1"/>
            </p:cNvSpPr>
            <p:nvPr/>
          </p:nvSpPr>
          <p:spPr bwMode="auto">
            <a:xfrm>
              <a:off x="9589271" y="4875903"/>
              <a:ext cx="81762" cy="92114"/>
            </a:xfrm>
            <a:custGeom>
              <a:avLst/>
              <a:gdLst>
                <a:gd name="T0" fmla="*/ 39478 w 134"/>
                <a:gd name="T1" fmla="*/ 90321 h 151"/>
                <a:gd name="T2" fmla="*/ 0 w 134"/>
                <a:gd name="T3" fmla="*/ 68788 h 151"/>
                <a:gd name="T4" fmla="*/ 0 w 134"/>
                <a:gd name="T5" fmla="*/ 22730 h 151"/>
                <a:gd name="T6" fmla="*/ 39478 w 134"/>
                <a:gd name="T7" fmla="*/ 0 h 151"/>
                <a:gd name="T8" fmla="*/ 80152 w 134"/>
                <a:gd name="T9" fmla="*/ 22730 h 151"/>
                <a:gd name="T10" fmla="*/ 80152 w 134"/>
                <a:gd name="T11" fmla="*/ 68788 h 151"/>
                <a:gd name="T12" fmla="*/ 39478 w 134"/>
                <a:gd name="T13" fmla="*/ 90321 h 151"/>
                <a:gd name="T14" fmla="*/ 11365 w 134"/>
                <a:gd name="T15" fmla="*/ 61610 h 151"/>
                <a:gd name="T16" fmla="*/ 39478 w 134"/>
                <a:gd name="T17" fmla="*/ 77162 h 151"/>
                <a:gd name="T18" fmla="*/ 68787 w 134"/>
                <a:gd name="T19" fmla="*/ 61610 h 151"/>
                <a:gd name="T20" fmla="*/ 68787 w 134"/>
                <a:gd name="T21" fmla="*/ 29908 h 151"/>
                <a:gd name="T22" fmla="*/ 39478 w 134"/>
                <a:gd name="T23" fmla="*/ 13159 h 151"/>
                <a:gd name="T24" fmla="*/ 11365 w 134"/>
                <a:gd name="T25" fmla="*/ 29908 h 151"/>
                <a:gd name="T26" fmla="*/ 11365 w 134"/>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1">
                  <a:moveTo>
                    <a:pt x="66" y="151"/>
                  </a:moveTo>
                  <a:lnTo>
                    <a:pt x="0" y="115"/>
                  </a:lnTo>
                  <a:lnTo>
                    <a:pt x="0" y="38"/>
                  </a:lnTo>
                  <a:lnTo>
                    <a:pt x="66" y="0"/>
                  </a:lnTo>
                  <a:lnTo>
                    <a:pt x="134" y="38"/>
                  </a:lnTo>
                  <a:lnTo>
                    <a:pt x="134" y="115"/>
                  </a:lnTo>
                  <a:lnTo>
                    <a:pt x="66" y="151"/>
                  </a:lnTo>
                  <a:close/>
                  <a:moveTo>
                    <a:pt x="19" y="103"/>
                  </a:moveTo>
                  <a:lnTo>
                    <a:pt x="66" y="129"/>
                  </a:lnTo>
                  <a:lnTo>
                    <a:pt x="115" y="103"/>
                  </a:lnTo>
                  <a:lnTo>
                    <a:pt x="115" y="50"/>
                  </a:lnTo>
                  <a:lnTo>
                    <a:pt x="66" y="22"/>
                  </a:lnTo>
                  <a:lnTo>
                    <a:pt x="19" y="50"/>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2" name="Freeform 8">
              <a:extLst>
                <a:ext uri="{FF2B5EF4-FFF2-40B4-BE49-F238E27FC236}">
                  <a16:creationId xmlns:a16="http://schemas.microsoft.com/office/drawing/2014/main" id="{D27170F5-99D9-423C-ABB9-DF476C987F86}"/>
                </a:ext>
              </a:extLst>
            </p:cNvPr>
            <p:cNvSpPr>
              <a:spLocks noEditPoints="1"/>
            </p:cNvSpPr>
            <p:nvPr/>
          </p:nvSpPr>
          <p:spPr bwMode="auto">
            <a:xfrm>
              <a:off x="9962693" y="5122962"/>
              <a:ext cx="81762" cy="92114"/>
            </a:xfrm>
            <a:custGeom>
              <a:avLst/>
              <a:gdLst>
                <a:gd name="T0" fmla="*/ 40674 w 134"/>
                <a:gd name="T1" fmla="*/ 90321 h 151"/>
                <a:gd name="T2" fmla="*/ 0 w 134"/>
                <a:gd name="T3" fmla="*/ 66993 h 151"/>
                <a:gd name="T4" fmla="*/ 0 w 134"/>
                <a:gd name="T5" fmla="*/ 22730 h 151"/>
                <a:gd name="T6" fmla="*/ 40674 w 134"/>
                <a:gd name="T7" fmla="*/ 0 h 151"/>
                <a:gd name="T8" fmla="*/ 80152 w 134"/>
                <a:gd name="T9" fmla="*/ 22730 h 151"/>
                <a:gd name="T10" fmla="*/ 80152 w 134"/>
                <a:gd name="T11" fmla="*/ 66993 h 151"/>
                <a:gd name="T12" fmla="*/ 40674 w 134"/>
                <a:gd name="T13" fmla="*/ 90321 h 151"/>
                <a:gd name="T14" fmla="*/ 11365 w 134"/>
                <a:gd name="T15" fmla="*/ 61610 h 151"/>
                <a:gd name="T16" fmla="*/ 40674 w 134"/>
                <a:gd name="T17" fmla="*/ 77162 h 151"/>
                <a:gd name="T18" fmla="*/ 68787 w 134"/>
                <a:gd name="T19" fmla="*/ 61610 h 151"/>
                <a:gd name="T20" fmla="*/ 68787 w 134"/>
                <a:gd name="T21" fmla="*/ 28711 h 151"/>
                <a:gd name="T22" fmla="*/ 40674 w 134"/>
                <a:gd name="T23" fmla="*/ 12561 h 151"/>
                <a:gd name="T24" fmla="*/ 11365 w 134"/>
                <a:gd name="T25" fmla="*/ 28711 h 151"/>
                <a:gd name="T26" fmla="*/ 11365 w 134"/>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1">
                  <a:moveTo>
                    <a:pt x="68" y="151"/>
                  </a:moveTo>
                  <a:lnTo>
                    <a:pt x="0" y="112"/>
                  </a:lnTo>
                  <a:lnTo>
                    <a:pt x="0" y="38"/>
                  </a:lnTo>
                  <a:lnTo>
                    <a:pt x="68" y="0"/>
                  </a:lnTo>
                  <a:lnTo>
                    <a:pt x="134" y="38"/>
                  </a:lnTo>
                  <a:lnTo>
                    <a:pt x="134" y="112"/>
                  </a:lnTo>
                  <a:lnTo>
                    <a:pt x="68" y="151"/>
                  </a:lnTo>
                  <a:close/>
                  <a:moveTo>
                    <a:pt x="19" y="103"/>
                  </a:moveTo>
                  <a:lnTo>
                    <a:pt x="68" y="129"/>
                  </a:lnTo>
                  <a:lnTo>
                    <a:pt x="115" y="103"/>
                  </a:lnTo>
                  <a:lnTo>
                    <a:pt x="115" y="48"/>
                  </a:lnTo>
                  <a:lnTo>
                    <a:pt x="68" y="21"/>
                  </a:lnTo>
                  <a:lnTo>
                    <a:pt x="19" y="48"/>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3" name="Freeform 9">
              <a:extLst>
                <a:ext uri="{FF2B5EF4-FFF2-40B4-BE49-F238E27FC236}">
                  <a16:creationId xmlns:a16="http://schemas.microsoft.com/office/drawing/2014/main" id="{0ED48975-BECC-4B35-9EE1-3D97B143B4DB}"/>
                </a:ext>
              </a:extLst>
            </p:cNvPr>
            <p:cNvSpPr>
              <a:spLocks noEditPoints="1"/>
            </p:cNvSpPr>
            <p:nvPr/>
          </p:nvSpPr>
          <p:spPr bwMode="auto">
            <a:xfrm>
              <a:off x="9962693" y="5491417"/>
              <a:ext cx="81762" cy="91503"/>
            </a:xfrm>
            <a:custGeom>
              <a:avLst/>
              <a:gdLst>
                <a:gd name="T0" fmla="*/ 40674 w 134"/>
                <a:gd name="T1" fmla="*/ 89722 h 150"/>
                <a:gd name="T2" fmla="*/ 0 w 134"/>
                <a:gd name="T3" fmla="*/ 66992 h 150"/>
                <a:gd name="T4" fmla="*/ 0 w 134"/>
                <a:gd name="T5" fmla="*/ 20935 h 150"/>
                <a:gd name="T6" fmla="*/ 40674 w 134"/>
                <a:gd name="T7" fmla="*/ 0 h 150"/>
                <a:gd name="T8" fmla="*/ 80152 w 134"/>
                <a:gd name="T9" fmla="*/ 20935 h 150"/>
                <a:gd name="T10" fmla="*/ 80152 w 134"/>
                <a:gd name="T11" fmla="*/ 66992 h 150"/>
                <a:gd name="T12" fmla="*/ 40674 w 134"/>
                <a:gd name="T13" fmla="*/ 89722 h 150"/>
                <a:gd name="T14" fmla="*/ 11365 w 134"/>
                <a:gd name="T15" fmla="*/ 61609 h 150"/>
                <a:gd name="T16" fmla="*/ 40674 w 134"/>
                <a:gd name="T17" fmla="*/ 77161 h 150"/>
                <a:gd name="T18" fmla="*/ 68787 w 134"/>
                <a:gd name="T19" fmla="*/ 61609 h 150"/>
                <a:gd name="T20" fmla="*/ 68787 w 134"/>
                <a:gd name="T21" fmla="*/ 28113 h 150"/>
                <a:gd name="T22" fmla="*/ 40674 w 134"/>
                <a:gd name="T23" fmla="*/ 12561 h 150"/>
                <a:gd name="T24" fmla="*/ 11365 w 134"/>
                <a:gd name="T25" fmla="*/ 28113 h 150"/>
                <a:gd name="T26" fmla="*/ 11365 w 134"/>
                <a:gd name="T27" fmla="*/ 61609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0">
                  <a:moveTo>
                    <a:pt x="68" y="150"/>
                  </a:moveTo>
                  <a:lnTo>
                    <a:pt x="0" y="112"/>
                  </a:lnTo>
                  <a:lnTo>
                    <a:pt x="0" y="35"/>
                  </a:lnTo>
                  <a:lnTo>
                    <a:pt x="68" y="0"/>
                  </a:lnTo>
                  <a:lnTo>
                    <a:pt x="134" y="35"/>
                  </a:lnTo>
                  <a:lnTo>
                    <a:pt x="134" y="112"/>
                  </a:lnTo>
                  <a:lnTo>
                    <a:pt x="68" y="150"/>
                  </a:lnTo>
                  <a:close/>
                  <a:moveTo>
                    <a:pt x="19" y="103"/>
                  </a:moveTo>
                  <a:lnTo>
                    <a:pt x="68" y="129"/>
                  </a:lnTo>
                  <a:lnTo>
                    <a:pt x="115" y="103"/>
                  </a:lnTo>
                  <a:lnTo>
                    <a:pt x="115" y="47"/>
                  </a:lnTo>
                  <a:lnTo>
                    <a:pt x="68" y="21"/>
                  </a:lnTo>
                  <a:lnTo>
                    <a:pt x="19" y="47"/>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4" name="Rectangle 10">
              <a:extLst>
                <a:ext uri="{FF2B5EF4-FFF2-40B4-BE49-F238E27FC236}">
                  <a16:creationId xmlns:a16="http://schemas.microsoft.com/office/drawing/2014/main" id="{6AB1F54E-56EC-4B93-B79D-DBCBB35E37AB}"/>
                </a:ext>
              </a:extLst>
            </p:cNvPr>
            <p:cNvSpPr>
              <a:spLocks noChangeArrowheads="1"/>
            </p:cNvSpPr>
            <p:nvPr/>
          </p:nvSpPr>
          <p:spPr bwMode="auto">
            <a:xfrm>
              <a:off x="9998082" y="5208976"/>
              <a:ext cx="12203" cy="287931"/>
            </a:xfrm>
            <a:prstGeom prst="rect">
              <a:avLst/>
            </a:prstGeom>
            <a:solidFill>
              <a:schemeClr val="bg1"/>
            </a:solidFill>
            <a:ln w="9525">
              <a:solidFill>
                <a:schemeClr val="bg1"/>
              </a:solidFill>
              <a:miter lim="800000"/>
              <a:headEnd/>
              <a:tailEnd/>
            </a:ln>
          </p:spPr>
          <p:txBody>
            <a:bodyPr lIns="89630" tIns="44814" rIns="89630" bIns="44814"/>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638" fontAlgn="base">
                <a:spcBef>
                  <a:spcPct val="0"/>
                </a:spcBef>
                <a:spcAft>
                  <a:spcPct val="0"/>
                </a:spcAft>
                <a:defRPr/>
              </a:pPr>
              <a:endParaRPr lang="en-US" altLang="en-US" sz="1800" kern="0">
                <a:solidFill>
                  <a:schemeClr val="bg1"/>
                </a:solidFill>
              </a:endParaRPr>
            </a:p>
          </p:txBody>
        </p:sp>
        <p:sp>
          <p:nvSpPr>
            <p:cNvPr id="45" name="Freeform 11">
              <a:extLst>
                <a:ext uri="{FF2B5EF4-FFF2-40B4-BE49-F238E27FC236}">
                  <a16:creationId xmlns:a16="http://schemas.microsoft.com/office/drawing/2014/main" id="{A644B877-A508-413A-8042-B2918E5B9DEE}"/>
                </a:ext>
              </a:extLst>
            </p:cNvPr>
            <p:cNvSpPr>
              <a:spLocks/>
            </p:cNvSpPr>
            <p:nvPr/>
          </p:nvSpPr>
          <p:spPr bwMode="auto">
            <a:xfrm>
              <a:off x="10035302" y="4938736"/>
              <a:ext cx="309354" cy="216559"/>
            </a:xfrm>
            <a:custGeom>
              <a:avLst/>
              <a:gdLst>
                <a:gd name="T0" fmla="*/ 5981 w 507"/>
                <a:gd name="T1" fmla="*/ 212343 h 355"/>
                <a:gd name="T2" fmla="*/ 0 w 507"/>
                <a:gd name="T3" fmla="*/ 202174 h 355"/>
                <a:gd name="T4" fmla="*/ 296083 w 507"/>
                <a:gd name="T5" fmla="*/ 0 h 355"/>
                <a:gd name="T6" fmla="*/ 303261 w 507"/>
                <a:gd name="T7" fmla="*/ 10169 h 355"/>
                <a:gd name="T8" fmla="*/ 5981 w 507"/>
                <a:gd name="T9" fmla="*/ 212343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 h="355">
                  <a:moveTo>
                    <a:pt x="10" y="355"/>
                  </a:moveTo>
                  <a:lnTo>
                    <a:pt x="0" y="338"/>
                  </a:lnTo>
                  <a:lnTo>
                    <a:pt x="495" y="0"/>
                  </a:lnTo>
                  <a:lnTo>
                    <a:pt x="507" y="17"/>
                  </a:lnTo>
                  <a:lnTo>
                    <a:pt x="10" y="355"/>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6" name="Freeform 12">
              <a:extLst>
                <a:ext uri="{FF2B5EF4-FFF2-40B4-BE49-F238E27FC236}">
                  <a16:creationId xmlns:a16="http://schemas.microsoft.com/office/drawing/2014/main" id="{1620046E-6B13-423C-87C7-12FDE78C3B9A}"/>
                </a:ext>
              </a:extLst>
            </p:cNvPr>
            <p:cNvSpPr>
              <a:spLocks/>
            </p:cNvSpPr>
            <p:nvPr/>
          </p:nvSpPr>
          <p:spPr bwMode="auto">
            <a:xfrm>
              <a:off x="9660660" y="4937515"/>
              <a:ext cx="310574" cy="214728"/>
            </a:xfrm>
            <a:custGeom>
              <a:avLst/>
              <a:gdLst>
                <a:gd name="T0" fmla="*/ 298476 w 509"/>
                <a:gd name="T1" fmla="*/ 210548 h 352"/>
                <a:gd name="T2" fmla="*/ 0 w 509"/>
                <a:gd name="T3" fmla="*/ 9570 h 352"/>
                <a:gd name="T4" fmla="*/ 7178 w 509"/>
                <a:gd name="T5" fmla="*/ 0 h 352"/>
                <a:gd name="T6" fmla="*/ 304457 w 509"/>
                <a:gd name="T7" fmla="*/ 200379 h 352"/>
                <a:gd name="T8" fmla="*/ 298476 w 509"/>
                <a:gd name="T9" fmla="*/ 210548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9" h="352">
                  <a:moveTo>
                    <a:pt x="499" y="352"/>
                  </a:moveTo>
                  <a:lnTo>
                    <a:pt x="0" y="16"/>
                  </a:lnTo>
                  <a:lnTo>
                    <a:pt x="12" y="0"/>
                  </a:lnTo>
                  <a:lnTo>
                    <a:pt x="509" y="335"/>
                  </a:lnTo>
                  <a:lnTo>
                    <a:pt x="499" y="35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7" name="Freeform 13">
              <a:extLst>
                <a:ext uri="{FF2B5EF4-FFF2-40B4-BE49-F238E27FC236}">
                  <a16:creationId xmlns:a16="http://schemas.microsoft.com/office/drawing/2014/main" id="{79C144C8-8FA3-4B1E-89FE-C811FBF8C36B}"/>
                </a:ext>
              </a:extLst>
            </p:cNvPr>
            <p:cNvSpPr>
              <a:spLocks/>
            </p:cNvSpPr>
            <p:nvPr/>
          </p:nvSpPr>
          <p:spPr bwMode="auto">
            <a:xfrm>
              <a:off x="9796471" y="2700050"/>
              <a:ext cx="86643" cy="84793"/>
            </a:xfrm>
            <a:custGeom>
              <a:avLst/>
              <a:gdLst>
                <a:gd name="T0" fmla="*/ 46862 w 58"/>
                <a:gd name="T1" fmla="*/ 83142 h 58"/>
                <a:gd name="T2" fmla="*/ 0 w 58"/>
                <a:gd name="T3" fmla="*/ 37271 h 58"/>
                <a:gd name="T4" fmla="*/ 13180 w 58"/>
                <a:gd name="T5" fmla="*/ 4300 h 58"/>
                <a:gd name="T6" fmla="*/ 17573 w 58"/>
                <a:gd name="T7" fmla="*/ 0 h 58"/>
                <a:gd name="T8" fmla="*/ 26360 w 58"/>
                <a:gd name="T9" fmla="*/ 8601 h 58"/>
                <a:gd name="T10" fmla="*/ 21966 w 58"/>
                <a:gd name="T11" fmla="*/ 12901 h 58"/>
                <a:gd name="T12" fmla="*/ 11715 w 58"/>
                <a:gd name="T13" fmla="*/ 37271 h 58"/>
                <a:gd name="T14" fmla="*/ 46862 w 58"/>
                <a:gd name="T15" fmla="*/ 71674 h 58"/>
                <a:gd name="T16" fmla="*/ 71757 w 58"/>
                <a:gd name="T17" fmla="*/ 61640 h 58"/>
                <a:gd name="T18" fmla="*/ 76150 w 58"/>
                <a:gd name="T19" fmla="*/ 57339 h 58"/>
                <a:gd name="T20" fmla="*/ 84937 w 58"/>
                <a:gd name="T21" fmla="*/ 64507 h 58"/>
                <a:gd name="T22" fmla="*/ 80544 w 58"/>
                <a:gd name="T23" fmla="*/ 68807 h 58"/>
                <a:gd name="T24" fmla="*/ 46862 w 58"/>
                <a:gd name="T25" fmla="*/ 83142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58">
                  <a:moveTo>
                    <a:pt x="32" y="58"/>
                  </a:moveTo>
                  <a:cubicBezTo>
                    <a:pt x="14" y="58"/>
                    <a:pt x="0" y="44"/>
                    <a:pt x="0" y="26"/>
                  </a:cubicBezTo>
                  <a:cubicBezTo>
                    <a:pt x="0" y="17"/>
                    <a:pt x="3" y="9"/>
                    <a:pt x="9" y="3"/>
                  </a:cubicBezTo>
                  <a:cubicBezTo>
                    <a:pt x="12" y="0"/>
                    <a:pt x="12" y="0"/>
                    <a:pt x="12" y="0"/>
                  </a:cubicBezTo>
                  <a:cubicBezTo>
                    <a:pt x="18" y="6"/>
                    <a:pt x="18" y="6"/>
                    <a:pt x="18" y="6"/>
                  </a:cubicBezTo>
                  <a:cubicBezTo>
                    <a:pt x="15" y="9"/>
                    <a:pt x="15" y="9"/>
                    <a:pt x="15" y="9"/>
                  </a:cubicBezTo>
                  <a:cubicBezTo>
                    <a:pt x="10" y="13"/>
                    <a:pt x="8" y="19"/>
                    <a:pt x="8" y="26"/>
                  </a:cubicBezTo>
                  <a:cubicBezTo>
                    <a:pt x="8" y="39"/>
                    <a:pt x="19" y="50"/>
                    <a:pt x="32" y="50"/>
                  </a:cubicBezTo>
                  <a:cubicBezTo>
                    <a:pt x="39" y="50"/>
                    <a:pt x="45" y="47"/>
                    <a:pt x="49" y="43"/>
                  </a:cubicBezTo>
                  <a:cubicBezTo>
                    <a:pt x="52" y="40"/>
                    <a:pt x="52" y="40"/>
                    <a:pt x="52" y="40"/>
                  </a:cubicBezTo>
                  <a:cubicBezTo>
                    <a:pt x="58" y="45"/>
                    <a:pt x="58" y="45"/>
                    <a:pt x="58" y="45"/>
                  </a:cubicBezTo>
                  <a:cubicBezTo>
                    <a:pt x="55" y="48"/>
                    <a:pt x="55" y="48"/>
                    <a:pt x="55" y="48"/>
                  </a:cubicBezTo>
                  <a:cubicBezTo>
                    <a:pt x="49" y="55"/>
                    <a:pt x="41" y="58"/>
                    <a:pt x="32" y="58"/>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8" name="Freeform 14">
              <a:extLst>
                <a:ext uri="{FF2B5EF4-FFF2-40B4-BE49-F238E27FC236}">
                  <a16:creationId xmlns:a16="http://schemas.microsoft.com/office/drawing/2014/main" id="{48A96644-9E82-4E5C-9E33-CC09DCCE5800}"/>
                </a:ext>
              </a:extLst>
            </p:cNvPr>
            <p:cNvSpPr>
              <a:spLocks noEditPoints="1"/>
            </p:cNvSpPr>
            <p:nvPr/>
          </p:nvSpPr>
          <p:spPr bwMode="auto">
            <a:xfrm>
              <a:off x="9743997" y="2216302"/>
              <a:ext cx="630301" cy="615514"/>
            </a:xfrm>
            <a:custGeom>
              <a:avLst/>
              <a:gdLst>
                <a:gd name="T0" fmla="*/ 308944 w 422"/>
                <a:gd name="T1" fmla="*/ 603531 h 421"/>
                <a:gd name="T2" fmla="*/ 124456 w 422"/>
                <a:gd name="T3" fmla="*/ 544755 h 421"/>
                <a:gd name="T4" fmla="*/ 118599 w 422"/>
                <a:gd name="T5" fmla="*/ 540454 h 421"/>
                <a:gd name="T6" fmla="*/ 122992 w 422"/>
                <a:gd name="T7" fmla="*/ 536153 h 421"/>
                <a:gd name="T8" fmla="*/ 133241 w 422"/>
                <a:gd name="T9" fmla="*/ 511783 h 421"/>
                <a:gd name="T10" fmla="*/ 98101 w 422"/>
                <a:gd name="T11" fmla="*/ 477377 h 421"/>
                <a:gd name="T12" fmla="*/ 73209 w 422"/>
                <a:gd name="T13" fmla="*/ 487412 h 421"/>
                <a:gd name="T14" fmla="*/ 68817 w 422"/>
                <a:gd name="T15" fmla="*/ 491713 h 421"/>
                <a:gd name="T16" fmla="*/ 64424 w 422"/>
                <a:gd name="T17" fmla="*/ 485979 h 421"/>
                <a:gd name="T18" fmla="*/ 0 w 422"/>
                <a:gd name="T19" fmla="*/ 302482 h 421"/>
                <a:gd name="T20" fmla="*/ 308944 w 422"/>
                <a:gd name="T21" fmla="*/ 0 h 421"/>
                <a:gd name="T22" fmla="*/ 497824 w 422"/>
                <a:gd name="T23" fmla="*/ 63077 h 421"/>
                <a:gd name="T24" fmla="*/ 502216 w 422"/>
                <a:gd name="T25" fmla="*/ 65944 h 421"/>
                <a:gd name="T26" fmla="*/ 497824 w 422"/>
                <a:gd name="T27" fmla="*/ 70245 h 421"/>
                <a:gd name="T28" fmla="*/ 491967 w 422"/>
                <a:gd name="T29" fmla="*/ 91748 h 421"/>
                <a:gd name="T30" fmla="*/ 527107 w 422"/>
                <a:gd name="T31" fmla="*/ 126154 h 421"/>
                <a:gd name="T32" fmla="*/ 547606 w 422"/>
                <a:gd name="T33" fmla="*/ 118986 h 421"/>
                <a:gd name="T34" fmla="*/ 551999 w 422"/>
                <a:gd name="T35" fmla="*/ 116119 h 421"/>
                <a:gd name="T36" fmla="*/ 554927 w 422"/>
                <a:gd name="T37" fmla="*/ 120419 h 421"/>
                <a:gd name="T38" fmla="*/ 617887 w 422"/>
                <a:gd name="T39" fmla="*/ 302482 h 421"/>
                <a:gd name="T40" fmla="*/ 308944 w 422"/>
                <a:gd name="T41" fmla="*/ 603531 h 421"/>
                <a:gd name="T42" fmla="*/ 136169 w 422"/>
                <a:gd name="T43" fmla="*/ 539021 h 421"/>
                <a:gd name="T44" fmla="*/ 308944 w 422"/>
                <a:gd name="T45" fmla="*/ 592062 h 421"/>
                <a:gd name="T46" fmla="*/ 606174 w 422"/>
                <a:gd name="T47" fmla="*/ 302482 h 421"/>
                <a:gd name="T48" fmla="*/ 549070 w 422"/>
                <a:gd name="T49" fmla="*/ 131888 h 421"/>
                <a:gd name="T50" fmla="*/ 527107 w 422"/>
                <a:gd name="T51" fmla="*/ 137622 h 421"/>
                <a:gd name="T52" fmla="*/ 480253 w 422"/>
                <a:gd name="T53" fmla="*/ 91748 h 421"/>
                <a:gd name="T54" fmla="*/ 486110 w 422"/>
                <a:gd name="T55" fmla="*/ 68811 h 421"/>
                <a:gd name="T56" fmla="*/ 308944 w 422"/>
                <a:gd name="T57" fmla="*/ 11469 h 421"/>
                <a:gd name="T58" fmla="*/ 11713 w 422"/>
                <a:gd name="T59" fmla="*/ 302482 h 421"/>
                <a:gd name="T60" fmla="*/ 70281 w 422"/>
                <a:gd name="T61" fmla="*/ 474510 h 421"/>
                <a:gd name="T62" fmla="*/ 98101 w 422"/>
                <a:gd name="T63" fmla="*/ 465909 h 421"/>
                <a:gd name="T64" fmla="*/ 144955 w 422"/>
                <a:gd name="T65" fmla="*/ 511783 h 421"/>
                <a:gd name="T66" fmla="*/ 136169 w 422"/>
                <a:gd name="T67" fmla="*/ 539021 h 4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22" h="421">
                  <a:moveTo>
                    <a:pt x="211" y="421"/>
                  </a:moveTo>
                  <a:cubicBezTo>
                    <a:pt x="165" y="421"/>
                    <a:pt x="122" y="407"/>
                    <a:pt x="85" y="380"/>
                  </a:cubicBezTo>
                  <a:cubicBezTo>
                    <a:pt x="81" y="377"/>
                    <a:pt x="81" y="377"/>
                    <a:pt x="81" y="377"/>
                  </a:cubicBezTo>
                  <a:cubicBezTo>
                    <a:pt x="84" y="374"/>
                    <a:pt x="84" y="374"/>
                    <a:pt x="84" y="374"/>
                  </a:cubicBezTo>
                  <a:cubicBezTo>
                    <a:pt x="89" y="369"/>
                    <a:pt x="91" y="363"/>
                    <a:pt x="91" y="357"/>
                  </a:cubicBezTo>
                  <a:cubicBezTo>
                    <a:pt x="91" y="344"/>
                    <a:pt x="80" y="333"/>
                    <a:pt x="67" y="333"/>
                  </a:cubicBezTo>
                  <a:cubicBezTo>
                    <a:pt x="61" y="333"/>
                    <a:pt x="55" y="335"/>
                    <a:pt x="50" y="340"/>
                  </a:cubicBezTo>
                  <a:cubicBezTo>
                    <a:pt x="47" y="343"/>
                    <a:pt x="47" y="343"/>
                    <a:pt x="47" y="343"/>
                  </a:cubicBezTo>
                  <a:cubicBezTo>
                    <a:pt x="44" y="339"/>
                    <a:pt x="44" y="339"/>
                    <a:pt x="44" y="339"/>
                  </a:cubicBezTo>
                  <a:cubicBezTo>
                    <a:pt x="15" y="302"/>
                    <a:pt x="0" y="258"/>
                    <a:pt x="0" y="211"/>
                  </a:cubicBezTo>
                  <a:cubicBezTo>
                    <a:pt x="0" y="95"/>
                    <a:pt x="95" y="0"/>
                    <a:pt x="211" y="0"/>
                  </a:cubicBezTo>
                  <a:cubicBezTo>
                    <a:pt x="258" y="0"/>
                    <a:pt x="302" y="15"/>
                    <a:pt x="340" y="44"/>
                  </a:cubicBezTo>
                  <a:cubicBezTo>
                    <a:pt x="343" y="46"/>
                    <a:pt x="343" y="46"/>
                    <a:pt x="343" y="46"/>
                  </a:cubicBezTo>
                  <a:cubicBezTo>
                    <a:pt x="340" y="49"/>
                    <a:pt x="340" y="49"/>
                    <a:pt x="340" y="49"/>
                  </a:cubicBezTo>
                  <a:cubicBezTo>
                    <a:pt x="337" y="54"/>
                    <a:pt x="336" y="59"/>
                    <a:pt x="336" y="64"/>
                  </a:cubicBezTo>
                  <a:cubicBezTo>
                    <a:pt x="336" y="77"/>
                    <a:pt x="346" y="88"/>
                    <a:pt x="360" y="88"/>
                  </a:cubicBezTo>
                  <a:cubicBezTo>
                    <a:pt x="365" y="88"/>
                    <a:pt x="370" y="86"/>
                    <a:pt x="374" y="83"/>
                  </a:cubicBezTo>
                  <a:cubicBezTo>
                    <a:pt x="377" y="81"/>
                    <a:pt x="377" y="81"/>
                    <a:pt x="377" y="81"/>
                  </a:cubicBezTo>
                  <a:cubicBezTo>
                    <a:pt x="379" y="84"/>
                    <a:pt x="379" y="84"/>
                    <a:pt x="379" y="84"/>
                  </a:cubicBezTo>
                  <a:cubicBezTo>
                    <a:pt x="407" y="121"/>
                    <a:pt x="422" y="165"/>
                    <a:pt x="422" y="211"/>
                  </a:cubicBezTo>
                  <a:cubicBezTo>
                    <a:pt x="422" y="327"/>
                    <a:pt x="327" y="421"/>
                    <a:pt x="211" y="421"/>
                  </a:cubicBezTo>
                  <a:close/>
                  <a:moveTo>
                    <a:pt x="93" y="376"/>
                  </a:moveTo>
                  <a:cubicBezTo>
                    <a:pt x="128" y="400"/>
                    <a:pt x="168" y="413"/>
                    <a:pt x="211" y="413"/>
                  </a:cubicBezTo>
                  <a:cubicBezTo>
                    <a:pt x="323" y="413"/>
                    <a:pt x="414" y="322"/>
                    <a:pt x="414" y="211"/>
                  </a:cubicBezTo>
                  <a:cubicBezTo>
                    <a:pt x="414" y="168"/>
                    <a:pt x="400" y="127"/>
                    <a:pt x="375" y="92"/>
                  </a:cubicBezTo>
                  <a:cubicBezTo>
                    <a:pt x="370" y="95"/>
                    <a:pt x="365" y="96"/>
                    <a:pt x="360" y="96"/>
                  </a:cubicBezTo>
                  <a:cubicBezTo>
                    <a:pt x="342" y="96"/>
                    <a:pt x="328" y="81"/>
                    <a:pt x="328" y="64"/>
                  </a:cubicBezTo>
                  <a:cubicBezTo>
                    <a:pt x="328" y="58"/>
                    <a:pt x="329" y="53"/>
                    <a:pt x="332" y="48"/>
                  </a:cubicBezTo>
                  <a:cubicBezTo>
                    <a:pt x="297" y="22"/>
                    <a:pt x="255" y="8"/>
                    <a:pt x="211" y="8"/>
                  </a:cubicBezTo>
                  <a:cubicBezTo>
                    <a:pt x="99" y="8"/>
                    <a:pt x="8" y="99"/>
                    <a:pt x="8" y="211"/>
                  </a:cubicBezTo>
                  <a:cubicBezTo>
                    <a:pt x="8" y="254"/>
                    <a:pt x="22" y="296"/>
                    <a:pt x="48" y="331"/>
                  </a:cubicBezTo>
                  <a:cubicBezTo>
                    <a:pt x="53" y="327"/>
                    <a:pt x="60" y="325"/>
                    <a:pt x="67" y="325"/>
                  </a:cubicBezTo>
                  <a:cubicBezTo>
                    <a:pt x="85" y="325"/>
                    <a:pt x="99" y="339"/>
                    <a:pt x="99" y="357"/>
                  </a:cubicBezTo>
                  <a:cubicBezTo>
                    <a:pt x="99" y="364"/>
                    <a:pt x="97" y="370"/>
                    <a:pt x="93" y="376"/>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9" name="Freeform 16">
              <a:extLst>
                <a:ext uri="{FF2B5EF4-FFF2-40B4-BE49-F238E27FC236}">
                  <a16:creationId xmlns:a16="http://schemas.microsoft.com/office/drawing/2014/main" id="{CD28FCCD-0E0D-4AFF-A6C5-11FBBD54E215}"/>
                </a:ext>
              </a:extLst>
            </p:cNvPr>
            <p:cNvSpPr>
              <a:spLocks/>
            </p:cNvSpPr>
            <p:nvPr/>
          </p:nvSpPr>
          <p:spPr bwMode="auto">
            <a:xfrm>
              <a:off x="10240062" y="2263273"/>
              <a:ext cx="89084" cy="87843"/>
            </a:xfrm>
            <a:custGeom>
              <a:avLst/>
              <a:gdLst>
                <a:gd name="T0" fmla="*/ 62586 w 60"/>
                <a:gd name="T1" fmla="*/ 86133 h 60"/>
                <a:gd name="T2" fmla="*/ 56764 w 60"/>
                <a:gd name="T3" fmla="*/ 77520 h 60"/>
                <a:gd name="T4" fmla="*/ 61130 w 60"/>
                <a:gd name="T5" fmla="*/ 73213 h 60"/>
                <a:gd name="T6" fmla="*/ 75685 w 60"/>
                <a:gd name="T7" fmla="*/ 45938 h 60"/>
                <a:gd name="T8" fmla="*/ 40754 w 60"/>
                <a:gd name="T9" fmla="*/ 11484 h 60"/>
                <a:gd name="T10" fmla="*/ 11644 w 60"/>
                <a:gd name="T11" fmla="*/ 24404 h 60"/>
                <a:gd name="T12" fmla="*/ 8733 w 60"/>
                <a:gd name="T13" fmla="*/ 30147 h 60"/>
                <a:gd name="T14" fmla="*/ 0 w 60"/>
                <a:gd name="T15" fmla="*/ 22969 h 60"/>
                <a:gd name="T16" fmla="*/ 2911 w 60"/>
                <a:gd name="T17" fmla="*/ 18662 h 60"/>
                <a:gd name="T18" fmla="*/ 40754 w 60"/>
                <a:gd name="T19" fmla="*/ 0 h 60"/>
                <a:gd name="T20" fmla="*/ 87329 w 60"/>
                <a:gd name="T21" fmla="*/ 45938 h 60"/>
                <a:gd name="T22" fmla="*/ 68408 w 60"/>
                <a:gd name="T23" fmla="*/ 83262 h 60"/>
                <a:gd name="T24" fmla="*/ 62586 w 60"/>
                <a:gd name="T25" fmla="*/ 86133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60">
                  <a:moveTo>
                    <a:pt x="43" y="60"/>
                  </a:moveTo>
                  <a:cubicBezTo>
                    <a:pt x="39" y="54"/>
                    <a:pt x="39" y="54"/>
                    <a:pt x="39" y="54"/>
                  </a:cubicBezTo>
                  <a:cubicBezTo>
                    <a:pt x="42" y="51"/>
                    <a:pt x="42" y="51"/>
                    <a:pt x="42" y="51"/>
                  </a:cubicBezTo>
                  <a:cubicBezTo>
                    <a:pt x="48" y="47"/>
                    <a:pt x="52" y="39"/>
                    <a:pt x="52" y="32"/>
                  </a:cubicBezTo>
                  <a:cubicBezTo>
                    <a:pt x="52" y="18"/>
                    <a:pt x="41" y="8"/>
                    <a:pt x="28" y="8"/>
                  </a:cubicBezTo>
                  <a:cubicBezTo>
                    <a:pt x="20" y="8"/>
                    <a:pt x="13" y="11"/>
                    <a:pt x="8" y="17"/>
                  </a:cubicBezTo>
                  <a:cubicBezTo>
                    <a:pt x="6" y="21"/>
                    <a:pt x="6" y="21"/>
                    <a:pt x="6" y="21"/>
                  </a:cubicBezTo>
                  <a:cubicBezTo>
                    <a:pt x="0" y="16"/>
                    <a:pt x="0" y="16"/>
                    <a:pt x="0" y="16"/>
                  </a:cubicBezTo>
                  <a:cubicBezTo>
                    <a:pt x="2" y="13"/>
                    <a:pt x="2" y="13"/>
                    <a:pt x="2" y="13"/>
                  </a:cubicBezTo>
                  <a:cubicBezTo>
                    <a:pt x="8" y="4"/>
                    <a:pt x="18" y="0"/>
                    <a:pt x="28" y="0"/>
                  </a:cubicBezTo>
                  <a:cubicBezTo>
                    <a:pt x="46" y="0"/>
                    <a:pt x="60" y="14"/>
                    <a:pt x="60" y="32"/>
                  </a:cubicBezTo>
                  <a:cubicBezTo>
                    <a:pt x="60" y="42"/>
                    <a:pt x="55" y="52"/>
                    <a:pt x="47" y="58"/>
                  </a:cubicBezTo>
                  <a:lnTo>
                    <a:pt x="43" y="60"/>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0" name="Freeform 18">
              <a:extLst>
                <a:ext uri="{FF2B5EF4-FFF2-40B4-BE49-F238E27FC236}">
                  <a16:creationId xmlns:a16="http://schemas.microsoft.com/office/drawing/2014/main" id="{C04184CB-D108-42D6-ADE5-0C65ED7CB021}"/>
                </a:ext>
              </a:extLst>
            </p:cNvPr>
            <p:cNvSpPr>
              <a:spLocks noEditPoints="1"/>
            </p:cNvSpPr>
            <p:nvPr/>
          </p:nvSpPr>
          <p:spPr bwMode="auto">
            <a:xfrm>
              <a:off x="9554235" y="2032075"/>
              <a:ext cx="1007992" cy="986408"/>
            </a:xfrm>
            <a:custGeom>
              <a:avLst/>
              <a:gdLst>
                <a:gd name="T0" fmla="*/ 494802 w 675"/>
                <a:gd name="T1" fmla="*/ 967205 h 675"/>
                <a:gd name="T2" fmla="*/ 0 w 675"/>
                <a:gd name="T3" fmla="*/ 482886 h 675"/>
                <a:gd name="T4" fmla="*/ 494802 w 675"/>
                <a:gd name="T5" fmla="*/ 0 h 675"/>
                <a:gd name="T6" fmla="*/ 988140 w 675"/>
                <a:gd name="T7" fmla="*/ 482886 h 675"/>
                <a:gd name="T8" fmla="*/ 494802 w 675"/>
                <a:gd name="T9" fmla="*/ 967205 h 675"/>
                <a:gd name="T10" fmla="*/ 494802 w 675"/>
                <a:gd name="T11" fmla="*/ 22926 h 675"/>
                <a:gd name="T12" fmla="*/ 23423 w 675"/>
                <a:gd name="T13" fmla="*/ 482886 h 675"/>
                <a:gd name="T14" fmla="*/ 494802 w 675"/>
                <a:gd name="T15" fmla="*/ 944279 h 675"/>
                <a:gd name="T16" fmla="*/ 964717 w 675"/>
                <a:gd name="T17" fmla="*/ 482886 h 675"/>
                <a:gd name="T18" fmla="*/ 494802 w 675"/>
                <a:gd name="T19" fmla="*/ 22926 h 6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5" h="675">
                  <a:moveTo>
                    <a:pt x="338" y="675"/>
                  </a:moveTo>
                  <a:cubicBezTo>
                    <a:pt x="152" y="675"/>
                    <a:pt x="0" y="523"/>
                    <a:pt x="0" y="337"/>
                  </a:cubicBezTo>
                  <a:cubicBezTo>
                    <a:pt x="0" y="151"/>
                    <a:pt x="152" y="0"/>
                    <a:pt x="338" y="0"/>
                  </a:cubicBezTo>
                  <a:cubicBezTo>
                    <a:pt x="524" y="0"/>
                    <a:pt x="675" y="151"/>
                    <a:pt x="675" y="337"/>
                  </a:cubicBezTo>
                  <a:cubicBezTo>
                    <a:pt x="675" y="523"/>
                    <a:pt x="524" y="675"/>
                    <a:pt x="338" y="675"/>
                  </a:cubicBezTo>
                  <a:close/>
                  <a:moveTo>
                    <a:pt x="338" y="16"/>
                  </a:moveTo>
                  <a:cubicBezTo>
                    <a:pt x="161" y="16"/>
                    <a:pt x="16" y="160"/>
                    <a:pt x="16" y="337"/>
                  </a:cubicBezTo>
                  <a:cubicBezTo>
                    <a:pt x="16" y="515"/>
                    <a:pt x="161" y="659"/>
                    <a:pt x="338" y="659"/>
                  </a:cubicBezTo>
                  <a:cubicBezTo>
                    <a:pt x="515" y="659"/>
                    <a:pt x="659" y="515"/>
                    <a:pt x="659" y="337"/>
                  </a:cubicBezTo>
                  <a:cubicBezTo>
                    <a:pt x="659" y="160"/>
                    <a:pt x="515" y="16"/>
                    <a:pt x="338" y="16"/>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1" name="Freeform 19">
              <a:extLst>
                <a:ext uri="{FF2B5EF4-FFF2-40B4-BE49-F238E27FC236}">
                  <a16:creationId xmlns:a16="http://schemas.microsoft.com/office/drawing/2014/main" id="{E1A4AE1E-7B64-42F2-BD03-2A8F8E38A12B}"/>
                </a:ext>
              </a:extLst>
            </p:cNvPr>
            <p:cNvSpPr>
              <a:spLocks noEditPoints="1"/>
            </p:cNvSpPr>
            <p:nvPr/>
          </p:nvSpPr>
          <p:spPr bwMode="auto">
            <a:xfrm>
              <a:off x="7366060" y="3150495"/>
              <a:ext cx="898772" cy="874164"/>
            </a:xfrm>
            <a:custGeom>
              <a:avLst/>
              <a:gdLst>
                <a:gd name="T0" fmla="*/ 881071 w 1473"/>
                <a:gd name="T1" fmla="*/ 857146 h 1433"/>
                <a:gd name="T2" fmla="*/ 0 w 1473"/>
                <a:gd name="T3" fmla="*/ 857146 h 1433"/>
                <a:gd name="T4" fmla="*/ 0 w 1473"/>
                <a:gd name="T5" fmla="*/ 0 h 1433"/>
                <a:gd name="T6" fmla="*/ 881071 w 1473"/>
                <a:gd name="T7" fmla="*/ 0 h 1433"/>
                <a:gd name="T8" fmla="*/ 881071 w 1473"/>
                <a:gd name="T9" fmla="*/ 857146 h 1433"/>
                <a:gd name="T10" fmla="*/ 23328 w 1473"/>
                <a:gd name="T11" fmla="*/ 833818 h 1433"/>
                <a:gd name="T12" fmla="*/ 857743 w 1473"/>
                <a:gd name="T13" fmla="*/ 833818 h 1433"/>
                <a:gd name="T14" fmla="*/ 857743 w 1473"/>
                <a:gd name="T15" fmla="*/ 23328 h 1433"/>
                <a:gd name="T16" fmla="*/ 23328 w 1473"/>
                <a:gd name="T17" fmla="*/ 23328 h 1433"/>
                <a:gd name="T18" fmla="*/ 23328 w 1473"/>
                <a:gd name="T19" fmla="*/ 833818 h 14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3" h="1433">
                  <a:moveTo>
                    <a:pt x="1473" y="1433"/>
                  </a:moveTo>
                  <a:lnTo>
                    <a:pt x="0" y="1433"/>
                  </a:lnTo>
                  <a:lnTo>
                    <a:pt x="0" y="0"/>
                  </a:lnTo>
                  <a:lnTo>
                    <a:pt x="1473" y="0"/>
                  </a:lnTo>
                  <a:lnTo>
                    <a:pt x="1473" y="1433"/>
                  </a:lnTo>
                  <a:close/>
                  <a:moveTo>
                    <a:pt x="39" y="1394"/>
                  </a:moveTo>
                  <a:lnTo>
                    <a:pt x="1434" y="1394"/>
                  </a:lnTo>
                  <a:lnTo>
                    <a:pt x="1434" y="39"/>
                  </a:lnTo>
                  <a:lnTo>
                    <a:pt x="39" y="39"/>
                  </a:lnTo>
                  <a:lnTo>
                    <a:pt x="39" y="1394"/>
                  </a:lnTo>
                  <a:close/>
                </a:path>
              </a:pathLst>
            </a:custGeom>
            <a:solidFill>
              <a:schemeClr val="bg1"/>
            </a:solidFill>
            <a:ln w="9525">
              <a:no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2" name="Freeform 20">
              <a:extLst>
                <a:ext uri="{FF2B5EF4-FFF2-40B4-BE49-F238E27FC236}">
                  <a16:creationId xmlns:a16="http://schemas.microsoft.com/office/drawing/2014/main" id="{DE4E0CC3-AD92-43F4-9C67-AA970B91E9E7}"/>
                </a:ext>
              </a:extLst>
            </p:cNvPr>
            <p:cNvSpPr>
              <a:spLocks noEditPoints="1"/>
            </p:cNvSpPr>
            <p:nvPr/>
          </p:nvSpPr>
          <p:spPr bwMode="auto">
            <a:xfrm>
              <a:off x="7535076" y="3312761"/>
              <a:ext cx="561351" cy="548411"/>
            </a:xfrm>
            <a:custGeom>
              <a:avLst/>
              <a:gdLst>
                <a:gd name="T0" fmla="*/ 550295 w 920"/>
                <a:gd name="T1" fmla="*/ 537735 h 899"/>
                <a:gd name="T2" fmla="*/ 0 w 920"/>
                <a:gd name="T3" fmla="*/ 537735 h 899"/>
                <a:gd name="T4" fmla="*/ 0 w 920"/>
                <a:gd name="T5" fmla="*/ 0 h 899"/>
                <a:gd name="T6" fmla="*/ 550295 w 920"/>
                <a:gd name="T7" fmla="*/ 0 h 899"/>
                <a:gd name="T8" fmla="*/ 550295 w 920"/>
                <a:gd name="T9" fmla="*/ 537735 h 899"/>
                <a:gd name="T10" fmla="*/ 11365 w 920"/>
                <a:gd name="T11" fmla="*/ 525772 h 899"/>
                <a:gd name="T12" fmla="*/ 538332 w 920"/>
                <a:gd name="T13" fmla="*/ 525772 h 899"/>
                <a:gd name="T14" fmla="*/ 538332 w 920"/>
                <a:gd name="T15" fmla="*/ 11365 h 899"/>
                <a:gd name="T16" fmla="*/ 11365 w 920"/>
                <a:gd name="T17" fmla="*/ 11365 h 899"/>
                <a:gd name="T18" fmla="*/ 11365 w 920"/>
                <a:gd name="T19" fmla="*/ 525772 h 8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0" h="899">
                  <a:moveTo>
                    <a:pt x="920" y="899"/>
                  </a:moveTo>
                  <a:lnTo>
                    <a:pt x="0" y="899"/>
                  </a:lnTo>
                  <a:lnTo>
                    <a:pt x="0" y="0"/>
                  </a:lnTo>
                  <a:lnTo>
                    <a:pt x="920" y="0"/>
                  </a:lnTo>
                  <a:lnTo>
                    <a:pt x="920" y="899"/>
                  </a:lnTo>
                  <a:close/>
                  <a:moveTo>
                    <a:pt x="19" y="879"/>
                  </a:moveTo>
                  <a:lnTo>
                    <a:pt x="900" y="879"/>
                  </a:lnTo>
                  <a:lnTo>
                    <a:pt x="900" y="19"/>
                  </a:lnTo>
                  <a:lnTo>
                    <a:pt x="19" y="19"/>
                  </a:lnTo>
                  <a:lnTo>
                    <a:pt x="19" y="879"/>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3" name="Freeform 21">
              <a:extLst>
                <a:ext uri="{FF2B5EF4-FFF2-40B4-BE49-F238E27FC236}">
                  <a16:creationId xmlns:a16="http://schemas.microsoft.com/office/drawing/2014/main" id="{9106901B-F0BC-447E-9D6F-D2DCA87F62C6}"/>
                </a:ext>
              </a:extLst>
            </p:cNvPr>
            <p:cNvSpPr>
              <a:spLocks noEditPoints="1"/>
            </p:cNvSpPr>
            <p:nvPr/>
          </p:nvSpPr>
          <p:spPr bwMode="auto">
            <a:xfrm>
              <a:off x="7535076" y="3312761"/>
              <a:ext cx="87863" cy="86013"/>
            </a:xfrm>
            <a:custGeom>
              <a:avLst/>
              <a:gdLst>
                <a:gd name="T0" fmla="*/ 86133 w 144"/>
                <a:gd name="T1" fmla="*/ 84339 h 141"/>
                <a:gd name="T2" fmla="*/ 0 w 144"/>
                <a:gd name="T3" fmla="*/ 84339 h 141"/>
                <a:gd name="T4" fmla="*/ 0 w 144"/>
                <a:gd name="T5" fmla="*/ 0 h 141"/>
                <a:gd name="T6" fmla="*/ 86133 w 144"/>
                <a:gd name="T7" fmla="*/ 0 h 141"/>
                <a:gd name="T8" fmla="*/ 86133 w 144"/>
                <a:gd name="T9" fmla="*/ 84339 h 141"/>
                <a:gd name="T10" fmla="*/ 11365 w 144"/>
                <a:gd name="T11" fmla="*/ 72974 h 141"/>
                <a:gd name="T12" fmla="*/ 74170 w 144"/>
                <a:gd name="T13" fmla="*/ 72974 h 141"/>
                <a:gd name="T14" fmla="*/ 74170 w 144"/>
                <a:gd name="T15" fmla="*/ 11365 h 141"/>
                <a:gd name="T16" fmla="*/ 11365 w 144"/>
                <a:gd name="T17" fmla="*/ 11365 h 141"/>
                <a:gd name="T18" fmla="*/ 11365 w 144"/>
                <a:gd name="T19" fmla="*/ 72974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41">
                  <a:moveTo>
                    <a:pt x="144" y="141"/>
                  </a:moveTo>
                  <a:lnTo>
                    <a:pt x="0" y="141"/>
                  </a:lnTo>
                  <a:lnTo>
                    <a:pt x="0" y="0"/>
                  </a:lnTo>
                  <a:lnTo>
                    <a:pt x="144" y="0"/>
                  </a:lnTo>
                  <a:lnTo>
                    <a:pt x="144" y="141"/>
                  </a:lnTo>
                  <a:close/>
                  <a:moveTo>
                    <a:pt x="19" y="122"/>
                  </a:moveTo>
                  <a:lnTo>
                    <a:pt x="124" y="122"/>
                  </a:lnTo>
                  <a:lnTo>
                    <a:pt x="124" y="19"/>
                  </a:lnTo>
                  <a:lnTo>
                    <a:pt x="19" y="19"/>
                  </a:lnTo>
                  <a:lnTo>
                    <a:pt x="19"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4" name="Freeform 22">
              <a:extLst>
                <a:ext uri="{FF2B5EF4-FFF2-40B4-BE49-F238E27FC236}">
                  <a16:creationId xmlns:a16="http://schemas.microsoft.com/office/drawing/2014/main" id="{D1680598-A8C3-4A20-BF73-1470CE378DBB}"/>
                </a:ext>
              </a:extLst>
            </p:cNvPr>
            <p:cNvSpPr>
              <a:spLocks noEditPoints="1"/>
            </p:cNvSpPr>
            <p:nvPr/>
          </p:nvSpPr>
          <p:spPr bwMode="auto">
            <a:xfrm>
              <a:off x="8007953" y="3312761"/>
              <a:ext cx="88473" cy="86013"/>
            </a:xfrm>
            <a:custGeom>
              <a:avLst/>
              <a:gdLst>
                <a:gd name="T0" fmla="*/ 86731 w 145"/>
                <a:gd name="T1" fmla="*/ 84339 h 141"/>
                <a:gd name="T2" fmla="*/ 0 w 145"/>
                <a:gd name="T3" fmla="*/ 84339 h 141"/>
                <a:gd name="T4" fmla="*/ 0 w 145"/>
                <a:gd name="T5" fmla="*/ 0 h 141"/>
                <a:gd name="T6" fmla="*/ 86731 w 145"/>
                <a:gd name="T7" fmla="*/ 0 h 141"/>
                <a:gd name="T8" fmla="*/ 86731 w 145"/>
                <a:gd name="T9" fmla="*/ 84339 h 141"/>
                <a:gd name="T10" fmla="*/ 11963 w 145"/>
                <a:gd name="T11" fmla="*/ 72974 h 141"/>
                <a:gd name="T12" fmla="*/ 74768 w 145"/>
                <a:gd name="T13" fmla="*/ 72974 h 141"/>
                <a:gd name="T14" fmla="*/ 74768 w 145"/>
                <a:gd name="T15" fmla="*/ 11365 h 141"/>
                <a:gd name="T16" fmla="*/ 11963 w 145"/>
                <a:gd name="T17" fmla="*/ 11365 h 141"/>
                <a:gd name="T18" fmla="*/ 11963 w 145"/>
                <a:gd name="T19" fmla="*/ 72974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41">
                  <a:moveTo>
                    <a:pt x="145" y="141"/>
                  </a:moveTo>
                  <a:lnTo>
                    <a:pt x="0" y="141"/>
                  </a:lnTo>
                  <a:lnTo>
                    <a:pt x="0" y="0"/>
                  </a:lnTo>
                  <a:lnTo>
                    <a:pt x="145" y="0"/>
                  </a:lnTo>
                  <a:lnTo>
                    <a:pt x="145" y="141"/>
                  </a:lnTo>
                  <a:close/>
                  <a:moveTo>
                    <a:pt x="20" y="122"/>
                  </a:moveTo>
                  <a:lnTo>
                    <a:pt x="125" y="122"/>
                  </a:lnTo>
                  <a:lnTo>
                    <a:pt x="125" y="19"/>
                  </a:lnTo>
                  <a:lnTo>
                    <a:pt x="20" y="19"/>
                  </a:lnTo>
                  <a:lnTo>
                    <a:pt x="20"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5" name="Freeform 23">
              <a:extLst>
                <a:ext uri="{FF2B5EF4-FFF2-40B4-BE49-F238E27FC236}">
                  <a16:creationId xmlns:a16="http://schemas.microsoft.com/office/drawing/2014/main" id="{7CB3EA2C-BC94-4F4A-9E31-5E36D7AAB85A}"/>
                </a:ext>
              </a:extLst>
            </p:cNvPr>
            <p:cNvSpPr>
              <a:spLocks noEditPoints="1"/>
            </p:cNvSpPr>
            <p:nvPr/>
          </p:nvSpPr>
          <p:spPr bwMode="auto">
            <a:xfrm>
              <a:off x="8007953" y="3774549"/>
              <a:ext cx="88473" cy="86623"/>
            </a:xfrm>
            <a:custGeom>
              <a:avLst/>
              <a:gdLst>
                <a:gd name="T0" fmla="*/ 86731 w 145"/>
                <a:gd name="T1" fmla="*/ 84937 h 142"/>
                <a:gd name="T2" fmla="*/ 0 w 145"/>
                <a:gd name="T3" fmla="*/ 84937 h 142"/>
                <a:gd name="T4" fmla="*/ 0 w 145"/>
                <a:gd name="T5" fmla="*/ 0 h 142"/>
                <a:gd name="T6" fmla="*/ 86731 w 145"/>
                <a:gd name="T7" fmla="*/ 0 h 142"/>
                <a:gd name="T8" fmla="*/ 86731 w 145"/>
                <a:gd name="T9" fmla="*/ 84937 h 142"/>
                <a:gd name="T10" fmla="*/ 11963 w 145"/>
                <a:gd name="T11" fmla="*/ 72974 h 142"/>
                <a:gd name="T12" fmla="*/ 74768 w 145"/>
                <a:gd name="T13" fmla="*/ 72974 h 142"/>
                <a:gd name="T14" fmla="*/ 74768 w 145"/>
                <a:gd name="T15" fmla="*/ 11365 h 142"/>
                <a:gd name="T16" fmla="*/ 11963 w 145"/>
                <a:gd name="T17" fmla="*/ 11365 h 142"/>
                <a:gd name="T18" fmla="*/ 11963 w 145"/>
                <a:gd name="T19" fmla="*/ 72974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42">
                  <a:moveTo>
                    <a:pt x="145" y="142"/>
                  </a:moveTo>
                  <a:lnTo>
                    <a:pt x="0" y="142"/>
                  </a:lnTo>
                  <a:lnTo>
                    <a:pt x="0" y="0"/>
                  </a:lnTo>
                  <a:lnTo>
                    <a:pt x="145" y="0"/>
                  </a:lnTo>
                  <a:lnTo>
                    <a:pt x="145" y="142"/>
                  </a:lnTo>
                  <a:close/>
                  <a:moveTo>
                    <a:pt x="20" y="122"/>
                  </a:moveTo>
                  <a:lnTo>
                    <a:pt x="125" y="122"/>
                  </a:lnTo>
                  <a:lnTo>
                    <a:pt x="125" y="19"/>
                  </a:lnTo>
                  <a:lnTo>
                    <a:pt x="20" y="19"/>
                  </a:lnTo>
                  <a:lnTo>
                    <a:pt x="20"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6" name="Freeform 24">
              <a:extLst>
                <a:ext uri="{FF2B5EF4-FFF2-40B4-BE49-F238E27FC236}">
                  <a16:creationId xmlns:a16="http://schemas.microsoft.com/office/drawing/2014/main" id="{E974E505-85BB-4849-87B8-0CB1ABA80BDD}"/>
                </a:ext>
              </a:extLst>
            </p:cNvPr>
            <p:cNvSpPr>
              <a:spLocks noEditPoints="1"/>
            </p:cNvSpPr>
            <p:nvPr/>
          </p:nvSpPr>
          <p:spPr bwMode="auto">
            <a:xfrm>
              <a:off x="7535076" y="3774549"/>
              <a:ext cx="87863" cy="86623"/>
            </a:xfrm>
            <a:custGeom>
              <a:avLst/>
              <a:gdLst>
                <a:gd name="T0" fmla="*/ 86133 w 144"/>
                <a:gd name="T1" fmla="*/ 84937 h 142"/>
                <a:gd name="T2" fmla="*/ 0 w 144"/>
                <a:gd name="T3" fmla="*/ 84937 h 142"/>
                <a:gd name="T4" fmla="*/ 0 w 144"/>
                <a:gd name="T5" fmla="*/ 0 h 142"/>
                <a:gd name="T6" fmla="*/ 86133 w 144"/>
                <a:gd name="T7" fmla="*/ 0 h 142"/>
                <a:gd name="T8" fmla="*/ 86133 w 144"/>
                <a:gd name="T9" fmla="*/ 84937 h 142"/>
                <a:gd name="T10" fmla="*/ 11365 w 144"/>
                <a:gd name="T11" fmla="*/ 72974 h 142"/>
                <a:gd name="T12" fmla="*/ 74170 w 144"/>
                <a:gd name="T13" fmla="*/ 72974 h 142"/>
                <a:gd name="T14" fmla="*/ 74170 w 144"/>
                <a:gd name="T15" fmla="*/ 11365 h 142"/>
                <a:gd name="T16" fmla="*/ 11365 w 144"/>
                <a:gd name="T17" fmla="*/ 11365 h 142"/>
                <a:gd name="T18" fmla="*/ 11365 w 144"/>
                <a:gd name="T19" fmla="*/ 72974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42">
                  <a:moveTo>
                    <a:pt x="144" y="142"/>
                  </a:moveTo>
                  <a:lnTo>
                    <a:pt x="0" y="142"/>
                  </a:lnTo>
                  <a:lnTo>
                    <a:pt x="0" y="0"/>
                  </a:lnTo>
                  <a:lnTo>
                    <a:pt x="144" y="0"/>
                  </a:lnTo>
                  <a:lnTo>
                    <a:pt x="144" y="142"/>
                  </a:lnTo>
                  <a:close/>
                  <a:moveTo>
                    <a:pt x="19" y="122"/>
                  </a:moveTo>
                  <a:lnTo>
                    <a:pt x="124" y="122"/>
                  </a:lnTo>
                  <a:lnTo>
                    <a:pt x="124" y="19"/>
                  </a:lnTo>
                  <a:lnTo>
                    <a:pt x="19" y="19"/>
                  </a:lnTo>
                  <a:lnTo>
                    <a:pt x="19"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7" name="TextBox 2">
              <a:extLst>
                <a:ext uri="{FF2B5EF4-FFF2-40B4-BE49-F238E27FC236}">
                  <a16:creationId xmlns:a16="http://schemas.microsoft.com/office/drawing/2014/main" id="{848D36C2-88B5-4AC4-A754-5B472DC71048}"/>
                </a:ext>
              </a:extLst>
            </p:cNvPr>
            <p:cNvSpPr txBox="1">
              <a:spLocks noChangeArrowheads="1"/>
            </p:cNvSpPr>
            <p:nvPr/>
          </p:nvSpPr>
          <p:spPr bwMode="auto">
            <a:xfrm>
              <a:off x="5488865" y="3172007"/>
              <a:ext cx="1873012"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algn="r" defTabSz="914225" fontAlgn="base">
                <a:lnSpc>
                  <a:spcPct val="90000"/>
                </a:lnSpc>
                <a:spcBef>
                  <a:spcPct val="0"/>
                </a:spcBef>
                <a:spcAft>
                  <a:spcPts val="600"/>
                </a:spcAft>
                <a:defRPr/>
              </a:pPr>
              <a:r>
                <a:rPr lang="en-US" altLang="en-US" sz="1400">
                  <a:solidFill>
                    <a:schemeClr val="accent5"/>
                  </a:solidFill>
                  <a:latin typeface="+mj-lt"/>
                </a:rPr>
                <a:t>Azure Sphere certified chips</a:t>
              </a:r>
            </a:p>
          </p:txBody>
        </p:sp>
        <p:sp>
          <p:nvSpPr>
            <p:cNvPr id="58" name="TextBox 27">
              <a:extLst>
                <a:ext uri="{FF2B5EF4-FFF2-40B4-BE49-F238E27FC236}">
                  <a16:creationId xmlns:a16="http://schemas.microsoft.com/office/drawing/2014/main" id="{A4158D8A-3E01-4180-8466-25C1F6FFB10E}"/>
                </a:ext>
              </a:extLst>
            </p:cNvPr>
            <p:cNvSpPr txBox="1">
              <a:spLocks noChangeArrowheads="1"/>
            </p:cNvSpPr>
            <p:nvPr/>
          </p:nvSpPr>
          <p:spPr bwMode="auto">
            <a:xfrm>
              <a:off x="10515214" y="2093603"/>
              <a:ext cx="2045921"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defTabSz="914225" fontAlgn="base">
                <a:lnSpc>
                  <a:spcPct val="90000"/>
                </a:lnSpc>
                <a:spcBef>
                  <a:spcPct val="0"/>
                </a:spcBef>
                <a:spcAft>
                  <a:spcPts val="600"/>
                </a:spcAft>
                <a:defRPr/>
              </a:pPr>
              <a:r>
                <a:rPr lang="en-US" altLang="en-US" sz="1400">
                  <a:solidFill>
                    <a:schemeClr val="accent5"/>
                  </a:solidFill>
                  <a:latin typeface="+mj-lt"/>
                </a:rPr>
                <a:t>Azure Sphere operating system</a:t>
              </a:r>
            </a:p>
          </p:txBody>
        </p:sp>
        <p:sp>
          <p:nvSpPr>
            <p:cNvPr id="59" name="TextBox 28">
              <a:extLst>
                <a:ext uri="{FF2B5EF4-FFF2-40B4-BE49-F238E27FC236}">
                  <a16:creationId xmlns:a16="http://schemas.microsoft.com/office/drawing/2014/main" id="{F7514D9E-538B-44C0-9376-8334E9E30A03}"/>
                </a:ext>
              </a:extLst>
            </p:cNvPr>
            <p:cNvSpPr txBox="1">
              <a:spLocks noChangeArrowheads="1"/>
            </p:cNvSpPr>
            <p:nvPr/>
          </p:nvSpPr>
          <p:spPr bwMode="auto">
            <a:xfrm>
              <a:off x="10484452" y="4860649"/>
              <a:ext cx="1638529"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defTabSz="914225" fontAlgn="base">
                <a:lnSpc>
                  <a:spcPct val="90000"/>
                </a:lnSpc>
                <a:spcBef>
                  <a:spcPct val="0"/>
                </a:spcBef>
                <a:spcAft>
                  <a:spcPts val="600"/>
                </a:spcAft>
                <a:defRPr/>
              </a:pPr>
              <a:r>
                <a:rPr lang="en-US" altLang="en-US" sz="1400">
                  <a:solidFill>
                    <a:schemeClr val="accent5"/>
                  </a:solidFill>
                  <a:latin typeface="+mj-lt"/>
                </a:rPr>
                <a:t>Azure Sphere security service</a:t>
              </a:r>
            </a:p>
          </p:txBody>
        </p:sp>
        <p:sp>
          <p:nvSpPr>
            <p:cNvPr id="61" name="TextBox 60">
              <a:extLst>
                <a:ext uri="{FF2B5EF4-FFF2-40B4-BE49-F238E27FC236}">
                  <a16:creationId xmlns:a16="http://schemas.microsoft.com/office/drawing/2014/main" id="{82F1486B-F35F-42FB-9E01-3F2790D96521}"/>
                </a:ext>
              </a:extLst>
            </p:cNvPr>
            <p:cNvSpPr txBox="1"/>
            <p:nvPr/>
          </p:nvSpPr>
          <p:spPr>
            <a:xfrm>
              <a:off x="8185081" y="3369614"/>
              <a:ext cx="2161502" cy="809945"/>
            </a:xfrm>
            <a:prstGeom prst="rect">
              <a:avLst/>
            </a:prstGeom>
            <a:noFill/>
          </p:spPr>
          <p:txBody>
            <a:bodyPr lIns="182854" tIns="146284" rIns="182854" bIns="146284">
              <a:spAutoFit/>
            </a:bodyPr>
            <a:lstStyle/>
            <a:p>
              <a:pPr algn="ctr" defTabSz="914225">
                <a:lnSpc>
                  <a:spcPct val="90000"/>
                </a:lnSpc>
                <a:spcAft>
                  <a:spcPts val="600"/>
                </a:spcAft>
                <a:defRPr/>
              </a:pPr>
              <a:r>
                <a:rPr lang="en-US">
                  <a:solidFill>
                    <a:schemeClr val="bg1"/>
                  </a:solidFill>
                  <a:latin typeface="+mj-lt"/>
                </a:rPr>
                <a:t>Ongoing </a:t>
              </a:r>
              <a:br>
                <a:rPr lang="en-US">
                  <a:solidFill>
                    <a:schemeClr val="bg1"/>
                  </a:solidFill>
                  <a:latin typeface="+mj-lt"/>
                </a:rPr>
              </a:br>
              <a:r>
                <a:rPr lang="en-US">
                  <a:solidFill>
                    <a:schemeClr val="bg1"/>
                  </a:solidFill>
                  <a:latin typeface="+mj-lt"/>
                </a:rPr>
                <a:t>support</a:t>
              </a:r>
            </a:p>
          </p:txBody>
        </p:sp>
      </p:grpSp>
      <p:sp>
        <p:nvSpPr>
          <p:cNvPr id="2" name="Rectangle 1">
            <a:extLst>
              <a:ext uri="{FF2B5EF4-FFF2-40B4-BE49-F238E27FC236}">
                <a16:creationId xmlns:a16="http://schemas.microsoft.com/office/drawing/2014/main" id="{A63D75E4-5EC9-40D4-B7C0-7E22B1418CE8}"/>
              </a:ext>
            </a:extLst>
          </p:cNvPr>
          <p:cNvSpPr/>
          <p:nvPr/>
        </p:nvSpPr>
        <p:spPr>
          <a:xfrm>
            <a:off x="455995" y="2787706"/>
            <a:ext cx="3727386" cy="1708160"/>
          </a:xfrm>
          <a:prstGeom prst="rect">
            <a:avLst/>
          </a:prstGeom>
        </p:spPr>
        <p:txBody>
          <a:bodyPr wrap="square" lIns="0" tIns="0" rIns="0" bIns="0">
            <a:spAutoFit/>
          </a:bodyPr>
          <a:lstStyle/>
          <a:p>
            <a:pPr marL="0" lvl="1" defTabSz="932563">
              <a:spcBef>
                <a:spcPts val="2400"/>
              </a:spcBef>
              <a:buClr>
                <a:srgbClr val="FFFFFF"/>
              </a:buClr>
              <a:defRPr/>
            </a:pPr>
            <a:r>
              <a:rPr lang="en-US" altLang="en-US" sz="1600">
                <a:solidFill>
                  <a:schemeClr val="bg1"/>
                </a:solidFill>
                <a:latin typeface="Segoe UI Semibold"/>
              </a:rPr>
              <a:t>Azure Sphere certified chips</a:t>
            </a:r>
          </a:p>
          <a:p>
            <a:pPr marL="0" lvl="1" defTabSz="932563">
              <a:spcBef>
                <a:spcPts val="1800"/>
              </a:spcBef>
              <a:buClr>
                <a:srgbClr val="FFFFFF"/>
              </a:buClr>
              <a:defRPr/>
            </a:pPr>
            <a:r>
              <a:rPr lang="en-US" altLang="en-US" sz="1600">
                <a:solidFill>
                  <a:schemeClr val="bg1"/>
                </a:solidFill>
                <a:latin typeface="Segoe UI Semibold"/>
              </a:rPr>
              <a:t>Azure Sphere operating system (OS)</a:t>
            </a:r>
          </a:p>
          <a:p>
            <a:pPr marL="0" lvl="1" defTabSz="932563">
              <a:spcBef>
                <a:spcPts val="1800"/>
              </a:spcBef>
              <a:buClr>
                <a:srgbClr val="FFFFFF"/>
              </a:buClr>
              <a:defRPr/>
            </a:pPr>
            <a:r>
              <a:rPr lang="en-US" altLang="en-US" sz="1600">
                <a:solidFill>
                  <a:schemeClr val="bg1"/>
                </a:solidFill>
                <a:latin typeface="Segoe UI Semibold"/>
              </a:rPr>
              <a:t>Azure Sphere security service</a:t>
            </a:r>
          </a:p>
          <a:p>
            <a:pPr marL="0" lvl="1" defTabSz="932563">
              <a:spcBef>
                <a:spcPts val="1800"/>
              </a:spcBef>
              <a:buClr>
                <a:srgbClr val="FFFFFF"/>
              </a:buClr>
              <a:defRPr/>
            </a:pPr>
            <a:r>
              <a:rPr lang="en-US" altLang="en-US" sz="1600">
                <a:solidFill>
                  <a:schemeClr val="bg1"/>
                </a:solidFill>
                <a:latin typeface="Segoe UI Semibold"/>
              </a:rPr>
              <a:t>Ongoing OS and security updates</a:t>
            </a:r>
          </a:p>
        </p:txBody>
      </p:sp>
      <p:sp>
        <p:nvSpPr>
          <p:cNvPr id="6" name="Rectangle 5">
            <a:extLst>
              <a:ext uri="{FF2B5EF4-FFF2-40B4-BE49-F238E27FC236}">
                <a16:creationId xmlns:a16="http://schemas.microsoft.com/office/drawing/2014/main" id="{5256C82E-C8DF-4F7F-AD16-A2C7F90B7F2E}"/>
              </a:ext>
            </a:extLst>
          </p:cNvPr>
          <p:cNvSpPr/>
          <p:nvPr/>
        </p:nvSpPr>
        <p:spPr>
          <a:xfrm>
            <a:off x="455996" y="1096373"/>
            <a:ext cx="4473356" cy="738664"/>
          </a:xfrm>
          <a:prstGeom prst="rect">
            <a:avLst/>
          </a:prstGeom>
        </p:spPr>
        <p:txBody>
          <a:bodyPr wrap="square" lIns="0" tIns="0" rIns="0" bIns="0">
            <a:spAutoFit/>
          </a:bodyPr>
          <a:lstStyle/>
          <a:p>
            <a:r>
              <a:rPr lang="en-US" sz="1600">
                <a:solidFill>
                  <a:schemeClr val="bg1"/>
                </a:solidFill>
              </a:rPr>
              <a:t>An end-to-end solution for securely connecting existing equipment and creating new IoT devices with built-in security </a:t>
            </a:r>
          </a:p>
        </p:txBody>
      </p:sp>
    </p:spTree>
    <p:extLst>
      <p:ext uri="{BB962C8B-B14F-4D97-AF65-F5344CB8AC3E}">
        <p14:creationId xmlns:p14="http://schemas.microsoft.com/office/powerpoint/2010/main" val="428291815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DFE17E-9096-46E9-BEFA-FF23E5A8FA3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44481FBE-50F9-4FD0-896D-35551C256EF2}"/>
              </a:ext>
            </a:extLst>
          </p:cNvPr>
          <p:cNvGrpSpPr/>
          <p:nvPr/>
        </p:nvGrpSpPr>
        <p:grpSpPr>
          <a:xfrm>
            <a:off x="2742961" y="2140961"/>
            <a:ext cx="2158607" cy="2612572"/>
            <a:chOff x="2742961" y="2140961"/>
            <a:chExt cx="2158607" cy="2612572"/>
          </a:xfrm>
        </p:grpSpPr>
        <p:sp>
          <p:nvSpPr>
            <p:cNvPr id="40" name="Rectangle 39">
              <a:extLst>
                <a:ext uri="{FF2B5EF4-FFF2-40B4-BE49-F238E27FC236}">
                  <a16:creationId xmlns:a16="http://schemas.microsoft.com/office/drawing/2014/main" id="{C4B8BC5D-2103-41D8-953C-E0F9AE04DF26}"/>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2" name="Graphic 44">
              <a:extLst>
                <a:ext uri="{FF2B5EF4-FFF2-40B4-BE49-F238E27FC236}">
                  <a16:creationId xmlns:a16="http://schemas.microsoft.com/office/drawing/2014/main" id="{13ECEAFD-D04C-4A26-AC14-0CE1C67EFD15}"/>
                </a:ext>
              </a:extLst>
            </p:cNvPr>
            <p:cNvGrpSpPr/>
            <p:nvPr/>
          </p:nvGrpSpPr>
          <p:grpSpPr>
            <a:xfrm>
              <a:off x="4120025" y="3864533"/>
              <a:ext cx="583987" cy="740101"/>
              <a:chOff x="4120025" y="3846286"/>
              <a:chExt cx="583987" cy="740101"/>
            </a:xfrm>
          </p:grpSpPr>
          <p:sp>
            <p:nvSpPr>
              <p:cNvPr id="53" name="Freeform: Shape 52">
                <a:extLst>
                  <a:ext uri="{FF2B5EF4-FFF2-40B4-BE49-F238E27FC236}">
                    <a16:creationId xmlns:a16="http://schemas.microsoft.com/office/drawing/2014/main" id="{07D46E4A-B1E8-4751-B9CD-9393C360CAD8}"/>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54" name="Freeform: Shape 53">
                <a:extLst>
                  <a:ext uri="{FF2B5EF4-FFF2-40B4-BE49-F238E27FC236}">
                    <a16:creationId xmlns:a16="http://schemas.microsoft.com/office/drawing/2014/main" id="{ED638B0B-5510-45E3-94A4-31E567E56683}"/>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55" name="Freeform: Shape 54">
                <a:extLst>
                  <a:ext uri="{FF2B5EF4-FFF2-40B4-BE49-F238E27FC236}">
                    <a16:creationId xmlns:a16="http://schemas.microsoft.com/office/drawing/2014/main" id="{0284261B-5CC3-4200-AEAC-FA83787D7349}"/>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63" name="Group 62">
            <a:extLst>
              <a:ext uri="{FF2B5EF4-FFF2-40B4-BE49-F238E27FC236}">
                <a16:creationId xmlns:a16="http://schemas.microsoft.com/office/drawing/2014/main" id="{20582ED9-5569-4355-9101-E3B4EE024D31}"/>
              </a:ext>
            </a:extLst>
          </p:cNvPr>
          <p:cNvGrpSpPr/>
          <p:nvPr/>
        </p:nvGrpSpPr>
        <p:grpSpPr>
          <a:xfrm>
            <a:off x="455995" y="2140961"/>
            <a:ext cx="2158607" cy="2612572"/>
            <a:chOff x="455995" y="2140961"/>
            <a:chExt cx="2158607" cy="2612572"/>
          </a:xfrm>
        </p:grpSpPr>
        <p:sp>
          <p:nvSpPr>
            <p:cNvPr id="64" name="Rectangle 63">
              <a:extLst>
                <a:ext uri="{FF2B5EF4-FFF2-40B4-BE49-F238E27FC236}">
                  <a16:creationId xmlns:a16="http://schemas.microsoft.com/office/drawing/2014/main" id="{E151EA4A-A627-4862-B608-B3ACBAE35120}"/>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65" name="Graphic 54">
              <a:extLst>
                <a:ext uri="{FF2B5EF4-FFF2-40B4-BE49-F238E27FC236}">
                  <a16:creationId xmlns:a16="http://schemas.microsoft.com/office/drawing/2014/main" id="{908B77A6-3E83-4DFA-89AD-B1E2C925E8EB}"/>
                </a:ext>
              </a:extLst>
            </p:cNvPr>
            <p:cNvGrpSpPr/>
            <p:nvPr/>
          </p:nvGrpSpPr>
          <p:grpSpPr>
            <a:xfrm>
              <a:off x="1851758" y="3841207"/>
              <a:ext cx="477142" cy="763428"/>
              <a:chOff x="1851758" y="3841207"/>
              <a:chExt cx="477142" cy="763428"/>
            </a:xfrm>
          </p:grpSpPr>
          <p:sp>
            <p:nvSpPr>
              <p:cNvPr id="66" name="Freeform: Shape 65">
                <a:extLst>
                  <a:ext uri="{FF2B5EF4-FFF2-40B4-BE49-F238E27FC236}">
                    <a16:creationId xmlns:a16="http://schemas.microsoft.com/office/drawing/2014/main" id="{07E4B7D5-4DF8-4960-BB17-C28EEC0BEBE1}"/>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05C1CA3-1643-4625-9204-50FB8A76147D}"/>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194951F-42BC-4A4C-8D5B-D077941446C9}"/>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2C7F2EE-BA73-48A4-A77D-D8FA8D18DDB4}"/>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5C80E34-43D1-4617-B054-E25556B6FAE3}"/>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DC2671-C9F1-4BBE-8EAB-3AE5BE839E6A}"/>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72" name="Group 71">
            <a:extLst>
              <a:ext uri="{FF2B5EF4-FFF2-40B4-BE49-F238E27FC236}">
                <a16:creationId xmlns:a16="http://schemas.microsoft.com/office/drawing/2014/main" id="{F18B70A7-FB45-4427-8801-3C06A12E330B}"/>
              </a:ext>
            </a:extLst>
          </p:cNvPr>
          <p:cNvGrpSpPr/>
          <p:nvPr/>
        </p:nvGrpSpPr>
        <p:grpSpPr>
          <a:xfrm>
            <a:off x="5029927" y="2140961"/>
            <a:ext cx="2158607" cy="2612572"/>
            <a:chOff x="5029927" y="2140961"/>
            <a:chExt cx="2158607" cy="2612572"/>
          </a:xfrm>
        </p:grpSpPr>
        <p:sp>
          <p:nvSpPr>
            <p:cNvPr id="73" name="Rectangle 72">
              <a:extLst>
                <a:ext uri="{FF2B5EF4-FFF2-40B4-BE49-F238E27FC236}">
                  <a16:creationId xmlns:a16="http://schemas.microsoft.com/office/drawing/2014/main" id="{90533CF4-5A1D-427E-A09E-7788F486AB48}"/>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74" name="Graphic 66">
              <a:extLst>
                <a:ext uri="{FF2B5EF4-FFF2-40B4-BE49-F238E27FC236}">
                  <a16:creationId xmlns:a16="http://schemas.microsoft.com/office/drawing/2014/main" id="{FACD0142-08DA-4521-9502-A3DED4269F70}"/>
                </a:ext>
              </a:extLst>
            </p:cNvPr>
            <p:cNvGrpSpPr/>
            <p:nvPr/>
          </p:nvGrpSpPr>
          <p:grpSpPr>
            <a:xfrm>
              <a:off x="6332529" y="3851879"/>
              <a:ext cx="701004" cy="752756"/>
              <a:chOff x="6332529" y="3851879"/>
              <a:chExt cx="701004" cy="752756"/>
            </a:xfrm>
          </p:grpSpPr>
          <p:sp>
            <p:nvSpPr>
              <p:cNvPr id="75" name="Freeform: Shape 74">
                <a:extLst>
                  <a:ext uri="{FF2B5EF4-FFF2-40B4-BE49-F238E27FC236}">
                    <a16:creationId xmlns:a16="http://schemas.microsoft.com/office/drawing/2014/main" id="{FC58A720-3CC8-491F-9F6E-5367D4167D59}"/>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EE0425-4C27-474D-969C-DF5BB20AEC1F}"/>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93490D5-5C5F-4DB6-AB4F-5575FEEAC89D}"/>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AA47A34D-5936-4CE6-B11A-6650E34E185A}"/>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0B72CF58-FCBA-4F5B-8314-5BAFB5129629}"/>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E90A7DE1-0885-4B43-A19F-D0D17A9FBEA8}"/>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36FDE454-2AF7-4E92-AACE-BFC5904CC00B}"/>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B2011D67-C362-45FD-923D-141592D41C34}"/>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39DA4582-66D5-4771-90F2-9DE2DE0822C0}"/>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1375123-2964-468C-ACB7-2D393E56D3B7}"/>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EEA5CD2-4C81-4F07-B5FA-21BB3893006C}"/>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88" name="Group 87">
            <a:extLst>
              <a:ext uri="{FF2B5EF4-FFF2-40B4-BE49-F238E27FC236}">
                <a16:creationId xmlns:a16="http://schemas.microsoft.com/office/drawing/2014/main" id="{A2A0AEBF-2EF0-44C7-A992-D1E110E51725}"/>
              </a:ext>
            </a:extLst>
          </p:cNvPr>
          <p:cNvGrpSpPr/>
          <p:nvPr/>
        </p:nvGrpSpPr>
        <p:grpSpPr>
          <a:xfrm>
            <a:off x="7316893" y="1299821"/>
            <a:ext cx="2158607" cy="4302256"/>
            <a:chOff x="455995" y="1299821"/>
            <a:chExt cx="2158607" cy="4302256"/>
          </a:xfrm>
        </p:grpSpPr>
        <p:sp>
          <p:nvSpPr>
            <p:cNvPr id="89" name="Rectangle 88">
              <a:extLst>
                <a:ext uri="{FF2B5EF4-FFF2-40B4-BE49-F238E27FC236}">
                  <a16:creationId xmlns:a16="http://schemas.microsoft.com/office/drawing/2014/main" id="{FC2FB6C8-1FD8-4FEA-A690-174E7686F8AF}"/>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IoT Edge</a:t>
              </a:r>
            </a:p>
          </p:txBody>
        </p:sp>
        <p:sp>
          <p:nvSpPr>
            <p:cNvPr id="90" name="Rectangle 89">
              <a:extLst>
                <a:ext uri="{FF2B5EF4-FFF2-40B4-BE49-F238E27FC236}">
                  <a16:creationId xmlns:a16="http://schemas.microsoft.com/office/drawing/2014/main" id="{94535D78-0033-4674-B50A-D533B16BEA59}"/>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Power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the Edge</a:t>
              </a:r>
            </a:p>
          </p:txBody>
        </p:sp>
      </p:grpSp>
      <p:grpSp>
        <p:nvGrpSpPr>
          <p:cNvPr id="14" name="Group 13">
            <a:extLst>
              <a:ext uri="{FF2B5EF4-FFF2-40B4-BE49-F238E27FC236}">
                <a16:creationId xmlns:a16="http://schemas.microsoft.com/office/drawing/2014/main" id="{C1E34DC4-666F-47B3-B550-02DBE4CFE021}"/>
              </a:ext>
            </a:extLst>
          </p:cNvPr>
          <p:cNvGrpSpPr/>
          <p:nvPr/>
        </p:nvGrpSpPr>
        <p:grpSpPr>
          <a:xfrm>
            <a:off x="8544934" y="2945606"/>
            <a:ext cx="763427" cy="763427"/>
            <a:chOff x="8544934" y="3841207"/>
            <a:chExt cx="763427" cy="763427"/>
          </a:xfrm>
        </p:grpSpPr>
        <p:sp>
          <p:nvSpPr>
            <p:cNvPr id="4" name="Freeform: Shape 3">
              <a:extLst>
                <a:ext uri="{FF2B5EF4-FFF2-40B4-BE49-F238E27FC236}">
                  <a16:creationId xmlns:a16="http://schemas.microsoft.com/office/drawing/2014/main" id="{374631E6-EF78-44F8-9A57-3F1BBF84B016}"/>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E7E701F-6513-4EBE-8CC9-6E49400F07F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665F266-DF11-460C-9991-1372446D0297}"/>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spTree>
    <p:extLst>
      <p:ext uri="{BB962C8B-B14F-4D97-AF65-F5344CB8AC3E}">
        <p14:creationId xmlns:p14="http://schemas.microsoft.com/office/powerpoint/2010/main" val="2364971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63"/>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38"/>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72"/>
                                        </p:tgtEl>
                                        <p:attrNameLst>
                                          <p:attrName>ppt_x</p:attrName>
                                          <p:attrName>ppt_y</p:attrName>
                                        </p:attrNameLst>
                                      </p:cBhvr>
                                      <p:rCtr x="0" y="949"/>
                                    </p:animMotion>
                                  </p:childTnLst>
                                </p:cTn>
                              </p:par>
                              <p:par>
                                <p:cTn id="20" presetID="10"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1000"/>
                                  </p:stCondLst>
                                  <p:childTnLst>
                                    <p:animMotion origin="layout" path="M 0 4.44444E-6 L 0 0.01898 " pathEditMode="relative" rAng="0" ptsTypes="AA">
                                      <p:cBhvr>
                                        <p:cTn id="24"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069E4E-AC84-4443-89C1-7FF10472BF8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sz="2800">
                <a:solidFill>
                  <a:schemeClr val="bg1"/>
                </a:solidFill>
              </a:rPr>
              <a:t>IoT Edge</a:t>
            </a:r>
          </a:p>
        </p:txBody>
      </p:sp>
      <p:grpSp>
        <p:nvGrpSpPr>
          <p:cNvPr id="11" name="Group 10">
            <a:extLst>
              <a:ext uri="{FF2B5EF4-FFF2-40B4-BE49-F238E27FC236}">
                <a16:creationId xmlns:a16="http://schemas.microsoft.com/office/drawing/2014/main" id="{77C34EEC-3EB4-47B6-B3B8-128D0D6003E4}"/>
              </a:ext>
            </a:extLst>
          </p:cNvPr>
          <p:cNvGrpSpPr/>
          <p:nvPr/>
        </p:nvGrpSpPr>
        <p:grpSpPr>
          <a:xfrm>
            <a:off x="2767166" y="1970074"/>
            <a:ext cx="2061777" cy="3579289"/>
            <a:chOff x="2767166" y="1970074"/>
            <a:chExt cx="2061777" cy="3579289"/>
          </a:xfrm>
        </p:grpSpPr>
        <p:sp>
          <p:nvSpPr>
            <p:cNvPr id="64" name="Rectangle 63">
              <a:extLst>
                <a:ext uri="{FF2B5EF4-FFF2-40B4-BE49-F238E27FC236}">
                  <a16:creationId xmlns:a16="http://schemas.microsoft.com/office/drawing/2014/main" id="{CBBB9396-5A6F-4D82-B0E0-A7DA014B9838}"/>
                </a:ext>
              </a:extLst>
            </p:cNvPr>
            <p:cNvSpPr/>
            <p:nvPr/>
          </p:nvSpPr>
          <p:spPr>
            <a:xfrm>
              <a:off x="2767166"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Operate offline or with intermittent connectivity</a:t>
              </a:r>
            </a:p>
          </p:txBody>
        </p:sp>
        <p:grpSp>
          <p:nvGrpSpPr>
            <p:cNvPr id="85" name="management at scale" descr="management at scale">
              <a:extLst>
                <a:ext uri="{FF2B5EF4-FFF2-40B4-BE49-F238E27FC236}">
                  <a16:creationId xmlns:a16="http://schemas.microsoft.com/office/drawing/2014/main" id="{E58F02AB-3E2D-44AF-BD55-FB2C777BCDE4}"/>
                </a:ext>
              </a:extLst>
            </p:cNvPr>
            <p:cNvGrpSpPr/>
            <p:nvPr/>
          </p:nvGrpSpPr>
          <p:grpSpPr>
            <a:xfrm>
              <a:off x="3331710" y="2637436"/>
              <a:ext cx="932708" cy="929502"/>
              <a:chOff x="11058224" y="1271011"/>
              <a:chExt cx="402255" cy="400872"/>
            </a:xfrm>
          </p:grpSpPr>
          <p:sp>
            <p:nvSpPr>
              <p:cNvPr id="86" name="Freeform 749">
                <a:extLst>
                  <a:ext uri="{FF2B5EF4-FFF2-40B4-BE49-F238E27FC236}">
                    <a16:creationId xmlns:a16="http://schemas.microsoft.com/office/drawing/2014/main" id="{AAC0FAB7-B677-4684-B9E1-2B4A33C0AC5A}"/>
                  </a:ext>
                </a:extLst>
              </p:cNvPr>
              <p:cNvSpPr>
                <a:spLocks/>
              </p:cNvSpPr>
              <p:nvPr/>
            </p:nvSpPr>
            <p:spPr bwMode="auto">
              <a:xfrm>
                <a:off x="11096928" y="1271011"/>
                <a:ext cx="363551" cy="362167"/>
              </a:xfrm>
              <a:custGeom>
                <a:avLst/>
                <a:gdLst>
                  <a:gd name="T0" fmla="*/ 338 w 354"/>
                  <a:gd name="T1" fmla="*/ 167 h 354"/>
                  <a:gd name="T2" fmla="*/ 285 w 354"/>
                  <a:gd name="T3" fmla="*/ 164 h 354"/>
                  <a:gd name="T4" fmla="*/ 190 w 354"/>
                  <a:gd name="T5" fmla="*/ 69 h 354"/>
                  <a:gd name="T6" fmla="*/ 186 w 354"/>
                  <a:gd name="T7" fmla="*/ 16 h 354"/>
                  <a:gd name="T8" fmla="*/ 129 w 354"/>
                  <a:gd name="T9" fmla="*/ 16 h 354"/>
                  <a:gd name="T10" fmla="*/ 127 w 354"/>
                  <a:gd name="T11" fmla="*/ 70 h 354"/>
                  <a:gd name="T12" fmla="*/ 0 w 354"/>
                  <a:gd name="T13" fmla="*/ 197 h 354"/>
                  <a:gd name="T14" fmla="*/ 161 w 354"/>
                  <a:gd name="T15" fmla="*/ 354 h 354"/>
                  <a:gd name="T16" fmla="*/ 286 w 354"/>
                  <a:gd name="T17" fmla="*/ 229 h 354"/>
                  <a:gd name="T18" fmla="*/ 338 w 354"/>
                  <a:gd name="T19" fmla="*/ 224 h 354"/>
                  <a:gd name="T20" fmla="*/ 338 w 354"/>
                  <a:gd name="T21" fmla="*/ 1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354">
                    <a:moveTo>
                      <a:pt x="338" y="167"/>
                    </a:moveTo>
                    <a:cubicBezTo>
                      <a:pt x="323" y="153"/>
                      <a:pt x="301" y="152"/>
                      <a:pt x="285" y="164"/>
                    </a:cubicBezTo>
                    <a:cubicBezTo>
                      <a:pt x="190" y="69"/>
                      <a:pt x="190" y="69"/>
                      <a:pt x="190" y="69"/>
                    </a:cubicBezTo>
                    <a:cubicBezTo>
                      <a:pt x="202" y="53"/>
                      <a:pt x="201" y="30"/>
                      <a:pt x="186" y="16"/>
                    </a:cubicBezTo>
                    <a:cubicBezTo>
                      <a:pt x="171" y="0"/>
                      <a:pt x="145" y="0"/>
                      <a:pt x="129" y="16"/>
                    </a:cubicBezTo>
                    <a:cubicBezTo>
                      <a:pt x="115" y="31"/>
                      <a:pt x="114" y="54"/>
                      <a:pt x="127" y="70"/>
                    </a:cubicBezTo>
                    <a:cubicBezTo>
                      <a:pt x="0" y="197"/>
                      <a:pt x="0" y="197"/>
                      <a:pt x="0" y="197"/>
                    </a:cubicBezTo>
                    <a:cubicBezTo>
                      <a:pt x="161" y="354"/>
                      <a:pt x="161" y="354"/>
                      <a:pt x="161" y="354"/>
                    </a:cubicBezTo>
                    <a:cubicBezTo>
                      <a:pt x="286" y="229"/>
                      <a:pt x="286" y="229"/>
                      <a:pt x="286" y="229"/>
                    </a:cubicBezTo>
                    <a:cubicBezTo>
                      <a:pt x="302" y="240"/>
                      <a:pt x="324" y="239"/>
                      <a:pt x="338" y="224"/>
                    </a:cubicBezTo>
                    <a:cubicBezTo>
                      <a:pt x="354" y="209"/>
                      <a:pt x="354" y="183"/>
                      <a:pt x="338" y="16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7" name="Freeform 750">
                <a:extLst>
                  <a:ext uri="{FF2B5EF4-FFF2-40B4-BE49-F238E27FC236}">
                    <a16:creationId xmlns:a16="http://schemas.microsoft.com/office/drawing/2014/main" id="{411650C2-7563-48F3-A2BD-F99B08FB6D67}"/>
                  </a:ext>
                </a:extLst>
              </p:cNvPr>
              <p:cNvSpPr>
                <a:spLocks/>
              </p:cNvSpPr>
              <p:nvPr/>
            </p:nvSpPr>
            <p:spPr bwMode="auto">
              <a:xfrm>
                <a:off x="11112129" y="1348421"/>
                <a:ext cx="270935" cy="269552"/>
              </a:xfrm>
              <a:custGeom>
                <a:avLst/>
                <a:gdLst>
                  <a:gd name="T0" fmla="*/ 146 w 264"/>
                  <a:gd name="T1" fmla="*/ 264 h 264"/>
                  <a:gd name="T2" fmla="*/ 0 w 264"/>
                  <a:gd name="T3" fmla="*/ 121 h 264"/>
                  <a:gd name="T4" fmla="*/ 119 w 264"/>
                  <a:gd name="T5" fmla="*/ 1 h 264"/>
                  <a:gd name="T6" fmla="*/ 139 w 264"/>
                  <a:gd name="T7" fmla="*/ 9 h 264"/>
                  <a:gd name="T8" fmla="*/ 139 w 264"/>
                  <a:gd name="T9" fmla="*/ 254 h 264"/>
                  <a:gd name="T10" fmla="*/ 149 w 264"/>
                  <a:gd name="T11" fmla="*/ 254 h 264"/>
                  <a:gd name="T12" fmla="*/ 149 w 264"/>
                  <a:gd name="T13" fmla="*/ 9 h 264"/>
                  <a:gd name="T14" fmla="*/ 168 w 264"/>
                  <a:gd name="T15" fmla="*/ 0 h 264"/>
                  <a:gd name="T16" fmla="*/ 263 w 264"/>
                  <a:gd name="T17" fmla="*/ 95 h 264"/>
                  <a:gd name="T18" fmla="*/ 264 w 264"/>
                  <a:gd name="T19" fmla="*/ 146 h 264"/>
                  <a:gd name="T20" fmla="*/ 146 w 264"/>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64">
                    <a:moveTo>
                      <a:pt x="146" y="264"/>
                    </a:moveTo>
                    <a:cubicBezTo>
                      <a:pt x="0" y="121"/>
                      <a:pt x="0" y="121"/>
                      <a:pt x="0" y="121"/>
                    </a:cubicBezTo>
                    <a:cubicBezTo>
                      <a:pt x="119" y="1"/>
                      <a:pt x="119" y="1"/>
                      <a:pt x="119" y="1"/>
                    </a:cubicBezTo>
                    <a:cubicBezTo>
                      <a:pt x="125" y="5"/>
                      <a:pt x="132" y="8"/>
                      <a:pt x="139" y="9"/>
                    </a:cubicBezTo>
                    <a:cubicBezTo>
                      <a:pt x="139" y="254"/>
                      <a:pt x="139" y="254"/>
                      <a:pt x="139" y="254"/>
                    </a:cubicBezTo>
                    <a:cubicBezTo>
                      <a:pt x="149" y="254"/>
                      <a:pt x="149" y="254"/>
                      <a:pt x="149" y="254"/>
                    </a:cubicBezTo>
                    <a:cubicBezTo>
                      <a:pt x="149" y="9"/>
                      <a:pt x="149" y="9"/>
                      <a:pt x="149" y="9"/>
                    </a:cubicBezTo>
                    <a:cubicBezTo>
                      <a:pt x="156" y="8"/>
                      <a:pt x="162" y="5"/>
                      <a:pt x="168" y="0"/>
                    </a:cubicBezTo>
                    <a:cubicBezTo>
                      <a:pt x="263" y="95"/>
                      <a:pt x="263" y="95"/>
                      <a:pt x="263" y="95"/>
                    </a:cubicBezTo>
                    <a:cubicBezTo>
                      <a:pt x="251" y="110"/>
                      <a:pt x="251" y="131"/>
                      <a:pt x="264" y="146"/>
                    </a:cubicBezTo>
                    <a:lnTo>
                      <a:pt x="146" y="2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8" name="Freeform 751">
                <a:extLst>
                  <a:ext uri="{FF2B5EF4-FFF2-40B4-BE49-F238E27FC236}">
                    <a16:creationId xmlns:a16="http://schemas.microsoft.com/office/drawing/2014/main" id="{E115C459-FEC8-44EE-A091-F409891E878B}"/>
                  </a:ext>
                </a:extLst>
              </p:cNvPr>
              <p:cNvSpPr>
                <a:spLocks/>
              </p:cNvSpPr>
              <p:nvPr/>
            </p:nvSpPr>
            <p:spPr bwMode="auto">
              <a:xfrm>
                <a:off x="11214427" y="1580650"/>
                <a:ext cx="89851" cy="91233"/>
              </a:xfrm>
              <a:custGeom>
                <a:avLst/>
                <a:gdLst>
                  <a:gd name="T0" fmla="*/ 72 w 88"/>
                  <a:gd name="T1" fmla="*/ 16 h 89"/>
                  <a:gd name="T2" fmla="*/ 73 w 88"/>
                  <a:gd name="T3" fmla="*/ 73 h 89"/>
                  <a:gd name="T4" fmla="*/ 16 w 88"/>
                  <a:gd name="T5" fmla="*/ 73 h 89"/>
                  <a:gd name="T6" fmla="*/ 15 w 88"/>
                  <a:gd name="T7" fmla="*/ 16 h 89"/>
                  <a:gd name="T8" fmla="*/ 72 w 88"/>
                  <a:gd name="T9" fmla="*/ 16 h 89"/>
                </a:gdLst>
                <a:ahLst/>
                <a:cxnLst>
                  <a:cxn ang="0">
                    <a:pos x="T0" y="T1"/>
                  </a:cxn>
                  <a:cxn ang="0">
                    <a:pos x="T2" y="T3"/>
                  </a:cxn>
                  <a:cxn ang="0">
                    <a:pos x="T4" y="T5"/>
                  </a:cxn>
                  <a:cxn ang="0">
                    <a:pos x="T6" y="T7"/>
                  </a:cxn>
                  <a:cxn ang="0">
                    <a:pos x="T8" y="T9"/>
                  </a:cxn>
                </a:cxnLst>
                <a:rect l="0" t="0" r="r" b="b"/>
                <a:pathLst>
                  <a:path w="88" h="89">
                    <a:moveTo>
                      <a:pt x="72" y="16"/>
                    </a:moveTo>
                    <a:cubicBezTo>
                      <a:pt x="88" y="31"/>
                      <a:pt x="88" y="57"/>
                      <a:pt x="73" y="73"/>
                    </a:cubicBezTo>
                    <a:cubicBezTo>
                      <a:pt x="57" y="89"/>
                      <a:pt x="32" y="89"/>
                      <a:pt x="16" y="73"/>
                    </a:cubicBezTo>
                    <a:cubicBezTo>
                      <a:pt x="0" y="58"/>
                      <a:pt x="0" y="32"/>
                      <a:pt x="15" y="16"/>
                    </a:cubicBezTo>
                    <a:cubicBezTo>
                      <a:pt x="31" y="0"/>
                      <a:pt x="57" y="0"/>
                      <a:pt x="72"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9" name="Freeform 752">
                <a:extLst>
                  <a:ext uri="{FF2B5EF4-FFF2-40B4-BE49-F238E27FC236}">
                    <a16:creationId xmlns:a16="http://schemas.microsoft.com/office/drawing/2014/main" id="{0C8A6385-4021-4F65-9513-65A59F36E3A5}"/>
                  </a:ext>
                </a:extLst>
              </p:cNvPr>
              <p:cNvSpPr>
                <a:spLocks/>
              </p:cNvSpPr>
              <p:nvPr/>
            </p:nvSpPr>
            <p:spPr bwMode="auto">
              <a:xfrm>
                <a:off x="11058224" y="1425831"/>
                <a:ext cx="91233" cy="89851"/>
              </a:xfrm>
              <a:custGeom>
                <a:avLst/>
                <a:gdLst>
                  <a:gd name="T0" fmla="*/ 73 w 89"/>
                  <a:gd name="T1" fmla="*/ 72 h 88"/>
                  <a:gd name="T2" fmla="*/ 16 w 89"/>
                  <a:gd name="T3" fmla="*/ 73 h 88"/>
                  <a:gd name="T4" fmla="*/ 16 w 89"/>
                  <a:gd name="T5" fmla="*/ 16 h 88"/>
                  <a:gd name="T6" fmla="*/ 73 w 89"/>
                  <a:gd name="T7" fmla="*/ 15 h 88"/>
                  <a:gd name="T8" fmla="*/ 73 w 89"/>
                  <a:gd name="T9" fmla="*/ 72 h 88"/>
                </a:gdLst>
                <a:ahLst/>
                <a:cxnLst>
                  <a:cxn ang="0">
                    <a:pos x="T0" y="T1"/>
                  </a:cxn>
                  <a:cxn ang="0">
                    <a:pos x="T2" y="T3"/>
                  </a:cxn>
                  <a:cxn ang="0">
                    <a:pos x="T4" y="T5"/>
                  </a:cxn>
                  <a:cxn ang="0">
                    <a:pos x="T6" y="T7"/>
                  </a:cxn>
                  <a:cxn ang="0">
                    <a:pos x="T8" y="T9"/>
                  </a:cxn>
                </a:cxnLst>
                <a:rect l="0" t="0" r="r" b="b"/>
                <a:pathLst>
                  <a:path w="89" h="88">
                    <a:moveTo>
                      <a:pt x="73" y="72"/>
                    </a:moveTo>
                    <a:cubicBezTo>
                      <a:pt x="58" y="88"/>
                      <a:pt x="32" y="88"/>
                      <a:pt x="16" y="73"/>
                    </a:cubicBezTo>
                    <a:cubicBezTo>
                      <a:pt x="0" y="57"/>
                      <a:pt x="0" y="31"/>
                      <a:pt x="16" y="16"/>
                    </a:cubicBezTo>
                    <a:cubicBezTo>
                      <a:pt x="31" y="0"/>
                      <a:pt x="57" y="0"/>
                      <a:pt x="73" y="15"/>
                    </a:cubicBezTo>
                    <a:cubicBezTo>
                      <a:pt x="89" y="31"/>
                      <a:pt x="89" y="57"/>
                      <a:pt x="73" y="7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0" name="Group 9">
            <a:extLst>
              <a:ext uri="{FF2B5EF4-FFF2-40B4-BE49-F238E27FC236}">
                <a16:creationId xmlns:a16="http://schemas.microsoft.com/office/drawing/2014/main" id="{D92F2405-3201-4270-87C7-EFCD3861A4B5}"/>
              </a:ext>
            </a:extLst>
          </p:cNvPr>
          <p:cNvGrpSpPr/>
          <p:nvPr/>
        </p:nvGrpSpPr>
        <p:grpSpPr>
          <a:xfrm>
            <a:off x="455993" y="1970074"/>
            <a:ext cx="2061777" cy="3579289"/>
            <a:chOff x="455993" y="1970074"/>
            <a:chExt cx="2061777" cy="3579289"/>
          </a:xfrm>
        </p:grpSpPr>
        <p:sp>
          <p:nvSpPr>
            <p:cNvPr id="63" name="Rectangle 62">
              <a:extLst>
                <a:ext uri="{FF2B5EF4-FFF2-40B4-BE49-F238E27FC236}">
                  <a16:creationId xmlns:a16="http://schemas.microsoft.com/office/drawing/2014/main" id="{D36EE159-FAF3-4C1D-AFD9-25E0D66EEC63}"/>
                </a:ext>
              </a:extLst>
            </p:cNvPr>
            <p:cNvSpPr/>
            <p:nvPr/>
          </p:nvSpPr>
          <p:spPr>
            <a:xfrm>
              <a:off x="455993"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Offload AI and analytics workloads to the edge</a:t>
              </a:r>
            </a:p>
          </p:txBody>
        </p:sp>
        <p:grpSp>
          <p:nvGrpSpPr>
            <p:cNvPr id="90" name="extend" descr="extend, connect, datacenters">
              <a:extLst>
                <a:ext uri="{FF2B5EF4-FFF2-40B4-BE49-F238E27FC236}">
                  <a16:creationId xmlns:a16="http://schemas.microsoft.com/office/drawing/2014/main" id="{D36BCD61-4B47-464B-804E-56BCEC801887}"/>
                </a:ext>
              </a:extLst>
            </p:cNvPr>
            <p:cNvGrpSpPr>
              <a:grpSpLocks noChangeAspect="1"/>
            </p:cNvGrpSpPr>
            <p:nvPr/>
          </p:nvGrpSpPr>
          <p:grpSpPr bwMode="auto">
            <a:xfrm>
              <a:off x="1045056" y="2660362"/>
              <a:ext cx="883652" cy="883652"/>
              <a:chOff x="1633" y="784"/>
              <a:chExt cx="280" cy="280"/>
            </a:xfrm>
          </p:grpSpPr>
          <p:sp>
            <p:nvSpPr>
              <p:cNvPr id="91" name="Rectangle 18">
                <a:extLst>
                  <a:ext uri="{FF2B5EF4-FFF2-40B4-BE49-F238E27FC236}">
                    <a16:creationId xmlns:a16="http://schemas.microsoft.com/office/drawing/2014/main" id="{F3CF34A8-83D5-4053-9570-53188FFA436E}"/>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2" name="Rectangle 19">
                <a:extLst>
                  <a:ext uri="{FF2B5EF4-FFF2-40B4-BE49-F238E27FC236}">
                    <a16:creationId xmlns:a16="http://schemas.microsoft.com/office/drawing/2014/main" id="{8AF0B9CD-C79D-435E-8B61-54AADEC786AD}"/>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3" name="Rectangle 20">
                <a:extLst>
                  <a:ext uri="{FF2B5EF4-FFF2-40B4-BE49-F238E27FC236}">
                    <a16:creationId xmlns:a16="http://schemas.microsoft.com/office/drawing/2014/main" id="{14399357-611F-4D5E-BB82-4C21FE331412}"/>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4" name="Rectangle 21">
                <a:extLst>
                  <a:ext uri="{FF2B5EF4-FFF2-40B4-BE49-F238E27FC236}">
                    <a16:creationId xmlns:a16="http://schemas.microsoft.com/office/drawing/2014/main" id="{0ACC2E10-723F-4DD5-B89D-AD80AED70D7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5" name="Rectangle 22">
                <a:extLst>
                  <a:ext uri="{FF2B5EF4-FFF2-40B4-BE49-F238E27FC236}">
                    <a16:creationId xmlns:a16="http://schemas.microsoft.com/office/drawing/2014/main" id="{B2568D84-4E52-4D36-94C9-B75E16A2C0AB}"/>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6" name="Rectangle 23">
                <a:extLst>
                  <a:ext uri="{FF2B5EF4-FFF2-40B4-BE49-F238E27FC236}">
                    <a16:creationId xmlns:a16="http://schemas.microsoft.com/office/drawing/2014/main" id="{9D8B123F-75D1-4235-945B-4EEC8B90D0E2}"/>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7" name="Rectangle 24">
                <a:extLst>
                  <a:ext uri="{FF2B5EF4-FFF2-40B4-BE49-F238E27FC236}">
                    <a16:creationId xmlns:a16="http://schemas.microsoft.com/office/drawing/2014/main" id="{9FAB97E1-91B8-4C28-96D3-E2CDBAAC6A0A}"/>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8" name="Rectangle 25">
                <a:extLst>
                  <a:ext uri="{FF2B5EF4-FFF2-40B4-BE49-F238E27FC236}">
                    <a16:creationId xmlns:a16="http://schemas.microsoft.com/office/drawing/2014/main" id="{5967C0E4-4EF4-4D78-B6EC-639D2F94742D}"/>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9" name="Rectangle 26">
                <a:extLst>
                  <a:ext uri="{FF2B5EF4-FFF2-40B4-BE49-F238E27FC236}">
                    <a16:creationId xmlns:a16="http://schemas.microsoft.com/office/drawing/2014/main" id="{89E1D23A-2727-4E5D-AD41-4474A1D2CE98}"/>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0" name="Oval 27">
                <a:extLst>
                  <a:ext uri="{FF2B5EF4-FFF2-40B4-BE49-F238E27FC236}">
                    <a16:creationId xmlns:a16="http://schemas.microsoft.com/office/drawing/2014/main" id="{2E73C39D-07BA-4769-A39E-C91A0A5E4842}"/>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1" name="Rectangle 28">
                <a:extLst>
                  <a:ext uri="{FF2B5EF4-FFF2-40B4-BE49-F238E27FC236}">
                    <a16:creationId xmlns:a16="http://schemas.microsoft.com/office/drawing/2014/main" id="{E49524B6-735D-4C08-8AAE-82494019940B}"/>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2" name="Rectangle 29">
                <a:extLst>
                  <a:ext uri="{FF2B5EF4-FFF2-40B4-BE49-F238E27FC236}">
                    <a16:creationId xmlns:a16="http://schemas.microsoft.com/office/drawing/2014/main" id="{B6E0EE31-2689-4630-BDED-3ADDEB3B83EB}"/>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3" name="Rectangle 30">
                <a:extLst>
                  <a:ext uri="{FF2B5EF4-FFF2-40B4-BE49-F238E27FC236}">
                    <a16:creationId xmlns:a16="http://schemas.microsoft.com/office/drawing/2014/main" id="{548CC5B8-74D8-4B9A-9109-8FA8C8F8CD3A}"/>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4" name="Rectangle 31">
                <a:extLst>
                  <a:ext uri="{FF2B5EF4-FFF2-40B4-BE49-F238E27FC236}">
                    <a16:creationId xmlns:a16="http://schemas.microsoft.com/office/drawing/2014/main" id="{21440273-9024-49D9-8466-2416E57793F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5" name="Oval 32">
                <a:extLst>
                  <a:ext uri="{FF2B5EF4-FFF2-40B4-BE49-F238E27FC236}">
                    <a16:creationId xmlns:a16="http://schemas.microsoft.com/office/drawing/2014/main" id="{F32635DB-E978-47D6-91EB-A44761EDBEB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6" name="Oval 33">
                <a:extLst>
                  <a:ext uri="{FF2B5EF4-FFF2-40B4-BE49-F238E27FC236}">
                    <a16:creationId xmlns:a16="http://schemas.microsoft.com/office/drawing/2014/main" id="{363803A3-3A76-4B5A-9542-5EF64D8CD2C5}"/>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7" name="Rectangle 34">
                <a:extLst>
                  <a:ext uri="{FF2B5EF4-FFF2-40B4-BE49-F238E27FC236}">
                    <a16:creationId xmlns:a16="http://schemas.microsoft.com/office/drawing/2014/main" id="{26AA8560-1CB9-4233-A29B-292995EDF084}"/>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8" name="Rectangle 35">
                <a:extLst>
                  <a:ext uri="{FF2B5EF4-FFF2-40B4-BE49-F238E27FC236}">
                    <a16:creationId xmlns:a16="http://schemas.microsoft.com/office/drawing/2014/main" id="{279E79CE-0CFD-478A-82B8-6A37C18A7A9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9" name="Rectangle 36">
                <a:extLst>
                  <a:ext uri="{FF2B5EF4-FFF2-40B4-BE49-F238E27FC236}">
                    <a16:creationId xmlns:a16="http://schemas.microsoft.com/office/drawing/2014/main" id="{4F88DDB7-0BE0-4596-82F8-797F67201E6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grpSp>
      </p:grpSp>
      <p:grpSp>
        <p:nvGrpSpPr>
          <p:cNvPr id="12" name="Group 11">
            <a:extLst>
              <a:ext uri="{FF2B5EF4-FFF2-40B4-BE49-F238E27FC236}">
                <a16:creationId xmlns:a16="http://schemas.microsoft.com/office/drawing/2014/main" id="{4F3B56B5-993D-4250-B26B-4C575E740DF4}"/>
              </a:ext>
            </a:extLst>
          </p:cNvPr>
          <p:cNvGrpSpPr/>
          <p:nvPr/>
        </p:nvGrpSpPr>
        <p:grpSpPr>
          <a:xfrm>
            <a:off x="5078339" y="1970074"/>
            <a:ext cx="2061777" cy="3579289"/>
            <a:chOff x="5078339" y="1970074"/>
            <a:chExt cx="2061777" cy="3579289"/>
          </a:xfrm>
        </p:grpSpPr>
        <p:sp>
          <p:nvSpPr>
            <p:cNvPr id="66" name="Rectangle 65">
              <a:extLst>
                <a:ext uri="{FF2B5EF4-FFF2-40B4-BE49-F238E27FC236}">
                  <a16:creationId xmlns:a16="http://schemas.microsoft.com/office/drawing/2014/main" id="{70505C6A-031C-420E-9524-5E1D17CA6B96}"/>
                </a:ext>
              </a:extLst>
            </p:cNvPr>
            <p:cNvSpPr/>
            <p:nvPr/>
          </p:nvSpPr>
          <p:spPr>
            <a:xfrm>
              <a:off x="5078339"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Respond in real-time since analytics happen at the edge</a:t>
              </a:r>
            </a:p>
          </p:txBody>
        </p:sp>
        <p:grpSp>
          <p:nvGrpSpPr>
            <p:cNvPr id="110" name="speed 2" descr=" speed">
              <a:extLst>
                <a:ext uri="{FF2B5EF4-FFF2-40B4-BE49-F238E27FC236}">
                  <a16:creationId xmlns:a16="http://schemas.microsoft.com/office/drawing/2014/main" id="{769076FE-322E-45F6-9706-AAB69CBAD3F8}"/>
                </a:ext>
              </a:extLst>
            </p:cNvPr>
            <p:cNvGrpSpPr/>
            <p:nvPr/>
          </p:nvGrpSpPr>
          <p:grpSpPr>
            <a:xfrm>
              <a:off x="5721892" y="2714853"/>
              <a:ext cx="774672" cy="774668"/>
              <a:chOff x="1600639" y="3957576"/>
              <a:chExt cx="462421" cy="462421"/>
            </a:xfrm>
          </p:grpSpPr>
          <p:sp>
            <p:nvSpPr>
              <p:cNvPr id="111" name="Oval 110">
                <a:extLst>
                  <a:ext uri="{FF2B5EF4-FFF2-40B4-BE49-F238E27FC236}">
                    <a16:creationId xmlns:a16="http://schemas.microsoft.com/office/drawing/2014/main" id="{E264C1A0-69D8-486F-B5B7-9191B73C659E}"/>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2" name="Freeform 169">
                <a:extLst>
                  <a:ext uri="{FF2B5EF4-FFF2-40B4-BE49-F238E27FC236}">
                    <a16:creationId xmlns:a16="http://schemas.microsoft.com/office/drawing/2014/main" id="{2D6A78F7-F77E-4966-9777-D0CB5D6CD094}"/>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3" name="Oval 112">
                <a:extLst>
                  <a:ext uri="{FF2B5EF4-FFF2-40B4-BE49-F238E27FC236}">
                    <a16:creationId xmlns:a16="http://schemas.microsoft.com/office/drawing/2014/main" id="{533B012D-A441-406E-A642-E879C7424F9F}"/>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4" name="Line 171">
                <a:extLst>
                  <a:ext uri="{FF2B5EF4-FFF2-40B4-BE49-F238E27FC236}">
                    <a16:creationId xmlns:a16="http://schemas.microsoft.com/office/drawing/2014/main" id="{8327C471-FCDD-4A1F-AE5D-BB8017153732}"/>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3" name="Group 12">
            <a:extLst>
              <a:ext uri="{FF2B5EF4-FFF2-40B4-BE49-F238E27FC236}">
                <a16:creationId xmlns:a16="http://schemas.microsoft.com/office/drawing/2014/main" id="{724DC76C-16D0-4AF5-B6C5-2890B387348A}"/>
              </a:ext>
            </a:extLst>
          </p:cNvPr>
          <p:cNvGrpSpPr/>
          <p:nvPr/>
        </p:nvGrpSpPr>
        <p:grpSpPr>
          <a:xfrm>
            <a:off x="7389512" y="1970074"/>
            <a:ext cx="2061777" cy="3579289"/>
            <a:chOff x="7389512" y="1970074"/>
            <a:chExt cx="2061777" cy="3579289"/>
          </a:xfrm>
        </p:grpSpPr>
        <p:sp>
          <p:nvSpPr>
            <p:cNvPr id="68" name="Rectangle 67">
              <a:extLst>
                <a:ext uri="{FF2B5EF4-FFF2-40B4-BE49-F238E27FC236}">
                  <a16:creationId xmlns:a16="http://schemas.microsoft.com/office/drawing/2014/main" id="{27F55B87-4A67-4C3F-878E-3A0D9C4909B9}"/>
                </a:ext>
              </a:extLst>
            </p:cNvPr>
            <p:cNvSpPr/>
            <p:nvPr/>
          </p:nvSpPr>
          <p:spPr>
            <a:xfrm>
              <a:off x="7389512"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Open source, </a:t>
              </a:r>
              <a:br>
                <a:rPr lang="en-US" sz="1400">
                  <a:solidFill>
                    <a:schemeClr val="bg1"/>
                  </a:solidFill>
                  <a:latin typeface="+mj-lt"/>
                </a:rPr>
              </a:br>
              <a:r>
                <a:rPr lang="en-US" sz="1400">
                  <a:solidFill>
                    <a:schemeClr val="bg1"/>
                  </a:solidFill>
                  <a:latin typeface="+mj-lt"/>
                </a:rPr>
                <a:t>cross platform, container-based </a:t>
              </a:r>
              <a:br>
                <a:rPr lang="en-US" sz="1400">
                  <a:solidFill>
                    <a:schemeClr val="bg1"/>
                  </a:solidFill>
                  <a:latin typeface="+mj-lt"/>
                </a:rPr>
              </a:br>
              <a:r>
                <a:rPr lang="en-US" sz="1400">
                  <a:solidFill>
                    <a:schemeClr val="bg1"/>
                  </a:solidFill>
                  <a:latin typeface="+mj-lt"/>
                </a:rPr>
                <a:t>edge runtime</a:t>
              </a:r>
            </a:p>
          </p:txBody>
        </p:sp>
        <p:grpSp>
          <p:nvGrpSpPr>
            <p:cNvPr id="115" name="speed" descr="speed">
              <a:extLst>
                <a:ext uri="{FF2B5EF4-FFF2-40B4-BE49-F238E27FC236}">
                  <a16:creationId xmlns:a16="http://schemas.microsoft.com/office/drawing/2014/main" id="{08360A0D-C26D-48A9-8F31-37DBF7508D4A}"/>
                </a:ext>
              </a:extLst>
            </p:cNvPr>
            <p:cNvGrpSpPr/>
            <p:nvPr/>
          </p:nvGrpSpPr>
          <p:grpSpPr>
            <a:xfrm>
              <a:off x="7834491" y="2703270"/>
              <a:ext cx="1171819" cy="797834"/>
              <a:chOff x="8106593" y="3934792"/>
              <a:chExt cx="658312" cy="448212"/>
            </a:xfrm>
          </p:grpSpPr>
          <p:sp>
            <p:nvSpPr>
              <p:cNvPr id="116" name="Freeform 5">
                <a:extLst>
                  <a:ext uri="{FF2B5EF4-FFF2-40B4-BE49-F238E27FC236}">
                    <a16:creationId xmlns:a16="http://schemas.microsoft.com/office/drawing/2014/main" id="{330CB569-89DA-4C8F-9F73-B8926C69198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7" name="Freeform 6">
                <a:extLst>
                  <a:ext uri="{FF2B5EF4-FFF2-40B4-BE49-F238E27FC236}">
                    <a16:creationId xmlns:a16="http://schemas.microsoft.com/office/drawing/2014/main" id="{455B8FE0-7FEC-4227-9A3F-14E17F8A71B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8" name="Freeform 7">
                <a:extLst>
                  <a:ext uri="{FF2B5EF4-FFF2-40B4-BE49-F238E27FC236}">
                    <a16:creationId xmlns:a16="http://schemas.microsoft.com/office/drawing/2014/main" id="{28D2FDC9-35D1-43BB-B3EB-1846F9351736}"/>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9" name="Oval 9">
                <a:extLst>
                  <a:ext uri="{FF2B5EF4-FFF2-40B4-BE49-F238E27FC236}">
                    <a16:creationId xmlns:a16="http://schemas.microsoft.com/office/drawing/2014/main" id="{BF2C4929-B95B-4677-9063-4A88068F3939}"/>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0" name="Freeform 10">
                <a:extLst>
                  <a:ext uri="{FF2B5EF4-FFF2-40B4-BE49-F238E27FC236}">
                    <a16:creationId xmlns:a16="http://schemas.microsoft.com/office/drawing/2014/main" id="{E77AF76A-3793-4449-8874-6026CC804B76}"/>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1" name="Rectangle 11">
                <a:extLst>
                  <a:ext uri="{FF2B5EF4-FFF2-40B4-BE49-F238E27FC236}">
                    <a16:creationId xmlns:a16="http://schemas.microsoft.com/office/drawing/2014/main" id="{EC4F0FB3-7890-4B98-B64E-8455127DBB14}"/>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2" name="Rectangle 12">
                <a:extLst>
                  <a:ext uri="{FF2B5EF4-FFF2-40B4-BE49-F238E27FC236}">
                    <a16:creationId xmlns:a16="http://schemas.microsoft.com/office/drawing/2014/main" id="{7EAE0E9E-B0EE-4D21-84B1-427143284143}"/>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3" name="Oval 13">
                <a:extLst>
                  <a:ext uri="{FF2B5EF4-FFF2-40B4-BE49-F238E27FC236}">
                    <a16:creationId xmlns:a16="http://schemas.microsoft.com/office/drawing/2014/main" id="{02E18C80-9544-4991-B853-1999442A33FF}"/>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4" name="Freeform 14">
                <a:extLst>
                  <a:ext uri="{FF2B5EF4-FFF2-40B4-BE49-F238E27FC236}">
                    <a16:creationId xmlns:a16="http://schemas.microsoft.com/office/drawing/2014/main" id="{44205BB1-2260-445F-B0F9-DA502077AA6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5" name="Freeform 15">
                <a:extLst>
                  <a:ext uri="{FF2B5EF4-FFF2-40B4-BE49-F238E27FC236}">
                    <a16:creationId xmlns:a16="http://schemas.microsoft.com/office/drawing/2014/main" id="{ADAE8D3B-AE8B-42C6-93B5-5C7DABBD5842}"/>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6" name="Freeform 16">
                <a:extLst>
                  <a:ext uri="{FF2B5EF4-FFF2-40B4-BE49-F238E27FC236}">
                    <a16:creationId xmlns:a16="http://schemas.microsoft.com/office/drawing/2014/main" id="{BD6F7DE6-5313-4ED7-9762-C12BF2DFC92E}"/>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4" name="Group 13">
            <a:extLst>
              <a:ext uri="{FF2B5EF4-FFF2-40B4-BE49-F238E27FC236}">
                <a16:creationId xmlns:a16="http://schemas.microsoft.com/office/drawing/2014/main" id="{D422C8C1-1DFE-40A0-B656-C2760A7AE4CA}"/>
              </a:ext>
            </a:extLst>
          </p:cNvPr>
          <p:cNvGrpSpPr/>
          <p:nvPr/>
        </p:nvGrpSpPr>
        <p:grpSpPr>
          <a:xfrm>
            <a:off x="9700684" y="1970074"/>
            <a:ext cx="2061777" cy="3579289"/>
            <a:chOff x="9700684" y="1970074"/>
            <a:chExt cx="2061777" cy="3579289"/>
          </a:xfrm>
        </p:grpSpPr>
        <p:sp>
          <p:nvSpPr>
            <p:cNvPr id="65" name="Rectangle 64">
              <a:extLst>
                <a:ext uri="{FF2B5EF4-FFF2-40B4-BE49-F238E27FC236}">
                  <a16:creationId xmlns:a16="http://schemas.microsoft.com/office/drawing/2014/main" id="{80A97644-201E-4204-904A-C8296AE2BC71}"/>
                </a:ext>
              </a:extLst>
            </p:cNvPr>
            <p:cNvSpPr/>
            <p:nvPr/>
          </p:nvSpPr>
          <p:spPr>
            <a:xfrm>
              <a:off x="9700684"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Simplify development using language skills you already have</a:t>
              </a:r>
            </a:p>
          </p:txBody>
        </p:sp>
        <p:pic>
          <p:nvPicPr>
            <p:cNvPr id="127" name="Graphic 126">
              <a:extLst>
                <a:ext uri="{FF2B5EF4-FFF2-40B4-BE49-F238E27FC236}">
                  <a16:creationId xmlns:a16="http://schemas.microsoft.com/office/drawing/2014/main" id="{0207722D-A3E5-4E70-A49F-48B79CD6F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9098" y="2699713"/>
              <a:ext cx="804949" cy="804949"/>
            </a:xfrm>
            <a:prstGeom prst="rect">
              <a:avLst/>
            </a:prstGeom>
          </p:spPr>
        </p:pic>
      </p:grpSp>
      <p:sp>
        <p:nvSpPr>
          <p:cNvPr id="4" name="Rectangle 3">
            <a:extLst>
              <a:ext uri="{FF2B5EF4-FFF2-40B4-BE49-F238E27FC236}">
                <a16:creationId xmlns:a16="http://schemas.microsoft.com/office/drawing/2014/main" id="{946B5012-4AFB-4755-B6C5-2C222D5AE0A0}"/>
              </a:ext>
            </a:extLst>
          </p:cNvPr>
          <p:cNvSpPr/>
          <p:nvPr/>
        </p:nvSpPr>
        <p:spPr>
          <a:xfrm>
            <a:off x="455996" y="1096373"/>
            <a:ext cx="7156384" cy="246221"/>
          </a:xfrm>
          <a:prstGeom prst="rect">
            <a:avLst/>
          </a:prstGeom>
        </p:spPr>
        <p:txBody>
          <a:bodyPr wrap="square" lIns="0" tIns="0" rIns="0" bIns="0">
            <a:spAutoFit/>
          </a:bodyPr>
          <a:lstStyle/>
          <a:p>
            <a:r>
              <a:rPr lang="en-US" sz="1600">
                <a:solidFill>
                  <a:schemeClr val="bg1"/>
                </a:solidFill>
              </a:rPr>
              <a:t>Run Azure AI, Azure Services and Custom Services directly on IoT devices</a:t>
            </a:r>
          </a:p>
        </p:txBody>
      </p:sp>
    </p:spTree>
    <p:extLst>
      <p:ext uri="{BB962C8B-B14F-4D97-AF65-F5344CB8AC3E}">
        <p14:creationId xmlns:p14="http://schemas.microsoft.com/office/powerpoint/2010/main" val="2896263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B835496-2033-4D56-92BF-B44A62DEDB1B}"/>
              </a:ext>
            </a:extLst>
          </p:cNvPr>
          <p:cNvSpPr/>
          <p:nvPr/>
        </p:nvSpPr>
        <p:spPr>
          <a:xfrm>
            <a:off x="107004" y="4028602"/>
            <a:ext cx="11983211" cy="2671156"/>
          </a:xfrm>
          <a:prstGeom prst="rect">
            <a:avLst/>
          </a:prstGeom>
          <a:solidFill>
            <a:schemeClr val="bg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914201"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1933DC88-D9F9-43D0-BE35-A6D23A456517}"/>
              </a:ext>
            </a:extLst>
          </p:cNvPr>
          <p:cNvSpPr/>
          <p:nvPr/>
        </p:nvSpPr>
        <p:spPr>
          <a:xfrm>
            <a:off x="217243" y="1312157"/>
            <a:ext cx="11757516" cy="2008336"/>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914201"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27E5AAB8-2608-4D58-8DE2-F2B6BACE0D75}"/>
              </a:ext>
            </a:extLst>
          </p:cNvPr>
          <p:cNvPicPr>
            <a:picLocks noChangeAspect="1"/>
          </p:cNvPicPr>
          <p:nvPr/>
        </p:nvPicPr>
        <p:blipFill rotWithShape="1">
          <a:blip r:embed="rId3"/>
          <a:srcRect r="3475" b="18109"/>
          <a:stretch/>
        </p:blipFill>
        <p:spPr>
          <a:xfrm>
            <a:off x="4888299" y="2472638"/>
            <a:ext cx="2415405" cy="677797"/>
          </a:xfrm>
          <a:prstGeom prst="rect">
            <a:avLst/>
          </a:prstGeom>
        </p:spPr>
      </p:pic>
      <p:sp>
        <p:nvSpPr>
          <p:cNvPr id="32" name="Freeform 13" title="Icon of a cloud">
            <a:extLst>
              <a:ext uri="{FF2B5EF4-FFF2-40B4-BE49-F238E27FC236}">
                <a16:creationId xmlns:a16="http://schemas.microsoft.com/office/drawing/2014/main" id="{B21A0F07-65F6-4F24-9AFC-9F8D7BE4ECFA}"/>
              </a:ext>
            </a:extLst>
          </p:cNvPr>
          <p:cNvSpPr>
            <a:spLocks noChangeAspect="1"/>
          </p:cNvSpPr>
          <p:nvPr/>
        </p:nvSpPr>
        <p:spPr bwMode="auto">
          <a:xfrm>
            <a:off x="5583215" y="2023972"/>
            <a:ext cx="1025573" cy="56258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TextBox 202">
            <a:extLst>
              <a:ext uri="{FF2B5EF4-FFF2-40B4-BE49-F238E27FC236}">
                <a16:creationId xmlns:a16="http://schemas.microsoft.com/office/drawing/2014/main" id="{E361AD0D-4AA7-47C4-B48E-588D10A64EFA}"/>
              </a:ext>
            </a:extLst>
          </p:cNvPr>
          <p:cNvSpPr txBox="1"/>
          <p:nvPr/>
        </p:nvSpPr>
        <p:spPr>
          <a:xfrm>
            <a:off x="1692863" y="1597886"/>
            <a:ext cx="978313" cy="531737"/>
          </a:xfrm>
          <a:prstGeom prst="rect">
            <a:avLst/>
          </a:prstGeom>
        </p:spPr>
        <p:txBody>
          <a:bodyPr wrap="square">
            <a:spAutoFit/>
          </a:bodyPr>
          <a:lstStyle>
            <a:defPPr>
              <a:defRPr lang="en-US"/>
            </a:defPPr>
            <a:lvl1pPr algn="ctr" defTabSz="243870">
              <a:spcAft>
                <a:spcPts val="600"/>
              </a:spcAft>
              <a:defRPr b="1">
                <a:solidFill>
                  <a:schemeClr val="tx2"/>
                </a:solidFill>
                <a:latin typeface="Segoe UI Semibold" panose="020B0702040204020203" pitchFamily="34" charset="0"/>
                <a:cs typeface="Segoe UI Semibold" panose="020B0702040204020203" pitchFamily="34" charset="0"/>
              </a:defRPr>
            </a:lvl1pPr>
          </a:lstStyle>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p>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Hub</a:t>
            </a:r>
          </a:p>
        </p:txBody>
      </p:sp>
      <p:sp>
        <p:nvSpPr>
          <p:cNvPr id="35" name="Rectangle 34">
            <a:extLst>
              <a:ext uri="{FF2B5EF4-FFF2-40B4-BE49-F238E27FC236}">
                <a16:creationId xmlns:a16="http://schemas.microsoft.com/office/drawing/2014/main" id="{B7257C14-FFD9-4E5B-8039-BA46A13A1F9D}"/>
              </a:ext>
            </a:extLst>
          </p:cNvPr>
          <p:cNvSpPr/>
          <p:nvPr/>
        </p:nvSpPr>
        <p:spPr>
          <a:xfrm>
            <a:off x="7625600" y="1597886"/>
            <a:ext cx="1237800" cy="531737"/>
          </a:xfrm>
          <a:prstGeom prst="rect">
            <a:avLst/>
          </a:prstGeom>
        </p:spPr>
        <p:txBody>
          <a:bodyPr wrap="square">
            <a:spAutoFit/>
          </a:bodyPr>
          <a:lstStyle/>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p>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Central</a:t>
            </a:r>
          </a:p>
        </p:txBody>
      </p:sp>
      <p:sp>
        <p:nvSpPr>
          <p:cNvPr id="4" name="Rectangle 3">
            <a:extLst>
              <a:ext uri="{FF2B5EF4-FFF2-40B4-BE49-F238E27FC236}">
                <a16:creationId xmlns:a16="http://schemas.microsoft.com/office/drawing/2014/main" id="{A2805A11-3140-4D92-A8F9-657A7175DC2E}"/>
              </a:ext>
            </a:extLst>
          </p:cNvPr>
          <p:cNvSpPr/>
          <p:nvPr/>
        </p:nvSpPr>
        <p:spPr>
          <a:xfrm>
            <a:off x="4169951" y="1597886"/>
            <a:ext cx="1104812" cy="531737"/>
          </a:xfrm>
          <a:prstGeom prst="rect">
            <a:avLst/>
          </a:prstGeom>
        </p:spPr>
        <p:txBody>
          <a:bodyPr wrap="square">
            <a:spAutoFit/>
          </a:bodyPr>
          <a:lstStyle/>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p>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IoT Edge </a:t>
            </a:r>
          </a:p>
        </p:txBody>
      </p:sp>
      <p:sp>
        <p:nvSpPr>
          <p:cNvPr id="7" name="Rectangle 6">
            <a:extLst>
              <a:ext uri="{FF2B5EF4-FFF2-40B4-BE49-F238E27FC236}">
                <a16:creationId xmlns:a16="http://schemas.microsoft.com/office/drawing/2014/main" id="{F5579EF3-1C5E-4721-B178-59216D4325B4}"/>
              </a:ext>
            </a:extLst>
          </p:cNvPr>
          <p:cNvSpPr/>
          <p:nvPr/>
        </p:nvSpPr>
        <p:spPr>
          <a:xfrm>
            <a:off x="9935690" y="1597886"/>
            <a:ext cx="2154525" cy="307777"/>
          </a:xfrm>
          <a:prstGeom prst="rect">
            <a:avLst/>
          </a:prstGeom>
        </p:spPr>
        <p:txBody>
          <a:bodyPr wrap="square">
            <a:spAutoFit/>
          </a:bodyPr>
          <a:lstStyle/>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Digital </a:t>
            </a:r>
          </a:p>
          <a:p>
            <a:pPr marL="0" marR="0" lvl="0" indent="0" algn="l" defTabSz="2438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Twins</a:t>
            </a:r>
          </a:p>
        </p:txBody>
      </p:sp>
      <p:sp>
        <p:nvSpPr>
          <p:cNvPr id="56" name="Rectangle 55">
            <a:extLst>
              <a:ext uri="{FF2B5EF4-FFF2-40B4-BE49-F238E27FC236}">
                <a16:creationId xmlns:a16="http://schemas.microsoft.com/office/drawing/2014/main" id="{FAD35A72-DF33-447C-A167-80272AA19C34}"/>
              </a:ext>
            </a:extLst>
          </p:cNvPr>
          <p:cNvSpPr/>
          <p:nvPr/>
        </p:nvSpPr>
        <p:spPr bwMode="auto">
          <a:xfrm>
            <a:off x="204490" y="5072886"/>
            <a:ext cx="2377103" cy="82284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2438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SPHERE,  Azure RTOS, Embedded C SDK</a:t>
            </a:r>
          </a:p>
          <a:p>
            <a:pPr marL="0" marR="0" lvl="0" indent="0" algn="ctr" defTabSz="895826" rtl="0" eaLnBrk="1" fontAlgn="auto" latinLnBrk="0" hangingPunct="1">
              <a:lnSpc>
                <a:spcPct val="100000"/>
              </a:lnSpc>
              <a:spcBef>
                <a:spcPts val="0"/>
              </a:spcBef>
              <a:spcAft>
                <a:spcPts val="2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895826"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Peerless security for microcontroller-based devices</a:t>
            </a:r>
          </a:p>
        </p:txBody>
      </p:sp>
      <p:sp>
        <p:nvSpPr>
          <p:cNvPr id="72" name="Rectangle 71">
            <a:extLst>
              <a:ext uri="{FF2B5EF4-FFF2-40B4-BE49-F238E27FC236}">
                <a16:creationId xmlns:a16="http://schemas.microsoft.com/office/drawing/2014/main" id="{38DBCE97-2828-42D0-830C-BC2F7BD65EE9}"/>
              </a:ext>
            </a:extLst>
          </p:cNvPr>
          <p:cNvSpPr/>
          <p:nvPr/>
        </p:nvSpPr>
        <p:spPr bwMode="auto">
          <a:xfrm>
            <a:off x="2838490" y="5072886"/>
            <a:ext cx="3405259" cy="82284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2438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10 IoT, Linux, Azure RTOS, Azure IoT Edge, Device SDKs</a:t>
            </a:r>
          </a:p>
          <a:p>
            <a:pPr marL="0" marR="0" lvl="0" indent="0" algn="ctr" defTabSz="895826" rtl="0" eaLnBrk="1" fontAlgn="auto" latinLnBrk="0" hangingPunct="1">
              <a:lnSpc>
                <a:spcPct val="100000"/>
              </a:lnSpc>
              <a:spcBef>
                <a:spcPts val="0"/>
              </a:spcBef>
              <a:spcAft>
                <a:spcPts val="2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895826"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The power of Windows or Linux on small footprint enterprise-grade edge devices.</a:t>
            </a:r>
          </a:p>
          <a:p>
            <a:pPr marL="0" marR="0" lvl="0" indent="0" algn="ctr" defTabSz="895826" rtl="0" eaLnBrk="1" fontAlgn="auto" latinLnBrk="0" hangingPunct="1">
              <a:lnSpc>
                <a:spcPct val="100000"/>
              </a:lnSpc>
              <a:spcBef>
                <a:spcPts val="0"/>
              </a:spcBef>
              <a:spcAft>
                <a:spcPts val="20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Kiosks, industrial HMIs, point-of-sale, medical equipment, gateways, and more</a:t>
            </a:r>
          </a:p>
        </p:txBody>
      </p:sp>
      <p:sp>
        <p:nvSpPr>
          <p:cNvPr id="15" name="Rectangle 14">
            <a:extLst>
              <a:ext uri="{FF2B5EF4-FFF2-40B4-BE49-F238E27FC236}">
                <a16:creationId xmlns:a16="http://schemas.microsoft.com/office/drawing/2014/main" id="{BAB5F312-0D70-4D19-BB02-F8D8AF09DE3C}"/>
              </a:ext>
            </a:extLst>
          </p:cNvPr>
          <p:cNvSpPr/>
          <p:nvPr/>
        </p:nvSpPr>
        <p:spPr>
          <a:xfrm>
            <a:off x="1030851" y="4347485"/>
            <a:ext cx="1455848" cy="523220"/>
          </a:xfrm>
          <a:prstGeom prst="rect">
            <a:avLst/>
          </a:prstGeom>
        </p:spPr>
        <p:txBody>
          <a:bodyPr wrap="none">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a:rPr>
              <a:t>MCU-Class</a:t>
            </a:r>
          </a:p>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Segoe UI Semibold"/>
              </a:rPr>
              <a:t>Sensors/Actuators</a:t>
            </a:r>
            <a:endParaRPr kumimoji="0" lang="en-US" sz="16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74C0C961-DF54-4039-8CDD-6F768A028B60}"/>
              </a:ext>
            </a:extLst>
          </p:cNvPr>
          <p:cNvSpPr/>
          <p:nvPr/>
        </p:nvSpPr>
        <p:spPr>
          <a:xfrm>
            <a:off x="4188955" y="4347485"/>
            <a:ext cx="1152880" cy="338554"/>
          </a:xfrm>
          <a:prstGeom prst="rect">
            <a:avLst/>
          </a:prstGeom>
        </p:spPr>
        <p:txBody>
          <a:bodyPr wrap="none">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a:rPr>
              <a:t>MPU-class</a:t>
            </a:r>
            <a:endParaRPr kumimoji="0" lang="en-US" sz="20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1EA0611-097D-4D9B-BABD-5AFED9394D89}"/>
              </a:ext>
            </a:extLst>
          </p:cNvPr>
          <p:cNvSpPr/>
          <p:nvPr/>
        </p:nvSpPr>
        <p:spPr bwMode="auto">
          <a:xfrm>
            <a:off x="6592432" y="5072886"/>
            <a:ext cx="2377103" cy="82284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2438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WINDOWS SERVER IoT</a:t>
            </a: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895826" rtl="0" eaLnBrk="1" fontAlgn="auto" latinLnBrk="0" hangingPunct="1">
              <a:lnSpc>
                <a:spcPct val="100000"/>
              </a:lnSpc>
              <a:spcBef>
                <a:spcPts val="0"/>
              </a:spcBef>
              <a:spcAft>
                <a:spcPts val="2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895826"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For the most demanding edge computing workloads</a:t>
            </a:r>
          </a:p>
        </p:txBody>
      </p:sp>
      <p:sp>
        <p:nvSpPr>
          <p:cNvPr id="78" name="Rectangle 77">
            <a:extLst>
              <a:ext uri="{FF2B5EF4-FFF2-40B4-BE49-F238E27FC236}">
                <a16:creationId xmlns:a16="http://schemas.microsoft.com/office/drawing/2014/main" id="{3B704AFD-7EE7-412C-9CA3-C9357E3C55EB}"/>
              </a:ext>
            </a:extLst>
          </p:cNvPr>
          <p:cNvSpPr/>
          <p:nvPr/>
        </p:nvSpPr>
        <p:spPr>
          <a:xfrm>
            <a:off x="7123150" y="4347485"/>
            <a:ext cx="1303378" cy="343443"/>
          </a:xfrm>
          <a:prstGeom prst="rect">
            <a:avLst/>
          </a:prstGeom>
        </p:spPr>
        <p:txBody>
          <a:bodyPr wrap="none">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Semibold"/>
              </a:rPr>
              <a:t>Server-class</a:t>
            </a:r>
          </a:p>
        </p:txBody>
      </p:sp>
      <p:sp>
        <p:nvSpPr>
          <p:cNvPr id="80" name="Rectangle 79">
            <a:extLst>
              <a:ext uri="{FF2B5EF4-FFF2-40B4-BE49-F238E27FC236}">
                <a16:creationId xmlns:a16="http://schemas.microsoft.com/office/drawing/2014/main" id="{66969CB1-ECDF-40EB-8EDD-48F81FF447C0}"/>
              </a:ext>
            </a:extLst>
          </p:cNvPr>
          <p:cNvSpPr/>
          <p:nvPr/>
        </p:nvSpPr>
        <p:spPr bwMode="auto">
          <a:xfrm>
            <a:off x="9261678" y="5072886"/>
            <a:ext cx="2377103" cy="822843"/>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2438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STACK, Azure IoT Edge</a:t>
            </a:r>
          </a:p>
          <a:p>
            <a:pPr marL="0" marR="0" lvl="0" indent="0" algn="ctr" defTabSz="895826" rtl="0" eaLnBrk="1" fontAlgn="auto" latinLnBrk="0" hangingPunct="1">
              <a:lnSpc>
                <a:spcPct val="100000"/>
              </a:lnSpc>
              <a:spcBef>
                <a:spcPts val="0"/>
              </a:spcBef>
              <a:spcAft>
                <a:spcPts val="20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895826"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An extension of Azure to consistently build and run hybrid applications across cloud boundaries</a:t>
            </a:r>
          </a:p>
        </p:txBody>
      </p:sp>
      <p:sp>
        <p:nvSpPr>
          <p:cNvPr id="82" name="Rectangle 81">
            <a:extLst>
              <a:ext uri="{FF2B5EF4-FFF2-40B4-BE49-F238E27FC236}">
                <a16:creationId xmlns:a16="http://schemas.microsoft.com/office/drawing/2014/main" id="{9A5C976F-D6AD-4ACB-9810-AE057FD1D95F}"/>
              </a:ext>
            </a:extLst>
          </p:cNvPr>
          <p:cNvSpPr/>
          <p:nvPr/>
        </p:nvSpPr>
        <p:spPr>
          <a:xfrm>
            <a:off x="9753886" y="4347485"/>
            <a:ext cx="2250937" cy="584775"/>
          </a:xfrm>
          <a:prstGeom prst="rect">
            <a:avLst/>
          </a:prstGeom>
        </p:spPr>
        <p:txBody>
          <a:bodyPr wrap="none">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Semibold"/>
              </a:rPr>
              <a:t>Hybrid server,</a:t>
            </a:r>
          </a:p>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Semibold"/>
              </a:rPr>
              <a:t>Hyper converged infra</a:t>
            </a:r>
          </a:p>
        </p:txBody>
      </p:sp>
      <p:sp>
        <p:nvSpPr>
          <p:cNvPr id="88" name="signal" title="Icon of a communication signal">
            <a:extLst>
              <a:ext uri="{FF2B5EF4-FFF2-40B4-BE49-F238E27FC236}">
                <a16:creationId xmlns:a16="http://schemas.microsoft.com/office/drawing/2014/main" id="{83784AA4-6100-4E15-B643-0BD230EAD5A6}"/>
              </a:ext>
            </a:extLst>
          </p:cNvPr>
          <p:cNvSpPr>
            <a:spLocks noChangeAspect="1" noEditPoints="1"/>
          </p:cNvSpPr>
          <p:nvPr/>
        </p:nvSpPr>
        <p:spPr bwMode="auto">
          <a:xfrm>
            <a:off x="628081" y="4318231"/>
            <a:ext cx="402770" cy="457135"/>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8" tIns="44808" rIns="89618" bIns="44808" numCol="1" anchor="t" anchorCtr="0" compatLnSpc="1">
            <a:prstTxWarp prst="textNoShape">
              <a:avLst/>
            </a:prstTxWarp>
          </a:bodyPr>
          <a:lstStyle/>
          <a:p>
            <a:pPr marL="0" marR="0" lvl="0" indent="0" algn="l" defTabSz="91394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Calibri" panose="020F0502020204030204"/>
              <a:ea typeface="+mn-ea"/>
              <a:cs typeface="+mn-cs"/>
            </a:endParaRPr>
          </a:p>
        </p:txBody>
      </p:sp>
      <p:sp>
        <p:nvSpPr>
          <p:cNvPr id="89" name="server" title="Icon of a server tower">
            <a:extLst>
              <a:ext uri="{FF2B5EF4-FFF2-40B4-BE49-F238E27FC236}">
                <a16:creationId xmlns:a16="http://schemas.microsoft.com/office/drawing/2014/main" id="{40CA069B-7B1F-4834-A04B-D61E56DE718D}"/>
              </a:ext>
            </a:extLst>
          </p:cNvPr>
          <p:cNvSpPr>
            <a:spLocks noChangeAspect="1" noEditPoints="1"/>
          </p:cNvSpPr>
          <p:nvPr/>
        </p:nvSpPr>
        <p:spPr bwMode="auto">
          <a:xfrm>
            <a:off x="6859110" y="4353476"/>
            <a:ext cx="240678" cy="45713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p:txBody>
      </p:sp>
      <p:sp>
        <p:nvSpPr>
          <p:cNvPr id="90" name="network_3" title="Icon of a server connected to a network">
            <a:extLst>
              <a:ext uri="{FF2B5EF4-FFF2-40B4-BE49-F238E27FC236}">
                <a16:creationId xmlns:a16="http://schemas.microsoft.com/office/drawing/2014/main" id="{149F2350-6BCC-4EF3-B79F-B979D5F4C49C}"/>
              </a:ext>
            </a:extLst>
          </p:cNvPr>
          <p:cNvSpPr>
            <a:spLocks noChangeAspect="1" noEditPoints="1"/>
          </p:cNvSpPr>
          <p:nvPr/>
        </p:nvSpPr>
        <p:spPr bwMode="auto">
          <a:xfrm>
            <a:off x="9384032" y="4385449"/>
            <a:ext cx="440514" cy="45713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92" name="IoT_Hub" title="Icon of circles connecting to a center circle surrounded by brackets">
            <a:extLst>
              <a:ext uri="{FF2B5EF4-FFF2-40B4-BE49-F238E27FC236}">
                <a16:creationId xmlns:a16="http://schemas.microsoft.com/office/drawing/2014/main" id="{31C1A45E-5E31-459E-8A7C-48D6B0401DA9}"/>
              </a:ext>
            </a:extLst>
          </p:cNvPr>
          <p:cNvSpPr>
            <a:spLocks noChangeAspect="1" noEditPoints="1"/>
          </p:cNvSpPr>
          <p:nvPr/>
        </p:nvSpPr>
        <p:spPr bwMode="auto">
          <a:xfrm>
            <a:off x="1001072" y="1585177"/>
            <a:ext cx="548562" cy="54856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Graphic 20">
            <a:extLst>
              <a:ext uri="{FF2B5EF4-FFF2-40B4-BE49-F238E27FC236}">
                <a16:creationId xmlns:a16="http://schemas.microsoft.com/office/drawing/2014/main" id="{ED2003CF-7E9A-483C-8E00-5ABF03D378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980" y="1585177"/>
            <a:ext cx="477011" cy="548562"/>
          </a:xfrm>
          <a:prstGeom prst="rect">
            <a:avLst/>
          </a:prstGeom>
        </p:spPr>
      </p:pic>
      <p:pic>
        <p:nvPicPr>
          <p:cNvPr id="23" name="Graphic 22">
            <a:extLst>
              <a:ext uri="{FF2B5EF4-FFF2-40B4-BE49-F238E27FC236}">
                <a16:creationId xmlns:a16="http://schemas.microsoft.com/office/drawing/2014/main" id="{6DEA6C35-01BC-4CE0-BD6D-E05CC397E1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52471" y="1585177"/>
            <a:ext cx="478533" cy="548562"/>
          </a:xfrm>
          <a:prstGeom prst="rect">
            <a:avLst/>
          </a:prstGeom>
        </p:spPr>
      </p:pic>
      <p:grpSp>
        <p:nvGrpSpPr>
          <p:cNvPr id="24" name="Graphic 18">
            <a:extLst>
              <a:ext uri="{FF2B5EF4-FFF2-40B4-BE49-F238E27FC236}">
                <a16:creationId xmlns:a16="http://schemas.microsoft.com/office/drawing/2014/main" id="{856AA042-92CE-4645-9534-89050CF435DF}"/>
              </a:ext>
            </a:extLst>
          </p:cNvPr>
          <p:cNvGrpSpPr/>
          <p:nvPr/>
        </p:nvGrpSpPr>
        <p:grpSpPr>
          <a:xfrm>
            <a:off x="3440234" y="1589875"/>
            <a:ext cx="598258" cy="539171"/>
            <a:chOff x="4187888" y="2840876"/>
            <a:chExt cx="771525" cy="695325"/>
          </a:xfrm>
        </p:grpSpPr>
        <p:sp>
          <p:nvSpPr>
            <p:cNvPr id="25" name="Freeform: Shape 24">
              <a:extLst>
                <a:ext uri="{FF2B5EF4-FFF2-40B4-BE49-F238E27FC236}">
                  <a16:creationId xmlns:a16="http://schemas.microsoft.com/office/drawing/2014/main" id="{391A4F0E-B752-4FAB-B947-621C501CBB27}"/>
                </a:ext>
              </a:extLst>
            </p:cNvPr>
            <p:cNvSpPr/>
            <p:nvPr/>
          </p:nvSpPr>
          <p:spPr>
            <a:xfrm>
              <a:off x="4206938" y="3324555"/>
              <a:ext cx="723900" cy="209550"/>
            </a:xfrm>
            <a:custGeom>
              <a:avLst/>
              <a:gdLst>
                <a:gd name="connsiteX0" fmla="*/ 732568 w 723900"/>
                <a:gd name="connsiteY0" fmla="*/ 211074 h 209550"/>
                <a:gd name="connsiteX1" fmla="*/ 0 w 723900"/>
                <a:gd name="connsiteY1" fmla="*/ 211074 h 209550"/>
                <a:gd name="connsiteX2" fmla="*/ 0 w 723900"/>
                <a:gd name="connsiteY2" fmla="*/ 0 h 209550"/>
                <a:gd name="connsiteX3" fmla="*/ 732568 w 723900"/>
                <a:gd name="connsiteY3" fmla="*/ 0 h 209550"/>
                <a:gd name="connsiteX4" fmla="*/ 732568 w 723900"/>
                <a:gd name="connsiteY4" fmla="*/ 211074 h 209550"/>
                <a:gd name="connsiteX5" fmla="*/ 605314 w 723900"/>
                <a:gd name="connsiteY5" fmla="*/ 113919 h 209550"/>
                <a:gd name="connsiteX6" fmla="*/ 626459 w 723900"/>
                <a:gd name="connsiteY6" fmla="*/ 89154 h 209550"/>
                <a:gd name="connsiteX7" fmla="*/ 605314 w 723900"/>
                <a:gd name="connsiteY7" fmla="*/ 67913 h 209550"/>
                <a:gd name="connsiteX8" fmla="*/ 584164 w 723900"/>
                <a:gd name="connsiteY8" fmla="*/ 87501 h 209550"/>
                <a:gd name="connsiteX9" fmla="*/ 584168 w 723900"/>
                <a:gd name="connsiteY9" fmla="*/ 89154 h 209550"/>
                <a:gd name="connsiteX10" fmla="*/ 605314 w 723900"/>
                <a:gd name="connsiteY10" fmla="*/ 11391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209550">
                  <a:moveTo>
                    <a:pt x="732568" y="211074"/>
                  </a:moveTo>
                  <a:lnTo>
                    <a:pt x="0" y="211074"/>
                  </a:lnTo>
                  <a:lnTo>
                    <a:pt x="0" y="0"/>
                  </a:lnTo>
                  <a:lnTo>
                    <a:pt x="732568" y="0"/>
                  </a:lnTo>
                  <a:lnTo>
                    <a:pt x="732568" y="211074"/>
                  </a:lnTo>
                  <a:close/>
                  <a:moveTo>
                    <a:pt x="605314" y="113919"/>
                  </a:moveTo>
                  <a:cubicBezTo>
                    <a:pt x="617835" y="112617"/>
                    <a:pt x="627136" y="101725"/>
                    <a:pt x="626459" y="89154"/>
                  </a:cubicBezTo>
                  <a:cubicBezTo>
                    <a:pt x="625723" y="77778"/>
                    <a:pt x="616687" y="68700"/>
                    <a:pt x="605314" y="67913"/>
                  </a:cubicBezTo>
                  <a:cubicBezTo>
                    <a:pt x="594065" y="67482"/>
                    <a:pt x="584596" y="76251"/>
                    <a:pt x="584164" y="87501"/>
                  </a:cubicBezTo>
                  <a:cubicBezTo>
                    <a:pt x="584144" y="88052"/>
                    <a:pt x="584144" y="88603"/>
                    <a:pt x="584168" y="89154"/>
                  </a:cubicBezTo>
                  <a:cubicBezTo>
                    <a:pt x="584168" y="103346"/>
                    <a:pt x="591217" y="113919"/>
                    <a:pt x="605314" y="113919"/>
                  </a:cubicBezTo>
                  <a:close/>
                </a:path>
              </a:pathLst>
            </a:custGeom>
            <a:noFill/>
            <a:ln w="12700" cap="flat">
              <a:solidFill>
                <a:schemeClr val="tx2"/>
              </a:solidFill>
              <a:prstDash val="solid"/>
              <a:miter/>
            </a:ln>
          </p:spPr>
          <p:txBody>
            <a:bodyPr rtlCol="0" anchor="ct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8BF40A6-073A-42FF-A680-BB86FB67E190}"/>
                </a:ext>
              </a:extLst>
            </p:cNvPr>
            <p:cNvSpPr/>
            <p:nvPr/>
          </p:nvSpPr>
          <p:spPr>
            <a:xfrm>
              <a:off x="4384559" y="2972757"/>
              <a:ext cx="381000" cy="504825"/>
            </a:xfrm>
            <a:custGeom>
              <a:avLst/>
              <a:gdLst>
                <a:gd name="connsiteX0" fmla="*/ 246718 w 381000"/>
                <a:gd name="connsiteY0" fmla="*/ 206637 h 504825"/>
                <a:gd name="connsiteX1" fmla="*/ 161056 w 381000"/>
                <a:gd name="connsiteY1" fmla="*/ 255741 h 504825"/>
                <a:gd name="connsiteX2" fmla="*/ 111952 w 381000"/>
                <a:gd name="connsiteY2" fmla="*/ 170080 h 504825"/>
                <a:gd name="connsiteX3" fmla="*/ 197378 w 381000"/>
                <a:gd name="connsiteY3" fmla="*/ 120912 h 504825"/>
                <a:gd name="connsiteX4" fmla="*/ 246718 w 381000"/>
                <a:gd name="connsiteY4" fmla="*/ 206637 h 504825"/>
                <a:gd name="connsiteX5" fmla="*/ 47455 w 381000"/>
                <a:gd name="connsiteY5" fmla="*/ 506294 h 504825"/>
                <a:gd name="connsiteX6" fmla="*/ 98604 w 381000"/>
                <a:gd name="connsiteY6" fmla="*/ 476576 h 504825"/>
                <a:gd name="connsiteX7" fmla="*/ 69720 w 381000"/>
                <a:gd name="connsiteY7" fmla="*/ 425904 h 504825"/>
                <a:gd name="connsiteX8" fmla="*/ 69362 w 381000"/>
                <a:gd name="connsiteY8" fmla="*/ 425807 h 504825"/>
                <a:gd name="connsiteX9" fmla="*/ 19157 w 381000"/>
                <a:gd name="connsiteY9" fmla="*/ 453039 h 504825"/>
                <a:gd name="connsiteX10" fmla="*/ 18594 w 381000"/>
                <a:gd name="connsiteY10" fmla="*/ 455144 h 504825"/>
                <a:gd name="connsiteX11" fmla="*/ 46719 w 381000"/>
                <a:gd name="connsiteY11" fmla="*/ 506089 h 504825"/>
                <a:gd name="connsiteX12" fmla="*/ 47455 w 381000"/>
                <a:gd name="connsiteY12" fmla="*/ 506294 h 504825"/>
                <a:gd name="connsiteX13" fmla="*/ 28881 w 381000"/>
                <a:gd name="connsiteY13" fmla="*/ 105291 h 504825"/>
                <a:gd name="connsiteX14" fmla="*/ 80394 w 381000"/>
                <a:gd name="connsiteY14" fmla="*/ 75436 h 504825"/>
                <a:gd name="connsiteX15" fmla="*/ 50979 w 381000"/>
                <a:gd name="connsiteY15" fmla="*/ 24043 h 504825"/>
                <a:gd name="connsiteX16" fmla="*/ 952 w 381000"/>
                <a:gd name="connsiteY16" fmla="*/ 56325 h 504825"/>
                <a:gd name="connsiteX17" fmla="*/ 29262 w 381000"/>
                <a:gd name="connsiteY17" fmla="*/ 105291 h 504825"/>
                <a:gd name="connsiteX18" fmla="*/ 265482 w 381000"/>
                <a:gd name="connsiteY18" fmla="*/ 81574 h 504825"/>
                <a:gd name="connsiteX19" fmla="*/ 316137 w 381000"/>
                <a:gd name="connsiteY19" fmla="*/ 52659 h 504825"/>
                <a:gd name="connsiteX20" fmla="*/ 316250 w 381000"/>
                <a:gd name="connsiteY20" fmla="*/ 52237 h 504825"/>
                <a:gd name="connsiteX21" fmla="*/ 287009 w 381000"/>
                <a:gd name="connsiteY21" fmla="*/ 1469 h 504825"/>
                <a:gd name="connsiteX22" fmla="*/ 236354 w 381000"/>
                <a:gd name="connsiteY22" fmla="*/ 30384 h 504825"/>
                <a:gd name="connsiteX23" fmla="*/ 236240 w 381000"/>
                <a:gd name="connsiteY23" fmla="*/ 30806 h 504825"/>
                <a:gd name="connsiteX24" fmla="*/ 263444 w 381000"/>
                <a:gd name="connsiteY24" fmla="*/ 81025 h 504825"/>
                <a:gd name="connsiteX25" fmla="*/ 265482 w 381000"/>
                <a:gd name="connsiteY25" fmla="*/ 81574 h 504825"/>
                <a:gd name="connsiteX26" fmla="*/ 336729 w 381000"/>
                <a:gd name="connsiteY26" fmla="*/ 245499 h 504825"/>
                <a:gd name="connsiteX27" fmla="*/ 388307 w 381000"/>
                <a:gd name="connsiteY27" fmla="*/ 215734 h 504825"/>
                <a:gd name="connsiteX28" fmla="*/ 358541 w 381000"/>
                <a:gd name="connsiteY28" fmla="*/ 164156 h 504825"/>
                <a:gd name="connsiteX29" fmla="*/ 306964 w 381000"/>
                <a:gd name="connsiteY29" fmla="*/ 193921 h 504825"/>
                <a:gd name="connsiteX30" fmla="*/ 336729 w 381000"/>
                <a:gd name="connsiteY30" fmla="*/ 245499 h 504825"/>
                <a:gd name="connsiteX31" fmla="*/ 140895 w 381000"/>
                <a:gd name="connsiteY31" fmla="*/ 246833 h 504825"/>
                <a:gd name="connsiteX32" fmla="*/ 71553 w 381000"/>
                <a:gd name="connsiteY32" fmla="*/ 419711 h 504825"/>
                <a:gd name="connsiteX33" fmla="*/ 127846 w 381000"/>
                <a:gd name="connsiteY33" fmla="*/ 142820 h 504825"/>
                <a:gd name="connsiteX34" fmla="*/ 71553 w 381000"/>
                <a:gd name="connsiteY34" fmla="*/ 92242 h 504825"/>
                <a:gd name="connsiteX35" fmla="*/ 218143 w 381000"/>
                <a:gd name="connsiteY35" fmla="*/ 130342 h 504825"/>
                <a:gd name="connsiteX36" fmla="*/ 253195 w 381000"/>
                <a:gd name="connsiteY36" fmla="*/ 77192 h 504825"/>
                <a:gd name="connsiteX37" fmla="*/ 305963 w 381000"/>
                <a:gd name="connsiteY37" fmla="*/ 201017 h 504825"/>
                <a:gd name="connsiteX38" fmla="*/ 248813 w 381000"/>
                <a:gd name="connsiteY38" fmla="*/ 195398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1000" h="504825">
                  <a:moveTo>
                    <a:pt x="246718" y="206637"/>
                  </a:moveTo>
                  <a:cubicBezTo>
                    <a:pt x="236623" y="243852"/>
                    <a:pt x="198271" y="265837"/>
                    <a:pt x="161056" y="255741"/>
                  </a:cubicBezTo>
                  <a:cubicBezTo>
                    <a:pt x="123842" y="245647"/>
                    <a:pt x="101857" y="207294"/>
                    <a:pt x="111952" y="170080"/>
                  </a:cubicBezTo>
                  <a:cubicBezTo>
                    <a:pt x="122021" y="132958"/>
                    <a:pt x="160220" y="110972"/>
                    <a:pt x="197378" y="120912"/>
                  </a:cubicBezTo>
                  <a:cubicBezTo>
                    <a:pt x="234377" y="131344"/>
                    <a:pt x="256284" y="169404"/>
                    <a:pt x="246718" y="206637"/>
                  </a:cubicBezTo>
                  <a:close/>
                  <a:moveTo>
                    <a:pt x="47455" y="506294"/>
                  </a:moveTo>
                  <a:cubicBezTo>
                    <a:pt x="69772" y="512109"/>
                    <a:pt x="92603" y="498843"/>
                    <a:pt x="98604" y="476576"/>
                  </a:cubicBezTo>
                  <a:cubicBezTo>
                    <a:pt x="104620" y="454606"/>
                    <a:pt x="91688" y="431920"/>
                    <a:pt x="69720" y="425904"/>
                  </a:cubicBezTo>
                  <a:cubicBezTo>
                    <a:pt x="69601" y="425871"/>
                    <a:pt x="69482" y="425839"/>
                    <a:pt x="69362" y="425807"/>
                  </a:cubicBezTo>
                  <a:cubicBezTo>
                    <a:pt x="47979" y="419464"/>
                    <a:pt x="25502" y="431655"/>
                    <a:pt x="19157" y="453039"/>
                  </a:cubicBezTo>
                  <a:cubicBezTo>
                    <a:pt x="18950" y="453736"/>
                    <a:pt x="18763" y="454438"/>
                    <a:pt x="18594" y="455144"/>
                  </a:cubicBezTo>
                  <a:cubicBezTo>
                    <a:pt x="12292" y="476979"/>
                    <a:pt x="24885" y="499787"/>
                    <a:pt x="46719" y="506089"/>
                  </a:cubicBezTo>
                  <a:cubicBezTo>
                    <a:pt x="46963" y="506159"/>
                    <a:pt x="47209" y="506228"/>
                    <a:pt x="47455" y="506294"/>
                  </a:cubicBezTo>
                  <a:close/>
                  <a:moveTo>
                    <a:pt x="28881" y="105291"/>
                  </a:moveTo>
                  <a:cubicBezTo>
                    <a:pt x="51351" y="111272"/>
                    <a:pt x="74414" y="97905"/>
                    <a:pt x="80394" y="75436"/>
                  </a:cubicBezTo>
                  <a:cubicBezTo>
                    <a:pt x="86328" y="53139"/>
                    <a:pt x="73211" y="30219"/>
                    <a:pt x="50979" y="24043"/>
                  </a:cubicBezTo>
                  <a:cubicBezTo>
                    <a:pt x="28250" y="19142"/>
                    <a:pt x="5852" y="33596"/>
                    <a:pt x="952" y="56325"/>
                  </a:cubicBezTo>
                  <a:cubicBezTo>
                    <a:pt x="-3613" y="77500"/>
                    <a:pt x="8634" y="98683"/>
                    <a:pt x="29262" y="105291"/>
                  </a:cubicBezTo>
                  <a:close/>
                  <a:moveTo>
                    <a:pt x="265482" y="81574"/>
                  </a:moveTo>
                  <a:cubicBezTo>
                    <a:pt x="287455" y="87578"/>
                    <a:pt x="310134" y="74632"/>
                    <a:pt x="316137" y="52659"/>
                  </a:cubicBezTo>
                  <a:cubicBezTo>
                    <a:pt x="316176" y="52519"/>
                    <a:pt x="316213" y="52378"/>
                    <a:pt x="316250" y="52237"/>
                  </a:cubicBezTo>
                  <a:cubicBezTo>
                    <a:pt x="321861" y="30188"/>
                    <a:pt x="308896" y="7679"/>
                    <a:pt x="287009" y="1469"/>
                  </a:cubicBezTo>
                  <a:cubicBezTo>
                    <a:pt x="265036" y="-4535"/>
                    <a:pt x="242357" y="8411"/>
                    <a:pt x="236354" y="30384"/>
                  </a:cubicBezTo>
                  <a:cubicBezTo>
                    <a:pt x="236315" y="30524"/>
                    <a:pt x="236278" y="30665"/>
                    <a:pt x="236240" y="30806"/>
                  </a:cubicBezTo>
                  <a:cubicBezTo>
                    <a:pt x="229884" y="52186"/>
                    <a:pt x="242064" y="74669"/>
                    <a:pt x="263444" y="81025"/>
                  </a:cubicBezTo>
                  <a:cubicBezTo>
                    <a:pt x="264118" y="81226"/>
                    <a:pt x="264798" y="81409"/>
                    <a:pt x="265482" y="81574"/>
                  </a:cubicBezTo>
                  <a:close/>
                  <a:moveTo>
                    <a:pt x="336729" y="245499"/>
                  </a:moveTo>
                  <a:cubicBezTo>
                    <a:pt x="359192" y="251523"/>
                    <a:pt x="382284" y="238196"/>
                    <a:pt x="388307" y="215734"/>
                  </a:cubicBezTo>
                  <a:cubicBezTo>
                    <a:pt x="394331" y="193271"/>
                    <a:pt x="381004" y="170179"/>
                    <a:pt x="358541" y="164156"/>
                  </a:cubicBezTo>
                  <a:cubicBezTo>
                    <a:pt x="336079" y="158132"/>
                    <a:pt x="312987" y="171459"/>
                    <a:pt x="306964" y="193921"/>
                  </a:cubicBezTo>
                  <a:cubicBezTo>
                    <a:pt x="300940" y="216384"/>
                    <a:pt x="314266" y="239476"/>
                    <a:pt x="336729" y="245499"/>
                  </a:cubicBezTo>
                  <a:close/>
                  <a:moveTo>
                    <a:pt x="140895" y="246833"/>
                  </a:moveTo>
                  <a:lnTo>
                    <a:pt x="71553" y="419711"/>
                  </a:lnTo>
                  <a:moveTo>
                    <a:pt x="127846" y="142820"/>
                  </a:moveTo>
                  <a:lnTo>
                    <a:pt x="71553" y="92242"/>
                  </a:lnTo>
                  <a:moveTo>
                    <a:pt x="218143" y="130342"/>
                  </a:moveTo>
                  <a:lnTo>
                    <a:pt x="253195" y="77192"/>
                  </a:lnTo>
                  <a:moveTo>
                    <a:pt x="305963" y="201017"/>
                  </a:moveTo>
                  <a:lnTo>
                    <a:pt x="248813" y="195398"/>
                  </a:lnTo>
                </a:path>
              </a:pathLst>
            </a:custGeom>
            <a:noFill/>
            <a:ln w="12700" cap="flat">
              <a:solidFill>
                <a:schemeClr val="tx2"/>
              </a:solidFill>
              <a:prstDash val="solid"/>
              <a:round/>
            </a:ln>
          </p:spPr>
          <p:txBody>
            <a:bodyPr rtlCol="0" anchor="ct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6DC8442F-18F2-4F6D-B674-B7C528294904}"/>
                </a:ext>
              </a:extLst>
            </p:cNvPr>
            <p:cNvSpPr/>
            <p:nvPr/>
          </p:nvSpPr>
          <p:spPr>
            <a:xfrm>
              <a:off x="4192688" y="2845639"/>
              <a:ext cx="752475" cy="419100"/>
            </a:xfrm>
            <a:custGeom>
              <a:avLst/>
              <a:gdLst>
                <a:gd name="connsiteX0" fmla="*/ 374486 w 752475"/>
                <a:gd name="connsiteY0" fmla="*/ 0 h 419100"/>
                <a:gd name="connsiteX1" fmla="*/ 539364 w 752475"/>
                <a:gd name="connsiteY1" fmla="*/ 110109 h 419100"/>
                <a:gd name="connsiteX2" fmla="*/ 541269 w 752475"/>
                <a:gd name="connsiteY2" fmla="*/ 115062 h 419100"/>
                <a:gd name="connsiteX3" fmla="*/ 555270 w 752475"/>
                <a:gd name="connsiteY3" fmla="*/ 110109 h 419100"/>
                <a:gd name="connsiteX4" fmla="*/ 602229 w 752475"/>
                <a:gd name="connsiteY4" fmla="*/ 103061 h 419100"/>
                <a:gd name="connsiteX5" fmla="*/ 761753 w 752475"/>
                <a:gd name="connsiteY5" fmla="*/ 261670 h 419100"/>
                <a:gd name="connsiteX6" fmla="*/ 618231 w 752475"/>
                <a:gd name="connsiteY6" fmla="*/ 420434 h 419100"/>
                <a:gd name="connsiteX7" fmla="*/ 606229 w 752475"/>
                <a:gd name="connsiteY7" fmla="*/ 421386 h 419100"/>
                <a:gd name="connsiteX8" fmla="*/ 88736 w 752475"/>
                <a:gd name="connsiteY8" fmla="*/ 421386 h 419100"/>
                <a:gd name="connsiteX9" fmla="*/ 81687 w 752475"/>
                <a:gd name="connsiteY9" fmla="*/ 422434 h 419100"/>
                <a:gd name="connsiteX10" fmla="*/ 64733 w 752475"/>
                <a:gd name="connsiteY10" fmla="*/ 419386 h 419100"/>
                <a:gd name="connsiteX11" fmla="*/ 3072 w 752475"/>
                <a:gd name="connsiteY11" fmla="*/ 311887 h 419100"/>
                <a:gd name="connsiteX12" fmla="*/ 91689 w 752475"/>
                <a:gd name="connsiteY12" fmla="*/ 247269 h 419100"/>
                <a:gd name="connsiteX13" fmla="*/ 98737 w 752475"/>
                <a:gd name="connsiteY13" fmla="*/ 249269 h 419100"/>
                <a:gd name="connsiteX14" fmla="*/ 96737 w 752475"/>
                <a:gd name="connsiteY14" fmla="*/ 238220 h 419100"/>
                <a:gd name="connsiteX15" fmla="*/ 109500 w 752475"/>
                <a:gd name="connsiteY15" fmla="*/ 179165 h 419100"/>
                <a:gd name="connsiteX16" fmla="*/ 191606 w 752475"/>
                <a:gd name="connsiteY16" fmla="*/ 128588 h 419100"/>
                <a:gd name="connsiteX17" fmla="*/ 203607 w 752475"/>
                <a:gd name="connsiteY17" fmla="*/ 128588 h 419100"/>
                <a:gd name="connsiteX18" fmla="*/ 203607 w 752475"/>
                <a:gd name="connsiteY18" fmla="*/ 127635 h 419100"/>
                <a:gd name="connsiteX19" fmla="*/ 374486 w 752475"/>
                <a:gd name="connsiteY19"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2475" h="419100">
                  <a:moveTo>
                    <a:pt x="374486" y="0"/>
                  </a:moveTo>
                  <a:cubicBezTo>
                    <a:pt x="446526" y="406"/>
                    <a:pt x="511387" y="43722"/>
                    <a:pt x="539364" y="110109"/>
                  </a:cubicBezTo>
                  <a:lnTo>
                    <a:pt x="541269" y="115062"/>
                  </a:lnTo>
                  <a:lnTo>
                    <a:pt x="555270" y="110109"/>
                  </a:lnTo>
                  <a:cubicBezTo>
                    <a:pt x="570441" y="105243"/>
                    <a:pt x="586298" y="102862"/>
                    <a:pt x="602229" y="103061"/>
                  </a:cubicBezTo>
                  <a:cubicBezTo>
                    <a:pt x="690079" y="102808"/>
                    <a:pt x="761500" y="173820"/>
                    <a:pt x="761753" y="261670"/>
                  </a:cubicBezTo>
                  <a:cubicBezTo>
                    <a:pt x="761989" y="343675"/>
                    <a:pt x="699844" y="412420"/>
                    <a:pt x="618231" y="420434"/>
                  </a:cubicBezTo>
                  <a:lnTo>
                    <a:pt x="606229" y="421386"/>
                  </a:lnTo>
                  <a:lnTo>
                    <a:pt x="88736" y="421386"/>
                  </a:lnTo>
                  <a:lnTo>
                    <a:pt x="81687" y="422434"/>
                  </a:lnTo>
                  <a:cubicBezTo>
                    <a:pt x="75782" y="421386"/>
                    <a:pt x="69781" y="420434"/>
                    <a:pt x="64733" y="419386"/>
                  </a:cubicBezTo>
                  <a:cubicBezTo>
                    <a:pt x="18021" y="406728"/>
                    <a:pt x="-9586" y="358599"/>
                    <a:pt x="3072" y="311887"/>
                  </a:cubicBezTo>
                  <a:cubicBezTo>
                    <a:pt x="13815" y="272241"/>
                    <a:pt x="50656" y="245376"/>
                    <a:pt x="91689" y="247269"/>
                  </a:cubicBezTo>
                  <a:lnTo>
                    <a:pt x="98737" y="249269"/>
                  </a:lnTo>
                  <a:lnTo>
                    <a:pt x="96737" y="238220"/>
                  </a:lnTo>
                  <a:cubicBezTo>
                    <a:pt x="95546" y="217742"/>
                    <a:pt x="99958" y="197325"/>
                    <a:pt x="109500" y="179165"/>
                  </a:cubicBezTo>
                  <a:cubicBezTo>
                    <a:pt x="126593" y="149543"/>
                    <a:pt x="157462" y="130529"/>
                    <a:pt x="191606" y="128588"/>
                  </a:cubicBezTo>
                  <a:lnTo>
                    <a:pt x="203607" y="128588"/>
                  </a:lnTo>
                  <a:lnTo>
                    <a:pt x="203607" y="127635"/>
                  </a:lnTo>
                  <a:cubicBezTo>
                    <a:pt x="226335" y="52165"/>
                    <a:pt x="295669" y="377"/>
                    <a:pt x="374486" y="0"/>
                  </a:cubicBezTo>
                  <a:close/>
                </a:path>
              </a:pathLst>
            </a:custGeom>
            <a:noFill/>
            <a:ln w="12700" cap="flat">
              <a:solidFill>
                <a:schemeClr val="tx2"/>
              </a:solidFill>
              <a:prstDash val="solid"/>
              <a:miter/>
            </a:ln>
          </p:spPr>
          <p:txBody>
            <a:bodyPr rtlCol="0" anchor="ct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DD23FE39-2C0D-423F-82D1-8E855FE612D7}"/>
              </a:ext>
            </a:extLst>
          </p:cNvPr>
          <p:cNvSpPr txBox="1"/>
          <p:nvPr/>
        </p:nvSpPr>
        <p:spPr>
          <a:xfrm>
            <a:off x="123036" y="6317401"/>
            <a:ext cx="1820114" cy="382358"/>
          </a:xfrm>
          <a:prstGeom prst="rect">
            <a:avLst/>
          </a:prstGeom>
          <a:solidFill>
            <a:schemeClr val="bg2"/>
          </a:solidFill>
          <a:ln>
            <a:noFill/>
          </a:ln>
        </p:spPr>
        <p:txBody>
          <a:bodyPr wrap="square" lIns="91427" tIns="91427" rIns="91427" bIns="91427" rtlCol="0">
            <a:spAutoFit/>
          </a:bodyPr>
          <a:lstStyle/>
          <a:p>
            <a:pPr marL="0" marR="0" lvl="0" indent="0" algn="ctr" defTabSz="914201"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B900"/>
                </a:solidFill>
                <a:effectLst/>
                <a:uLnTx/>
                <a:uFillTx/>
                <a:latin typeface="Segoe UI Semibold" panose="020B0702040204020203" pitchFamily="34" charset="0"/>
                <a:ea typeface="+mn-ea"/>
                <a:cs typeface="Segoe UI Semibold" panose="020B0702040204020203" pitchFamily="34" charset="0"/>
              </a:rPr>
              <a:t>INTELLIGENT EDGE</a:t>
            </a:r>
          </a:p>
        </p:txBody>
      </p:sp>
      <p:sp>
        <p:nvSpPr>
          <p:cNvPr id="42" name="TextBox 41">
            <a:extLst>
              <a:ext uri="{FF2B5EF4-FFF2-40B4-BE49-F238E27FC236}">
                <a16:creationId xmlns:a16="http://schemas.microsoft.com/office/drawing/2014/main" id="{C2782886-1CC2-4FED-BA72-DF6912A56DD7}"/>
              </a:ext>
            </a:extLst>
          </p:cNvPr>
          <p:cNvSpPr txBox="1"/>
          <p:nvPr/>
        </p:nvSpPr>
        <p:spPr>
          <a:xfrm>
            <a:off x="239304" y="2919915"/>
            <a:ext cx="2034075" cy="382358"/>
          </a:xfrm>
          <a:prstGeom prst="rect">
            <a:avLst/>
          </a:prstGeom>
          <a:solidFill>
            <a:schemeClr val="accent1"/>
          </a:solidFill>
          <a:ln>
            <a:noFill/>
          </a:ln>
        </p:spPr>
        <p:txBody>
          <a:bodyPr wrap="square" lIns="91427" tIns="91427" rIns="91427" bIns="91427" rtlCol="0">
            <a:spAutoFit/>
          </a:bodyPr>
          <a:lstStyle>
            <a:defPPr>
              <a:defRPr lang="en-US"/>
            </a:defPPr>
            <a:lvl1pPr algn="ctr">
              <a:lnSpc>
                <a:spcPct val="90000"/>
              </a:lnSpc>
              <a:spcBef>
                <a:spcPts val="600"/>
              </a:spcBef>
              <a:defRPr sz="1400">
                <a:solidFill>
                  <a:schemeClr val="bg1"/>
                </a:solidFill>
                <a:latin typeface="Segoe UI Semibold" panose="020B0702040204020203" pitchFamily="34" charset="0"/>
                <a:cs typeface="Segoe UI Semibold" panose="020B0702040204020203" pitchFamily="34" charset="0"/>
              </a:defRPr>
            </a:lvl1pPr>
          </a:lstStyle>
          <a:p>
            <a:pPr marL="0" marR="0" lvl="0" indent="0" algn="ctr" defTabSz="914201" rtl="0" eaLnBrk="1" fontAlgn="auto" latinLnBrk="0" hangingPunct="1">
              <a:lnSpc>
                <a:spcPct val="90000"/>
              </a:lnSpc>
              <a:spcBef>
                <a:spcPts val="588"/>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INTELLIGENT CLOUD</a:t>
            </a:r>
          </a:p>
        </p:txBody>
      </p:sp>
      <p:cxnSp>
        <p:nvCxnSpPr>
          <p:cNvPr id="3" name="Connector: Elbow 2">
            <a:extLst>
              <a:ext uri="{FF2B5EF4-FFF2-40B4-BE49-F238E27FC236}">
                <a16:creationId xmlns:a16="http://schemas.microsoft.com/office/drawing/2014/main" id="{1FCBD200-3627-4906-97F4-424027D24F4D}"/>
              </a:ext>
            </a:extLst>
          </p:cNvPr>
          <p:cNvCxnSpPr>
            <a:cxnSpLocks/>
            <a:stCxn id="36" idx="2"/>
            <a:endCxn id="15" idx="0"/>
          </p:cNvCxnSpPr>
          <p:nvPr/>
        </p:nvCxnSpPr>
        <p:spPr>
          <a:xfrm rot="5400000">
            <a:off x="3328864" y="1580347"/>
            <a:ext cx="1197050" cy="4337227"/>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70AE035-5622-4AEE-9CD3-183677190D76}"/>
              </a:ext>
            </a:extLst>
          </p:cNvPr>
          <p:cNvCxnSpPr>
            <a:cxnSpLocks/>
            <a:stCxn id="36" idx="2"/>
            <a:endCxn id="74" idx="0"/>
          </p:cNvCxnSpPr>
          <p:nvPr/>
        </p:nvCxnSpPr>
        <p:spPr>
          <a:xfrm rot="5400000">
            <a:off x="4832174" y="3083657"/>
            <a:ext cx="1197050" cy="1330607"/>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842ED96-8647-4EF5-8F73-FE2D14501B00}"/>
              </a:ext>
            </a:extLst>
          </p:cNvPr>
          <p:cNvCxnSpPr>
            <a:cxnSpLocks/>
            <a:stCxn id="36" idx="2"/>
            <a:endCxn id="78" idx="0"/>
          </p:cNvCxnSpPr>
          <p:nvPr/>
        </p:nvCxnSpPr>
        <p:spPr>
          <a:xfrm rot="16200000" flipH="1">
            <a:off x="6336895" y="2909541"/>
            <a:ext cx="1197050" cy="1678837"/>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7FDC2BA-CEE7-4646-88E0-5C84CF1307CA}"/>
              </a:ext>
            </a:extLst>
          </p:cNvPr>
          <p:cNvCxnSpPr>
            <a:cxnSpLocks/>
            <a:stCxn id="36" idx="2"/>
            <a:endCxn id="82" idx="0"/>
          </p:cNvCxnSpPr>
          <p:nvPr/>
        </p:nvCxnSpPr>
        <p:spPr>
          <a:xfrm rot="16200000" flipH="1">
            <a:off x="7889153" y="1357283"/>
            <a:ext cx="1197050" cy="4783353"/>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network">
            <a:extLst>
              <a:ext uri="{FF2B5EF4-FFF2-40B4-BE49-F238E27FC236}">
                <a16:creationId xmlns:a16="http://schemas.microsoft.com/office/drawing/2014/main" id="{6D0F2C39-C506-452C-8530-F63A5BA766AA}"/>
              </a:ext>
            </a:extLst>
          </p:cNvPr>
          <p:cNvSpPr>
            <a:spLocks noChangeAspect="1" noEditPoints="1"/>
          </p:cNvSpPr>
          <p:nvPr/>
        </p:nvSpPr>
        <p:spPr bwMode="auto">
          <a:xfrm>
            <a:off x="3748379" y="4320844"/>
            <a:ext cx="440576" cy="458743"/>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network_3" title="Icon of a server connected to a network">
            <a:extLst>
              <a:ext uri="{FF2B5EF4-FFF2-40B4-BE49-F238E27FC236}">
                <a16:creationId xmlns:a16="http://schemas.microsoft.com/office/drawing/2014/main" id="{FE87CF47-8476-4A3F-AD12-E9142ECF303B}"/>
              </a:ext>
            </a:extLst>
          </p:cNvPr>
          <p:cNvSpPr>
            <a:spLocks noChangeAspect="1" noEditPoints="1"/>
          </p:cNvSpPr>
          <p:nvPr/>
        </p:nvSpPr>
        <p:spPr bwMode="auto">
          <a:xfrm>
            <a:off x="9095119" y="4385449"/>
            <a:ext cx="440514" cy="45713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39" name="Title 2">
            <a:extLst>
              <a:ext uri="{FF2B5EF4-FFF2-40B4-BE49-F238E27FC236}">
                <a16:creationId xmlns:a16="http://schemas.microsoft.com/office/drawing/2014/main" id="{B55CFBB1-BC24-4047-881C-620D93C08579}"/>
              </a:ext>
            </a:extLst>
          </p:cNvPr>
          <p:cNvSpPr>
            <a:spLocks noGrp="1"/>
          </p:cNvSpPr>
          <p:nvPr>
            <p:ph type="title"/>
          </p:nvPr>
        </p:nvSpPr>
        <p:spPr>
          <a:xfrm>
            <a:off x="2581593" y="136006"/>
            <a:ext cx="7396902" cy="1027391"/>
          </a:xfrm>
        </p:spPr>
        <p:txBody>
          <a:bodyPr/>
          <a:lstStyle/>
          <a:p>
            <a:pPr algn="ctr"/>
            <a:r>
              <a:rPr lang="en-US" dirty="0"/>
              <a:t>Bringing intelligence to any asset</a:t>
            </a:r>
            <a:br>
              <a:rPr lang="en-US" dirty="0">
                <a:sym typeface="Wingdings" panose="05000000000000000000" pitchFamily="2" charset="2"/>
              </a:rPr>
            </a:br>
            <a:r>
              <a:rPr lang="en-US" sz="2400" dirty="0">
                <a:solidFill>
                  <a:schemeClr val="accent2"/>
                </a:solidFill>
                <a:sym typeface="Wingdings" panose="05000000000000000000" pitchFamily="2" charset="2"/>
              </a:rPr>
              <a:t>Silicon to Service</a:t>
            </a:r>
            <a:endParaRPr lang="en-US" sz="2400" dirty="0">
              <a:solidFill>
                <a:schemeClr val="accent2"/>
              </a:solidFill>
            </a:endParaRPr>
          </a:p>
        </p:txBody>
      </p:sp>
    </p:spTree>
    <p:extLst>
      <p:ext uri="{BB962C8B-B14F-4D97-AF65-F5344CB8AC3E}">
        <p14:creationId xmlns:p14="http://schemas.microsoft.com/office/powerpoint/2010/main" val="15343527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5F53B-229C-4308-B394-4B011F1A2C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4DE310-F91F-4CE7-9B0B-A3EC61FCA8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41E54A3-2BAF-4F8E-A9BC-78C89DD09938}"/>
              </a:ext>
            </a:extLst>
          </p:cNvPr>
          <p:cNvPicPr>
            <a:picLocks noChangeAspect="1"/>
          </p:cNvPicPr>
          <p:nvPr/>
        </p:nvPicPr>
        <p:blipFill>
          <a:blip r:embed="rId3"/>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D166B870-B82B-40EA-9D45-DC420C6A2CEE}"/>
              </a:ext>
            </a:extLst>
          </p:cNvPr>
          <p:cNvGrpSpPr/>
          <p:nvPr/>
        </p:nvGrpSpPr>
        <p:grpSpPr>
          <a:xfrm>
            <a:off x="0" y="0"/>
            <a:ext cx="12192000" cy="841248"/>
            <a:chOff x="0" y="0"/>
            <a:chExt cx="12192000" cy="841248"/>
          </a:xfrm>
        </p:grpSpPr>
        <p:pic>
          <p:nvPicPr>
            <p:cNvPr id="5" name="Picture 4">
              <a:extLst>
                <a:ext uri="{FF2B5EF4-FFF2-40B4-BE49-F238E27FC236}">
                  <a16:creationId xmlns:a16="http://schemas.microsoft.com/office/drawing/2014/main" id="{894451C8-0198-4551-9466-D63A6647E8B3}"/>
                </a:ext>
              </a:extLst>
            </p:cNvPr>
            <p:cNvPicPr>
              <a:picLocks noChangeAspect="1"/>
            </p:cNvPicPr>
            <p:nvPr/>
          </p:nvPicPr>
          <p:blipFill>
            <a:blip r:embed="rId4"/>
            <a:stretch>
              <a:fillRect/>
            </a:stretch>
          </p:blipFill>
          <p:spPr>
            <a:xfrm>
              <a:off x="0" y="0"/>
              <a:ext cx="12192000" cy="841248"/>
            </a:xfrm>
            <a:prstGeom prst="rect">
              <a:avLst/>
            </a:prstGeom>
          </p:spPr>
        </p:pic>
        <p:cxnSp>
          <p:nvCxnSpPr>
            <p:cNvPr id="6" name="Straight Connector 5">
              <a:extLst>
                <a:ext uri="{FF2B5EF4-FFF2-40B4-BE49-F238E27FC236}">
                  <a16:creationId xmlns:a16="http://schemas.microsoft.com/office/drawing/2014/main" id="{7EAAB9F5-C531-4833-80BF-AA65A878AE57}"/>
                </a:ext>
              </a:extLst>
            </p:cNvPr>
            <p:cNvCxnSpPr>
              <a:cxnSpLocks/>
            </p:cNvCxnSpPr>
            <p:nvPr/>
          </p:nvCxnSpPr>
          <p:spPr>
            <a:xfrm>
              <a:off x="0" y="841248"/>
              <a:ext cx="12192000" cy="0"/>
            </a:xfrm>
            <a:prstGeom prst="line">
              <a:avLst/>
            </a:prstGeom>
            <a:ln w="254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D9868404-BF05-4507-B7C3-84755FE67018}"/>
              </a:ext>
              <a:ext uri="{C183D7F6-B498-43B3-948B-1728B52AA6E4}">
                <adec:decorative xmlns:adec="http://schemas.microsoft.com/office/drawing/2017/decorative" val="1"/>
              </a:ext>
            </a:extLst>
          </p:cNvPr>
          <p:cNvSpPr/>
          <p:nvPr/>
        </p:nvSpPr>
        <p:spPr bwMode="auto">
          <a:xfrm>
            <a:off x="6364766" y="1023655"/>
            <a:ext cx="1776764" cy="2892518"/>
          </a:xfrm>
          <a:prstGeom prst="rect">
            <a:avLst/>
          </a:prstGeom>
          <a:noFill/>
          <a:ln w="15875" cap="rnd">
            <a:noFill/>
            <a:prstDash val="dash"/>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896480" rtl="0" eaLnBrk="1" fontAlgn="auto" latinLnBrk="0" hangingPunct="1">
              <a:lnSpc>
                <a:spcPct val="100000"/>
              </a:lnSpc>
              <a:spcBef>
                <a:spcPts val="0"/>
              </a:spcBef>
              <a:spcAft>
                <a:spcPts val="0"/>
              </a:spcAft>
              <a:buClrTx/>
              <a:buSzTx/>
              <a:buFontTx/>
              <a:buNone/>
              <a:tabLst/>
              <a:defRPr/>
            </a:pPr>
            <a:endParaRPr kumimoji="0" lang="en-US" sz="1373" b="1" i="0" u="none" strike="noStrike" kern="0" cap="none" spc="49" normalizeH="0" baseline="0" noProof="0" err="1">
              <a:ln>
                <a:noFill/>
              </a:ln>
              <a:solidFill>
                <a:srgbClr val="1A1A1A"/>
              </a:solidFill>
              <a:effectLst/>
              <a:uLnTx/>
              <a:uFillTx/>
              <a:latin typeface="Segoe UI"/>
              <a:ea typeface="+mn-ea"/>
              <a:cs typeface="Segoe UI Semibold" panose="020B0702040204020203" pitchFamily="34" charset="0"/>
            </a:endParaRPr>
          </a:p>
        </p:txBody>
      </p:sp>
      <p:sp>
        <p:nvSpPr>
          <p:cNvPr id="9" name="Rectangle 8">
            <a:extLst>
              <a:ext uri="{FF2B5EF4-FFF2-40B4-BE49-F238E27FC236}">
                <a16:creationId xmlns:a16="http://schemas.microsoft.com/office/drawing/2014/main" id="{9665515C-FF76-4835-94BB-4DCE686844F2}"/>
              </a:ext>
            </a:extLst>
          </p:cNvPr>
          <p:cNvSpPr/>
          <p:nvPr/>
        </p:nvSpPr>
        <p:spPr bwMode="auto">
          <a:xfrm>
            <a:off x="867375" y="2157206"/>
            <a:ext cx="3540989" cy="25882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2"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Sensors + control</a:t>
            </a:r>
          </a:p>
        </p:txBody>
      </p:sp>
      <p:sp>
        <p:nvSpPr>
          <p:cNvPr id="10" name="Rectangle 9">
            <a:extLst>
              <a:ext uri="{FF2B5EF4-FFF2-40B4-BE49-F238E27FC236}">
                <a16:creationId xmlns:a16="http://schemas.microsoft.com/office/drawing/2014/main" id="{F181EE96-2E82-424B-B21E-D995263B6307}"/>
              </a:ext>
            </a:extLst>
          </p:cNvPr>
          <p:cNvSpPr/>
          <p:nvPr/>
        </p:nvSpPr>
        <p:spPr bwMode="auto">
          <a:xfrm>
            <a:off x="4401817" y="2157206"/>
            <a:ext cx="1761536" cy="258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2"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Sensors to interactive</a:t>
            </a:r>
          </a:p>
        </p:txBody>
      </p:sp>
      <p:sp>
        <p:nvSpPr>
          <p:cNvPr id="11" name="Rectangle 10">
            <a:extLst>
              <a:ext uri="{FF2B5EF4-FFF2-40B4-BE49-F238E27FC236}">
                <a16:creationId xmlns:a16="http://schemas.microsoft.com/office/drawing/2014/main" id="{528E6EEF-8792-4BE2-9CC8-FEF2A275C125}"/>
              </a:ext>
            </a:extLst>
          </p:cNvPr>
          <p:cNvSpPr/>
          <p:nvPr/>
        </p:nvSpPr>
        <p:spPr bwMode="auto">
          <a:xfrm>
            <a:off x="6161620" y="2157206"/>
            <a:ext cx="3593756" cy="2588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2"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Integrated platform</a:t>
            </a:r>
          </a:p>
        </p:txBody>
      </p:sp>
      <p:sp>
        <p:nvSpPr>
          <p:cNvPr id="12" name="Rectangle 11">
            <a:extLst>
              <a:ext uri="{FF2B5EF4-FFF2-40B4-BE49-F238E27FC236}">
                <a16:creationId xmlns:a16="http://schemas.microsoft.com/office/drawing/2014/main" id="{D174A39B-26B9-4EA4-8482-D5E2081E3B7C}"/>
              </a:ext>
            </a:extLst>
          </p:cNvPr>
          <p:cNvSpPr/>
          <p:nvPr/>
        </p:nvSpPr>
        <p:spPr>
          <a:xfrm>
            <a:off x="867378" y="892536"/>
            <a:ext cx="1768812" cy="1052449"/>
          </a:xfrm>
          <a:prstGeom prst="rect">
            <a:avLst/>
          </a:prstGeom>
          <a:solidFill>
            <a:srgbClr val="3C3C4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31" descr="A circuit board&#10;&#10;Description automatically generated">
            <a:extLst>
              <a:ext uri="{FF2B5EF4-FFF2-40B4-BE49-F238E27FC236}">
                <a16:creationId xmlns:a16="http://schemas.microsoft.com/office/drawing/2014/main" id="{C95BBE3C-E10D-412F-83AE-C8C0F7EF46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7375" y="892537"/>
            <a:ext cx="1768814" cy="1215279"/>
          </a:xfrm>
          <a:prstGeom prst="rect">
            <a:avLst/>
          </a:prstGeom>
        </p:spPr>
      </p:pic>
      <p:sp>
        <p:nvSpPr>
          <p:cNvPr id="14" name="Rectangle 13">
            <a:extLst>
              <a:ext uri="{FF2B5EF4-FFF2-40B4-BE49-F238E27FC236}">
                <a16:creationId xmlns:a16="http://schemas.microsoft.com/office/drawing/2014/main" id="{45AA3559-37F9-4CBA-8EC5-1059887E9AF4}"/>
              </a:ext>
            </a:extLst>
          </p:cNvPr>
          <p:cNvSpPr/>
          <p:nvPr/>
        </p:nvSpPr>
        <p:spPr>
          <a:xfrm>
            <a:off x="4428940" y="892532"/>
            <a:ext cx="1768812" cy="1212483"/>
          </a:xfrm>
          <a:prstGeom prst="rect">
            <a:avLst/>
          </a:prstGeom>
          <a:solidFill>
            <a:srgbClr val="3C3C41"/>
          </a:solidFill>
          <a:ln>
            <a:noFill/>
          </a:ln>
          <a:effectLst>
            <a:outerShdw blurRad="1016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91C8AE5-7B78-4309-8479-EF6323CAD3F4}"/>
              </a:ext>
            </a:extLst>
          </p:cNvPr>
          <p:cNvSpPr/>
          <p:nvPr/>
        </p:nvSpPr>
        <p:spPr>
          <a:xfrm>
            <a:off x="6274990" y="892529"/>
            <a:ext cx="1768812" cy="1212483"/>
          </a:xfrm>
          <a:prstGeom prst="rect">
            <a:avLst/>
          </a:prstGeom>
          <a:solidFill>
            <a:srgbClr val="3C3C41"/>
          </a:solidFill>
          <a:ln>
            <a:noFill/>
          </a:ln>
          <a:effectLst>
            <a:outerShdw blurRad="1143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B10E3E3-E443-4746-B3DB-55B23A42C691}"/>
              </a:ext>
            </a:extLst>
          </p:cNvPr>
          <p:cNvSpPr/>
          <p:nvPr/>
        </p:nvSpPr>
        <p:spPr>
          <a:xfrm>
            <a:off x="8104713" y="892528"/>
            <a:ext cx="1768812" cy="1227116"/>
          </a:xfrm>
          <a:prstGeom prst="rect">
            <a:avLst/>
          </a:prstGeom>
          <a:solidFill>
            <a:srgbClr val="3C3C41"/>
          </a:solidFill>
          <a:ln>
            <a:noFill/>
          </a:ln>
          <a:effectLst>
            <a:outerShdw blurRad="1270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AF2E19F-1643-4E4A-8C1F-2D9B636A80B2}"/>
              </a:ext>
            </a:extLst>
          </p:cNvPr>
          <p:cNvSpPr/>
          <p:nvPr/>
        </p:nvSpPr>
        <p:spPr bwMode="auto">
          <a:xfrm>
            <a:off x="9679540" y="2157205"/>
            <a:ext cx="1777492" cy="2588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2"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Global scale processing</a:t>
            </a:r>
          </a:p>
        </p:txBody>
      </p:sp>
      <p:sp>
        <p:nvSpPr>
          <p:cNvPr id="18" name="Rectangle 17">
            <a:extLst>
              <a:ext uri="{FF2B5EF4-FFF2-40B4-BE49-F238E27FC236}">
                <a16:creationId xmlns:a16="http://schemas.microsoft.com/office/drawing/2014/main" id="{827ABE6C-A502-4385-A51F-FDB09CF34AD2}"/>
              </a:ext>
            </a:extLst>
          </p:cNvPr>
          <p:cNvSpPr/>
          <p:nvPr/>
        </p:nvSpPr>
        <p:spPr>
          <a:xfrm>
            <a:off x="9733047" y="892528"/>
            <a:ext cx="1768811" cy="1227116"/>
          </a:xfrm>
          <a:prstGeom prst="rect">
            <a:avLst/>
          </a:prstGeom>
          <a:solidFill>
            <a:srgbClr val="3C3C41"/>
          </a:solidFill>
          <a:ln>
            <a:noFill/>
          </a:ln>
          <a:effectLst>
            <a:outerShdw blurRad="152400" dist="38100" dir="5400000" algn="t"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23">
            <a:extLst>
              <a:ext uri="{FF2B5EF4-FFF2-40B4-BE49-F238E27FC236}">
                <a16:creationId xmlns:a16="http://schemas.microsoft.com/office/drawing/2014/main" id="{4BF4F963-9AF4-46C6-8580-8231C3FCEBF7}"/>
              </a:ext>
            </a:extLst>
          </p:cNvPr>
          <p:cNvSpPr txBox="1">
            <a:spLocks/>
          </p:cNvSpPr>
          <p:nvPr/>
        </p:nvSpPr>
        <p:spPr>
          <a:xfrm>
            <a:off x="2463458" y="59546"/>
            <a:ext cx="72650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a:ln w="3175">
                  <a:noFill/>
                </a:ln>
                <a:gradFill>
                  <a:gsLst>
                    <a:gs pos="98214">
                      <a:prstClr val="black"/>
                    </a:gs>
                    <a:gs pos="87500">
                      <a:prstClr val="black"/>
                    </a:gs>
                  </a:gsLst>
                  <a:lin ang="5400000" scaled="0"/>
                </a:gradFill>
                <a:effectLst/>
                <a:uLnTx/>
                <a:uFillTx/>
                <a:latin typeface="Calibri Light" panose="020F0302020204030204"/>
                <a:ea typeface="+mn-ea"/>
                <a:cs typeface="Segoe UI" pitchFamily="34" charset="0"/>
              </a:rPr>
              <a:t>Intelligent Edge to Intelligent Cloud </a:t>
            </a:r>
            <a:endParaRPr kumimoji="0" lang="en-US" sz="2800" b="0" i="0" u="none" strike="noStrike" kern="1200" cap="none" spc="-49" normalizeH="0" baseline="0" noProof="0">
              <a:ln w="3175">
                <a:noFill/>
              </a:ln>
              <a:gradFill>
                <a:gsLst>
                  <a:gs pos="98214">
                    <a:prstClr val="black"/>
                  </a:gs>
                  <a:gs pos="87500">
                    <a:prstClr val="black"/>
                  </a:gs>
                </a:gsLst>
                <a:lin ang="5400000" scaled="0"/>
              </a:gradFill>
              <a:effectLst/>
              <a:uLnTx/>
              <a:uFillTx/>
              <a:latin typeface="Calibri Light" panose="020F0302020204030204"/>
              <a:ea typeface="+mn-ea"/>
              <a:cs typeface="Segoe UI" pitchFamily="34" charset="0"/>
            </a:endParaRPr>
          </a:p>
        </p:txBody>
      </p:sp>
      <p:sp>
        <p:nvSpPr>
          <p:cNvPr id="20" name="Text Placeholder 15">
            <a:extLst>
              <a:ext uri="{FF2B5EF4-FFF2-40B4-BE49-F238E27FC236}">
                <a16:creationId xmlns:a16="http://schemas.microsoft.com/office/drawing/2014/main" id="{DCC925C3-C682-45F1-80C8-2B78AB861A1E}"/>
              </a:ext>
            </a:extLst>
          </p:cNvPr>
          <p:cNvSpPr txBox="1">
            <a:spLocks/>
          </p:cNvSpPr>
          <p:nvPr/>
        </p:nvSpPr>
        <p:spPr>
          <a:xfrm>
            <a:off x="1013339" y="2471125"/>
            <a:ext cx="1474820"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MCU</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21" name="Text Placeholder 15">
            <a:extLst>
              <a:ext uri="{FF2B5EF4-FFF2-40B4-BE49-F238E27FC236}">
                <a16:creationId xmlns:a16="http://schemas.microsoft.com/office/drawing/2014/main" id="{A74F1408-C37E-43D3-88AA-ACF3A068C915}"/>
              </a:ext>
            </a:extLst>
          </p:cNvPr>
          <p:cNvSpPr txBox="1">
            <a:spLocks/>
          </p:cNvSpPr>
          <p:nvPr/>
        </p:nvSpPr>
        <p:spPr>
          <a:xfrm>
            <a:off x="2851560" y="2471125"/>
            <a:ext cx="1421934"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IoT Devices</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22" name="Text Placeholder 15">
            <a:extLst>
              <a:ext uri="{FF2B5EF4-FFF2-40B4-BE49-F238E27FC236}">
                <a16:creationId xmlns:a16="http://schemas.microsoft.com/office/drawing/2014/main" id="{10769772-9F08-47F2-A5AC-7D802B57A686}"/>
              </a:ext>
            </a:extLst>
          </p:cNvPr>
          <p:cNvSpPr txBox="1">
            <a:spLocks/>
          </p:cNvSpPr>
          <p:nvPr/>
        </p:nvSpPr>
        <p:spPr>
          <a:xfrm>
            <a:off x="4694740" y="2471126"/>
            <a:ext cx="1421934"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Edge Devices</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23" name="Text Placeholder 15">
            <a:extLst>
              <a:ext uri="{FF2B5EF4-FFF2-40B4-BE49-F238E27FC236}">
                <a16:creationId xmlns:a16="http://schemas.microsoft.com/office/drawing/2014/main" id="{59D069C9-F8A9-4367-8FDA-C8A6F4E24158}"/>
              </a:ext>
            </a:extLst>
          </p:cNvPr>
          <p:cNvSpPr txBox="1">
            <a:spLocks/>
          </p:cNvSpPr>
          <p:nvPr/>
        </p:nvSpPr>
        <p:spPr>
          <a:xfrm>
            <a:off x="6507018" y="2471126"/>
            <a:ext cx="1533888"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Edge Appliances</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24" name="Text Placeholder 15">
            <a:extLst>
              <a:ext uri="{FF2B5EF4-FFF2-40B4-BE49-F238E27FC236}">
                <a16:creationId xmlns:a16="http://schemas.microsoft.com/office/drawing/2014/main" id="{EF0FFFBF-775B-471F-8ED4-FF1FFF191DDD}"/>
              </a:ext>
            </a:extLst>
          </p:cNvPr>
          <p:cNvSpPr txBox="1">
            <a:spLocks/>
          </p:cNvSpPr>
          <p:nvPr/>
        </p:nvSpPr>
        <p:spPr>
          <a:xfrm>
            <a:off x="8349038" y="2471126"/>
            <a:ext cx="1421934"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Edge Cloud</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25" name="Text Placeholder 15">
            <a:extLst>
              <a:ext uri="{FF2B5EF4-FFF2-40B4-BE49-F238E27FC236}">
                <a16:creationId xmlns:a16="http://schemas.microsoft.com/office/drawing/2014/main" id="{5A28F490-78DC-492C-90CF-E5DF640D208D}"/>
              </a:ext>
            </a:extLst>
          </p:cNvPr>
          <p:cNvSpPr txBox="1">
            <a:spLocks/>
          </p:cNvSpPr>
          <p:nvPr/>
        </p:nvSpPr>
        <p:spPr>
          <a:xfrm>
            <a:off x="10161316" y="2471126"/>
            <a:ext cx="1421934" cy="378473"/>
          </a:xfrm>
          <a:prstGeom prst="rect">
            <a:avLst/>
          </a:prstGeom>
        </p:spPr>
        <p:txBody>
          <a:bodyPr vert="horz"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Hyperscale cloud</a:t>
            </a:r>
            <a:endParaRPr kumimoji="0" lang="en-US" sz="1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grpSp>
        <p:nvGrpSpPr>
          <p:cNvPr id="32" name="Group 31">
            <a:extLst>
              <a:ext uri="{FF2B5EF4-FFF2-40B4-BE49-F238E27FC236}">
                <a16:creationId xmlns:a16="http://schemas.microsoft.com/office/drawing/2014/main" id="{BB4EEB80-0330-45DF-B815-DA70BBCB3385}"/>
              </a:ext>
            </a:extLst>
          </p:cNvPr>
          <p:cNvGrpSpPr/>
          <p:nvPr/>
        </p:nvGrpSpPr>
        <p:grpSpPr>
          <a:xfrm>
            <a:off x="867375" y="3432970"/>
            <a:ext cx="10589429" cy="1827941"/>
            <a:chOff x="589581" y="3368370"/>
            <a:chExt cx="11022928" cy="348962"/>
          </a:xfrm>
        </p:grpSpPr>
        <p:sp>
          <p:nvSpPr>
            <p:cNvPr id="33" name="Rectangle 32">
              <a:extLst>
                <a:ext uri="{FF2B5EF4-FFF2-40B4-BE49-F238E27FC236}">
                  <a16:creationId xmlns:a16="http://schemas.microsoft.com/office/drawing/2014/main" id="{7ABA4101-B505-4964-B884-8C0C2F7B8FB1}"/>
                </a:ext>
              </a:extLst>
            </p:cNvPr>
            <p:cNvSpPr/>
            <p:nvPr/>
          </p:nvSpPr>
          <p:spPr bwMode="auto">
            <a:xfrm>
              <a:off x="589581"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77039250-8FF6-44EC-B68B-5EA03ED40CEE}"/>
                </a:ext>
              </a:extLst>
            </p:cNvPr>
            <p:cNvSpPr/>
            <p:nvPr/>
          </p:nvSpPr>
          <p:spPr bwMode="auto">
            <a:xfrm>
              <a:off x="2426418"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F6D10E4-C054-40BD-B328-4ED8A4FDC051}"/>
                </a:ext>
              </a:extLst>
            </p:cNvPr>
            <p:cNvSpPr/>
            <p:nvPr/>
          </p:nvSpPr>
          <p:spPr bwMode="auto">
            <a:xfrm>
              <a:off x="4263255"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6194CD14-D67F-4645-87DD-D2C3F051E5A1}"/>
                </a:ext>
              </a:extLst>
            </p:cNvPr>
            <p:cNvSpPr/>
            <p:nvPr/>
          </p:nvSpPr>
          <p:spPr bwMode="auto">
            <a:xfrm>
              <a:off x="6100092"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77257E7-9D41-402F-9B92-83E481C372E9}"/>
                </a:ext>
              </a:extLst>
            </p:cNvPr>
            <p:cNvSpPr/>
            <p:nvPr/>
          </p:nvSpPr>
          <p:spPr bwMode="auto">
            <a:xfrm>
              <a:off x="7936929"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D33C68DF-E01B-451C-9F83-15ECC1EE358E}"/>
                </a:ext>
              </a:extLst>
            </p:cNvPr>
            <p:cNvSpPr/>
            <p:nvPr/>
          </p:nvSpPr>
          <p:spPr bwMode="auto">
            <a:xfrm>
              <a:off x="9773765" y="3368370"/>
              <a:ext cx="1838744" cy="348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18B404F-20D3-4B5D-A3C4-95D46D4087F2}"/>
              </a:ext>
            </a:extLst>
          </p:cNvPr>
          <p:cNvGrpSpPr/>
          <p:nvPr/>
        </p:nvGrpSpPr>
        <p:grpSpPr>
          <a:xfrm>
            <a:off x="895284" y="2767458"/>
            <a:ext cx="1490401" cy="512849"/>
            <a:chOff x="721006" y="3254313"/>
            <a:chExt cx="1551413" cy="616437"/>
          </a:xfrm>
        </p:grpSpPr>
        <p:sp>
          <p:nvSpPr>
            <p:cNvPr id="40" name="TextBox 39">
              <a:extLst>
                <a:ext uri="{FF2B5EF4-FFF2-40B4-BE49-F238E27FC236}">
                  <a16:creationId xmlns:a16="http://schemas.microsoft.com/office/drawing/2014/main" id="{8329D32F-BD5E-4436-A26C-C4F2EDF9E2AD}"/>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41" name="TextBox 40">
              <a:extLst>
                <a:ext uri="{FF2B5EF4-FFF2-40B4-BE49-F238E27FC236}">
                  <a16:creationId xmlns:a16="http://schemas.microsoft.com/office/drawing/2014/main" id="{7C5F8AE5-385C-423C-95AC-259B597107E0}"/>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42" name="TextBox 41">
              <a:extLst>
                <a:ext uri="{FF2B5EF4-FFF2-40B4-BE49-F238E27FC236}">
                  <a16:creationId xmlns:a16="http://schemas.microsoft.com/office/drawing/2014/main" id="{661B3DB5-EAAE-439B-A028-DC3509421F15}"/>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43" name="Group 42">
              <a:extLst>
                <a:ext uri="{FF2B5EF4-FFF2-40B4-BE49-F238E27FC236}">
                  <a16:creationId xmlns:a16="http://schemas.microsoft.com/office/drawing/2014/main" id="{39B9EA3C-D4D0-4344-A662-F54395D88126}"/>
                </a:ext>
              </a:extLst>
            </p:cNvPr>
            <p:cNvGrpSpPr/>
            <p:nvPr/>
          </p:nvGrpSpPr>
          <p:grpSpPr>
            <a:xfrm>
              <a:off x="721006" y="3371255"/>
              <a:ext cx="1551413" cy="63027"/>
              <a:chOff x="1181337" y="3529127"/>
              <a:chExt cx="1229659" cy="84817"/>
            </a:xfrm>
          </p:grpSpPr>
          <p:sp>
            <p:nvSpPr>
              <p:cNvPr id="58" name="Rectangle 57">
                <a:extLst>
                  <a:ext uri="{FF2B5EF4-FFF2-40B4-BE49-F238E27FC236}">
                    <a16:creationId xmlns:a16="http://schemas.microsoft.com/office/drawing/2014/main" id="{8D055532-6047-405E-A53E-FC0196053CB4}"/>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F4691FC-A176-4AC0-BD5C-DE5140410B10}"/>
                  </a:ext>
                </a:extLst>
              </p:cNvPr>
              <p:cNvSpPr/>
              <p:nvPr/>
            </p:nvSpPr>
            <p:spPr bwMode="auto">
              <a:xfrm>
                <a:off x="138896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C15A1B11-3680-4F86-9E8B-E41D3F8EE233}"/>
                  </a:ext>
                </a:extLst>
              </p:cNvPr>
              <p:cNvSpPr/>
              <p:nvPr/>
            </p:nvSpPr>
            <p:spPr bwMode="auto">
              <a:xfrm>
                <a:off x="159467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19A80B45-4625-4D38-9DE2-0AF7E692D954}"/>
                  </a:ext>
                </a:extLst>
              </p:cNvPr>
              <p:cNvSpPr/>
              <p:nvPr/>
            </p:nvSpPr>
            <p:spPr bwMode="auto">
              <a:xfrm>
                <a:off x="180039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BE9609C-B381-4064-9B3A-8707CC18BD1A}"/>
                  </a:ext>
                </a:extLst>
              </p:cNvPr>
              <p:cNvSpPr/>
              <p:nvPr/>
            </p:nvSpPr>
            <p:spPr bwMode="auto">
              <a:xfrm>
                <a:off x="200610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9E83FAC-DA93-413B-BB72-5BFC5EF586E6}"/>
                  </a:ext>
                </a:extLst>
              </p:cNvPr>
              <p:cNvSpPr/>
              <p:nvPr/>
            </p:nvSpPr>
            <p:spPr bwMode="auto">
              <a:xfrm>
                <a:off x="221182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AAD74A94-3512-4BD0-B1B6-EBFD46DE4A9D}"/>
                </a:ext>
              </a:extLst>
            </p:cNvPr>
            <p:cNvGrpSpPr/>
            <p:nvPr/>
          </p:nvGrpSpPr>
          <p:grpSpPr>
            <a:xfrm>
              <a:off x="721006" y="3596067"/>
              <a:ext cx="1551413" cy="63027"/>
              <a:chOff x="1181337" y="3660021"/>
              <a:chExt cx="1229659" cy="84817"/>
            </a:xfrm>
          </p:grpSpPr>
          <p:sp>
            <p:nvSpPr>
              <p:cNvPr id="52" name="Rectangle 51">
                <a:extLst>
                  <a:ext uri="{FF2B5EF4-FFF2-40B4-BE49-F238E27FC236}">
                    <a16:creationId xmlns:a16="http://schemas.microsoft.com/office/drawing/2014/main" id="{3E07C4FE-7000-4488-86D4-B91B1BFA5AFF}"/>
                  </a:ext>
                </a:extLst>
              </p:cNvPr>
              <p:cNvSpPr/>
              <p:nvPr/>
            </p:nvSpPr>
            <p:spPr bwMode="auto">
              <a:xfrm>
                <a:off x="1181337"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00569DEC-D25B-408E-805D-132FD36B1DCD}"/>
                  </a:ext>
                </a:extLst>
              </p:cNvPr>
              <p:cNvSpPr/>
              <p:nvPr/>
            </p:nvSpPr>
            <p:spPr bwMode="auto">
              <a:xfrm>
                <a:off x="138896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92FC3036-857C-4C1B-9E54-B0E9B912E2B2}"/>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CAAEC76-1235-4BD6-9093-7C0D1467FD79}"/>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FEBA4B5-0C7C-4470-9EE3-A930E8FE00EC}"/>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226B37F-B828-4CF9-807C-7799BAFB488B}"/>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35225DB8-9D72-4EBD-8EB2-55B91AD93C66}"/>
                </a:ext>
              </a:extLst>
            </p:cNvPr>
            <p:cNvGrpSpPr/>
            <p:nvPr/>
          </p:nvGrpSpPr>
          <p:grpSpPr>
            <a:xfrm>
              <a:off x="721006" y="3807723"/>
              <a:ext cx="1551413" cy="63027"/>
              <a:chOff x="1181337" y="3660021"/>
              <a:chExt cx="1229659" cy="84817"/>
            </a:xfrm>
          </p:grpSpPr>
          <p:sp>
            <p:nvSpPr>
              <p:cNvPr id="46" name="Rectangle 45">
                <a:extLst>
                  <a:ext uri="{FF2B5EF4-FFF2-40B4-BE49-F238E27FC236}">
                    <a16:creationId xmlns:a16="http://schemas.microsoft.com/office/drawing/2014/main" id="{DDE6AAEB-C928-4CAE-8C3B-F3B3CA2A231D}"/>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C84B15ED-D643-4073-BB35-62C48381B713}"/>
                  </a:ext>
                </a:extLst>
              </p:cNvPr>
              <p:cNvSpPr/>
              <p:nvPr/>
            </p:nvSpPr>
            <p:spPr bwMode="auto">
              <a:xfrm>
                <a:off x="138896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1C7C08F-6EBE-42D7-A2A8-A4A9F5005EE6}"/>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D99651F-643F-4F6B-8193-8C9BD1C74D1B}"/>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8BE46A8-6270-4361-B6D9-077989C3BFA1}"/>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3672B31-4465-4025-923C-BDDF6E5A88AD}"/>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4DCC6E8F-F557-4ACF-8408-B3D6F8122314}"/>
              </a:ext>
            </a:extLst>
          </p:cNvPr>
          <p:cNvGrpSpPr/>
          <p:nvPr/>
        </p:nvGrpSpPr>
        <p:grpSpPr>
          <a:xfrm>
            <a:off x="2737642" y="2767458"/>
            <a:ext cx="1490401" cy="512849"/>
            <a:chOff x="721006" y="3254313"/>
            <a:chExt cx="1551413" cy="616437"/>
          </a:xfrm>
        </p:grpSpPr>
        <p:sp>
          <p:nvSpPr>
            <p:cNvPr id="65" name="TextBox 64">
              <a:extLst>
                <a:ext uri="{FF2B5EF4-FFF2-40B4-BE49-F238E27FC236}">
                  <a16:creationId xmlns:a16="http://schemas.microsoft.com/office/drawing/2014/main" id="{F61BDDB0-F729-4726-8885-C580D8BE0A72}"/>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66" name="TextBox 65">
              <a:extLst>
                <a:ext uri="{FF2B5EF4-FFF2-40B4-BE49-F238E27FC236}">
                  <a16:creationId xmlns:a16="http://schemas.microsoft.com/office/drawing/2014/main" id="{030AC455-211E-44FB-BAC6-91E66FC05B64}"/>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67" name="TextBox 66">
              <a:extLst>
                <a:ext uri="{FF2B5EF4-FFF2-40B4-BE49-F238E27FC236}">
                  <a16:creationId xmlns:a16="http://schemas.microsoft.com/office/drawing/2014/main" id="{F3C03668-1C7D-4FB5-BE53-406FD80A3AD3}"/>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68" name="Group 67">
              <a:extLst>
                <a:ext uri="{FF2B5EF4-FFF2-40B4-BE49-F238E27FC236}">
                  <a16:creationId xmlns:a16="http://schemas.microsoft.com/office/drawing/2014/main" id="{AAD833FD-D139-47E0-9C67-9A9BA2873B10}"/>
                </a:ext>
              </a:extLst>
            </p:cNvPr>
            <p:cNvGrpSpPr/>
            <p:nvPr/>
          </p:nvGrpSpPr>
          <p:grpSpPr>
            <a:xfrm>
              <a:off x="721006" y="3371255"/>
              <a:ext cx="1551413" cy="63027"/>
              <a:chOff x="1181337" y="3529127"/>
              <a:chExt cx="1229659" cy="84817"/>
            </a:xfrm>
          </p:grpSpPr>
          <p:sp>
            <p:nvSpPr>
              <p:cNvPr id="83" name="Rectangle 82">
                <a:extLst>
                  <a:ext uri="{FF2B5EF4-FFF2-40B4-BE49-F238E27FC236}">
                    <a16:creationId xmlns:a16="http://schemas.microsoft.com/office/drawing/2014/main" id="{4F8B4DEF-B2E7-4D91-B9F5-1741F7D6F0E9}"/>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B195F1B0-6EBE-45EE-B6D8-22EA8E15B9B0}"/>
                  </a:ext>
                </a:extLst>
              </p:cNvPr>
              <p:cNvSpPr/>
              <p:nvPr/>
            </p:nvSpPr>
            <p:spPr bwMode="auto">
              <a:xfrm>
                <a:off x="138896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F092C602-83DE-4F2C-A076-8F183FED6E9F}"/>
                  </a:ext>
                </a:extLst>
              </p:cNvPr>
              <p:cNvSpPr/>
              <p:nvPr/>
            </p:nvSpPr>
            <p:spPr bwMode="auto">
              <a:xfrm>
                <a:off x="159467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BBC402BB-B355-4986-AD85-3C4EA896215C}"/>
                  </a:ext>
                </a:extLst>
              </p:cNvPr>
              <p:cNvSpPr/>
              <p:nvPr/>
            </p:nvSpPr>
            <p:spPr bwMode="auto">
              <a:xfrm>
                <a:off x="180039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47BB6BB9-B029-4DF3-81D9-5875C6FE3B15}"/>
                  </a:ext>
                </a:extLst>
              </p:cNvPr>
              <p:cNvSpPr/>
              <p:nvPr/>
            </p:nvSpPr>
            <p:spPr bwMode="auto">
              <a:xfrm>
                <a:off x="200610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90C72384-8E17-4F25-84E7-CFB828AC4B59}"/>
                  </a:ext>
                </a:extLst>
              </p:cNvPr>
              <p:cNvSpPr/>
              <p:nvPr/>
            </p:nvSpPr>
            <p:spPr bwMode="auto">
              <a:xfrm>
                <a:off x="221182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881E646D-FB74-460D-A157-3EE152AE1D09}"/>
                </a:ext>
              </a:extLst>
            </p:cNvPr>
            <p:cNvGrpSpPr/>
            <p:nvPr/>
          </p:nvGrpSpPr>
          <p:grpSpPr>
            <a:xfrm>
              <a:off x="721006" y="3596067"/>
              <a:ext cx="1551413" cy="63027"/>
              <a:chOff x="1181337" y="3660021"/>
              <a:chExt cx="1229659" cy="84817"/>
            </a:xfrm>
          </p:grpSpPr>
          <p:sp>
            <p:nvSpPr>
              <p:cNvPr id="77" name="Rectangle 76">
                <a:extLst>
                  <a:ext uri="{FF2B5EF4-FFF2-40B4-BE49-F238E27FC236}">
                    <a16:creationId xmlns:a16="http://schemas.microsoft.com/office/drawing/2014/main" id="{7BAA254A-B1C0-45EE-BF56-70472AB71703}"/>
                  </a:ext>
                </a:extLst>
              </p:cNvPr>
              <p:cNvSpPr/>
              <p:nvPr/>
            </p:nvSpPr>
            <p:spPr bwMode="auto">
              <a:xfrm>
                <a:off x="1181337"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78" name="Rectangle 77">
                <a:extLst>
                  <a:ext uri="{FF2B5EF4-FFF2-40B4-BE49-F238E27FC236}">
                    <a16:creationId xmlns:a16="http://schemas.microsoft.com/office/drawing/2014/main" id="{416253E8-6FC7-43A1-8989-FAB4996A5566}"/>
                  </a:ext>
                </a:extLst>
              </p:cNvPr>
              <p:cNvSpPr/>
              <p:nvPr/>
            </p:nvSpPr>
            <p:spPr bwMode="auto">
              <a:xfrm>
                <a:off x="138896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DA90612-70A6-429C-99D7-EB7927E25BD3}"/>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042E4D9-3E35-45CC-9664-C9E3EBFC2FF6}"/>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B8A6B527-ED8E-493C-B3C5-BAFEB0A9FACA}"/>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AE6CE7-AD63-4C6F-94F1-6F7B27AF4926}"/>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7AAFEC2-6C61-4684-8310-F0F105147BFF}"/>
                </a:ext>
              </a:extLst>
            </p:cNvPr>
            <p:cNvGrpSpPr/>
            <p:nvPr/>
          </p:nvGrpSpPr>
          <p:grpSpPr>
            <a:xfrm>
              <a:off x="721006" y="3807723"/>
              <a:ext cx="1551413" cy="63027"/>
              <a:chOff x="1181337" y="3660021"/>
              <a:chExt cx="1229659" cy="84817"/>
            </a:xfrm>
          </p:grpSpPr>
          <p:sp>
            <p:nvSpPr>
              <p:cNvPr id="71" name="Rectangle 70">
                <a:extLst>
                  <a:ext uri="{FF2B5EF4-FFF2-40B4-BE49-F238E27FC236}">
                    <a16:creationId xmlns:a16="http://schemas.microsoft.com/office/drawing/2014/main" id="{13A3B79D-0FE4-4055-803B-FDB5DA637140}"/>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7CDD6DAB-61DD-4EFD-B9EB-021635148F88}"/>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41B9CA5-1255-4529-9207-7FF2865DA537}"/>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A8F81A1C-A484-4BA0-B236-C80276025E50}"/>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876CBDD-402A-4E95-A110-A442AAF12284}"/>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A7CAD5ED-7BCD-4D87-B070-DEA663CDAA32}"/>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89" name="Group 88">
            <a:extLst>
              <a:ext uri="{FF2B5EF4-FFF2-40B4-BE49-F238E27FC236}">
                <a16:creationId xmlns:a16="http://schemas.microsoft.com/office/drawing/2014/main" id="{C0612CA0-CB15-44E6-92D8-D3E9092F0442}"/>
              </a:ext>
            </a:extLst>
          </p:cNvPr>
          <p:cNvGrpSpPr/>
          <p:nvPr/>
        </p:nvGrpSpPr>
        <p:grpSpPr>
          <a:xfrm>
            <a:off x="4591590" y="2767458"/>
            <a:ext cx="1490401" cy="512849"/>
            <a:chOff x="721006" y="3254313"/>
            <a:chExt cx="1551413" cy="616437"/>
          </a:xfrm>
        </p:grpSpPr>
        <p:sp>
          <p:nvSpPr>
            <p:cNvPr id="90" name="TextBox 89">
              <a:extLst>
                <a:ext uri="{FF2B5EF4-FFF2-40B4-BE49-F238E27FC236}">
                  <a16:creationId xmlns:a16="http://schemas.microsoft.com/office/drawing/2014/main" id="{A869715D-E99C-4692-87CD-959179E42F2E}"/>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91" name="TextBox 90">
              <a:extLst>
                <a:ext uri="{FF2B5EF4-FFF2-40B4-BE49-F238E27FC236}">
                  <a16:creationId xmlns:a16="http://schemas.microsoft.com/office/drawing/2014/main" id="{85FD3492-7BA3-4F22-9A00-A76408CC5765}"/>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92" name="TextBox 91">
              <a:extLst>
                <a:ext uri="{FF2B5EF4-FFF2-40B4-BE49-F238E27FC236}">
                  <a16:creationId xmlns:a16="http://schemas.microsoft.com/office/drawing/2014/main" id="{7C0F752E-BA86-48A1-9D20-5A08482BD472}"/>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93" name="Group 92">
              <a:extLst>
                <a:ext uri="{FF2B5EF4-FFF2-40B4-BE49-F238E27FC236}">
                  <a16:creationId xmlns:a16="http://schemas.microsoft.com/office/drawing/2014/main" id="{BA1253FA-B0F8-4B3A-B444-6848ADEC1C26}"/>
                </a:ext>
              </a:extLst>
            </p:cNvPr>
            <p:cNvGrpSpPr/>
            <p:nvPr/>
          </p:nvGrpSpPr>
          <p:grpSpPr>
            <a:xfrm>
              <a:off x="721006" y="3371255"/>
              <a:ext cx="1551413" cy="63027"/>
              <a:chOff x="1181337" y="3529127"/>
              <a:chExt cx="1229659" cy="84817"/>
            </a:xfrm>
          </p:grpSpPr>
          <p:sp>
            <p:nvSpPr>
              <p:cNvPr id="108" name="Rectangle 107">
                <a:extLst>
                  <a:ext uri="{FF2B5EF4-FFF2-40B4-BE49-F238E27FC236}">
                    <a16:creationId xmlns:a16="http://schemas.microsoft.com/office/drawing/2014/main" id="{481CE2EC-B695-4EB2-BF7B-999AA43B3974}"/>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05B44AF9-52F6-49FC-BC5C-6575265118E5}"/>
                  </a:ext>
                </a:extLst>
              </p:cNvPr>
              <p:cNvSpPr/>
              <p:nvPr/>
            </p:nvSpPr>
            <p:spPr bwMode="auto">
              <a:xfrm>
                <a:off x="138896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CF5AF040-8BA1-431B-AFF4-A8D4DF069E9E}"/>
                  </a:ext>
                </a:extLst>
              </p:cNvPr>
              <p:cNvSpPr/>
              <p:nvPr/>
            </p:nvSpPr>
            <p:spPr bwMode="auto">
              <a:xfrm>
                <a:off x="159467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FFABC8DC-B4D1-4E0A-8CCB-10AE53FE9B83}"/>
                  </a:ext>
                </a:extLst>
              </p:cNvPr>
              <p:cNvSpPr/>
              <p:nvPr/>
            </p:nvSpPr>
            <p:spPr bwMode="auto">
              <a:xfrm>
                <a:off x="180039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533F0C1F-B6C3-4DFF-9BD0-44457CB5BFFB}"/>
                  </a:ext>
                </a:extLst>
              </p:cNvPr>
              <p:cNvSpPr/>
              <p:nvPr/>
            </p:nvSpPr>
            <p:spPr bwMode="auto">
              <a:xfrm>
                <a:off x="200610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C1CAB7B7-E058-4245-A22B-FFD872E5D87D}"/>
                  </a:ext>
                </a:extLst>
              </p:cNvPr>
              <p:cNvSpPr/>
              <p:nvPr/>
            </p:nvSpPr>
            <p:spPr bwMode="auto">
              <a:xfrm>
                <a:off x="221182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F0DF57A4-6ADB-4AB4-B13D-F485D9682B6D}"/>
                </a:ext>
              </a:extLst>
            </p:cNvPr>
            <p:cNvGrpSpPr/>
            <p:nvPr/>
          </p:nvGrpSpPr>
          <p:grpSpPr>
            <a:xfrm>
              <a:off x="721006" y="3596067"/>
              <a:ext cx="1551413" cy="63027"/>
              <a:chOff x="1181337" y="3660021"/>
              <a:chExt cx="1229659" cy="84817"/>
            </a:xfrm>
          </p:grpSpPr>
          <p:sp>
            <p:nvSpPr>
              <p:cNvPr id="102" name="Rectangle 101">
                <a:extLst>
                  <a:ext uri="{FF2B5EF4-FFF2-40B4-BE49-F238E27FC236}">
                    <a16:creationId xmlns:a16="http://schemas.microsoft.com/office/drawing/2014/main" id="{AF3BF938-1CC8-4434-B89E-333ACE15C891}"/>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B22B7E99-7273-4E8B-9AA5-66D42C22D209}"/>
                  </a:ext>
                </a:extLst>
              </p:cNvPr>
              <p:cNvSpPr/>
              <p:nvPr/>
            </p:nvSpPr>
            <p:spPr bwMode="auto">
              <a:xfrm>
                <a:off x="138896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6E5776EE-8D73-47E9-9529-EC03B8472575}"/>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EA622E60-FF2B-405E-BFB7-997D9A95817B}"/>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2495785B-6B15-4CAA-A73E-C2869F99A582}"/>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BC3F50FC-D035-4213-9107-73510D6505F9}"/>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502FFC0D-F4DD-431C-BECB-A8BCB1F7605F}"/>
                </a:ext>
              </a:extLst>
            </p:cNvPr>
            <p:cNvGrpSpPr/>
            <p:nvPr/>
          </p:nvGrpSpPr>
          <p:grpSpPr>
            <a:xfrm>
              <a:off x="721006" y="3807723"/>
              <a:ext cx="1551413" cy="63027"/>
              <a:chOff x="1181337" y="3660021"/>
              <a:chExt cx="1229659" cy="84817"/>
            </a:xfrm>
          </p:grpSpPr>
          <p:sp>
            <p:nvSpPr>
              <p:cNvPr id="96" name="Rectangle 95">
                <a:extLst>
                  <a:ext uri="{FF2B5EF4-FFF2-40B4-BE49-F238E27FC236}">
                    <a16:creationId xmlns:a16="http://schemas.microsoft.com/office/drawing/2014/main" id="{76539882-BD95-48CE-8BB1-6ADCB581D773}"/>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97" name="Rectangle 96">
                <a:extLst>
                  <a:ext uri="{FF2B5EF4-FFF2-40B4-BE49-F238E27FC236}">
                    <a16:creationId xmlns:a16="http://schemas.microsoft.com/office/drawing/2014/main" id="{862524EE-844D-42C6-98B9-39882F05BC9D}"/>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CEF0EFB6-8192-4074-9FE2-83D24E7FC844}"/>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DEA4D529-606E-48B4-BBDD-73662393EF2A}"/>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23AC6773-F593-4795-AFFF-A96F2913DDD8}"/>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89D6E4EC-E9F7-4AC5-B4CB-E0507241A125}"/>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18AA0D2C-48CD-422F-82F7-3AE8C5B2975E}"/>
              </a:ext>
            </a:extLst>
          </p:cNvPr>
          <p:cNvGrpSpPr/>
          <p:nvPr/>
        </p:nvGrpSpPr>
        <p:grpSpPr>
          <a:xfrm>
            <a:off x="6273139" y="2767458"/>
            <a:ext cx="1490401" cy="512849"/>
            <a:chOff x="721006" y="3254313"/>
            <a:chExt cx="1551413" cy="616437"/>
          </a:xfrm>
        </p:grpSpPr>
        <p:sp>
          <p:nvSpPr>
            <p:cNvPr id="115" name="TextBox 114">
              <a:extLst>
                <a:ext uri="{FF2B5EF4-FFF2-40B4-BE49-F238E27FC236}">
                  <a16:creationId xmlns:a16="http://schemas.microsoft.com/office/drawing/2014/main" id="{6A1B224E-AC24-4040-9FDA-0C2C3ECEF581}"/>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116" name="TextBox 115">
              <a:extLst>
                <a:ext uri="{FF2B5EF4-FFF2-40B4-BE49-F238E27FC236}">
                  <a16:creationId xmlns:a16="http://schemas.microsoft.com/office/drawing/2014/main" id="{FEACBFE1-74E2-402F-AE1E-DF93EF00FBD9}"/>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117" name="TextBox 116">
              <a:extLst>
                <a:ext uri="{FF2B5EF4-FFF2-40B4-BE49-F238E27FC236}">
                  <a16:creationId xmlns:a16="http://schemas.microsoft.com/office/drawing/2014/main" id="{C9C17AF6-F745-42F5-B732-E72F46A0D733}"/>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118" name="Group 117">
              <a:extLst>
                <a:ext uri="{FF2B5EF4-FFF2-40B4-BE49-F238E27FC236}">
                  <a16:creationId xmlns:a16="http://schemas.microsoft.com/office/drawing/2014/main" id="{0220BBC1-CA02-4939-9102-CCE2772FB423}"/>
                </a:ext>
              </a:extLst>
            </p:cNvPr>
            <p:cNvGrpSpPr/>
            <p:nvPr/>
          </p:nvGrpSpPr>
          <p:grpSpPr>
            <a:xfrm>
              <a:off x="721006" y="3371255"/>
              <a:ext cx="1551413" cy="63027"/>
              <a:chOff x="1181337" y="3529127"/>
              <a:chExt cx="1229659" cy="84817"/>
            </a:xfrm>
          </p:grpSpPr>
          <p:sp>
            <p:nvSpPr>
              <p:cNvPr id="133" name="Rectangle 132">
                <a:extLst>
                  <a:ext uri="{FF2B5EF4-FFF2-40B4-BE49-F238E27FC236}">
                    <a16:creationId xmlns:a16="http://schemas.microsoft.com/office/drawing/2014/main" id="{1543580B-CD5F-4798-BC02-D2D108F7AB58}"/>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F0B61C48-DE6E-460B-B3AB-021CE690B130}"/>
                  </a:ext>
                </a:extLst>
              </p:cNvPr>
              <p:cNvSpPr/>
              <p:nvPr/>
            </p:nvSpPr>
            <p:spPr bwMode="auto">
              <a:xfrm>
                <a:off x="138896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BCA19DC7-D8C7-4832-98A7-2674B44AEA0A}"/>
                  </a:ext>
                </a:extLst>
              </p:cNvPr>
              <p:cNvSpPr/>
              <p:nvPr/>
            </p:nvSpPr>
            <p:spPr bwMode="auto">
              <a:xfrm>
                <a:off x="159467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70F0E145-C342-4C7E-90F9-154BA0832F98}"/>
                  </a:ext>
                </a:extLst>
              </p:cNvPr>
              <p:cNvSpPr/>
              <p:nvPr/>
            </p:nvSpPr>
            <p:spPr bwMode="auto">
              <a:xfrm>
                <a:off x="180039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A3C53571-B69C-4B68-9028-2A245D670F4E}"/>
                  </a:ext>
                </a:extLst>
              </p:cNvPr>
              <p:cNvSpPr/>
              <p:nvPr/>
            </p:nvSpPr>
            <p:spPr bwMode="auto">
              <a:xfrm>
                <a:off x="2006105"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AC411EBC-7359-4BE7-9EDE-F488FE9BF1C9}"/>
                  </a:ext>
                </a:extLst>
              </p:cNvPr>
              <p:cNvSpPr/>
              <p:nvPr/>
            </p:nvSpPr>
            <p:spPr bwMode="auto">
              <a:xfrm>
                <a:off x="221182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513984E-54D5-487C-B3E9-15D71613073A}"/>
                </a:ext>
              </a:extLst>
            </p:cNvPr>
            <p:cNvGrpSpPr/>
            <p:nvPr/>
          </p:nvGrpSpPr>
          <p:grpSpPr>
            <a:xfrm>
              <a:off x="721006" y="3596067"/>
              <a:ext cx="1551413" cy="63027"/>
              <a:chOff x="1181337" y="3660021"/>
              <a:chExt cx="1229659" cy="84817"/>
            </a:xfrm>
          </p:grpSpPr>
          <p:sp>
            <p:nvSpPr>
              <p:cNvPr id="127" name="Rectangle 126">
                <a:extLst>
                  <a:ext uri="{FF2B5EF4-FFF2-40B4-BE49-F238E27FC236}">
                    <a16:creationId xmlns:a16="http://schemas.microsoft.com/office/drawing/2014/main" id="{3DFEB1CB-6D24-4BD0-AE0C-67A68342452D}"/>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28" name="Rectangle 127">
                <a:extLst>
                  <a:ext uri="{FF2B5EF4-FFF2-40B4-BE49-F238E27FC236}">
                    <a16:creationId xmlns:a16="http://schemas.microsoft.com/office/drawing/2014/main" id="{6949E13B-FCA9-4233-8E4F-A47DFEA8F21E}"/>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505A51B2-A286-4396-9279-88AD61772140}"/>
                  </a:ext>
                </a:extLst>
              </p:cNvPr>
              <p:cNvSpPr/>
              <p:nvPr/>
            </p:nvSpPr>
            <p:spPr bwMode="auto">
              <a:xfrm>
                <a:off x="159467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2950193A-3F38-4111-AFF2-8BE4C8E0F576}"/>
                  </a:ext>
                </a:extLst>
              </p:cNvPr>
              <p:cNvSpPr/>
              <p:nvPr/>
            </p:nvSpPr>
            <p:spPr bwMode="auto">
              <a:xfrm>
                <a:off x="180039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5C142BA4-CCB3-4617-9F38-882A4FD77A15}"/>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5E24C805-DF57-41D3-8903-F85919E81BB5}"/>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20" name="Group 119">
              <a:extLst>
                <a:ext uri="{FF2B5EF4-FFF2-40B4-BE49-F238E27FC236}">
                  <a16:creationId xmlns:a16="http://schemas.microsoft.com/office/drawing/2014/main" id="{5CB2D9D7-70B2-4359-B8DE-CDD09A8D7111}"/>
                </a:ext>
              </a:extLst>
            </p:cNvPr>
            <p:cNvGrpSpPr/>
            <p:nvPr/>
          </p:nvGrpSpPr>
          <p:grpSpPr>
            <a:xfrm>
              <a:off x="721006" y="3807723"/>
              <a:ext cx="1551413" cy="63027"/>
              <a:chOff x="1181337" y="3660021"/>
              <a:chExt cx="1229659" cy="84817"/>
            </a:xfrm>
          </p:grpSpPr>
          <p:sp>
            <p:nvSpPr>
              <p:cNvPr id="121" name="Rectangle 120">
                <a:extLst>
                  <a:ext uri="{FF2B5EF4-FFF2-40B4-BE49-F238E27FC236}">
                    <a16:creationId xmlns:a16="http://schemas.microsoft.com/office/drawing/2014/main" id="{9B5DD746-7547-4F4F-8382-E2A26372CA2B}"/>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22" name="Rectangle 121">
                <a:extLst>
                  <a:ext uri="{FF2B5EF4-FFF2-40B4-BE49-F238E27FC236}">
                    <a16:creationId xmlns:a16="http://schemas.microsoft.com/office/drawing/2014/main" id="{5A1EC9B7-99B0-4D41-A239-2C2027EC29D7}"/>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AFA48E4-3356-49F5-BCBF-14E45C698D40}"/>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2017DC09-89D1-4B7E-937D-85E10787C990}"/>
                  </a:ext>
                </a:extLst>
              </p:cNvPr>
              <p:cNvSpPr/>
              <p:nvPr/>
            </p:nvSpPr>
            <p:spPr bwMode="auto">
              <a:xfrm>
                <a:off x="180039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E7B81289-2105-4275-A742-B61C05CE19BB}"/>
                  </a:ext>
                </a:extLst>
              </p:cNvPr>
              <p:cNvSpPr/>
              <p:nvPr/>
            </p:nvSpPr>
            <p:spPr bwMode="auto">
              <a:xfrm>
                <a:off x="2006105"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C7D2785D-19C4-462C-9EE9-CE2C77DF4588}"/>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3B2FF5DB-B346-4F3A-B05E-2D7869A11ECB}"/>
              </a:ext>
            </a:extLst>
          </p:cNvPr>
          <p:cNvGrpSpPr/>
          <p:nvPr/>
        </p:nvGrpSpPr>
        <p:grpSpPr>
          <a:xfrm>
            <a:off x="8108924" y="2767458"/>
            <a:ext cx="1490401" cy="512849"/>
            <a:chOff x="721006" y="3254313"/>
            <a:chExt cx="1551413" cy="616437"/>
          </a:xfrm>
        </p:grpSpPr>
        <p:sp>
          <p:nvSpPr>
            <p:cNvPr id="140" name="TextBox 139">
              <a:extLst>
                <a:ext uri="{FF2B5EF4-FFF2-40B4-BE49-F238E27FC236}">
                  <a16:creationId xmlns:a16="http://schemas.microsoft.com/office/drawing/2014/main" id="{77555595-9C72-4A9E-99AE-0571B4267F6B}"/>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141" name="TextBox 140">
              <a:extLst>
                <a:ext uri="{FF2B5EF4-FFF2-40B4-BE49-F238E27FC236}">
                  <a16:creationId xmlns:a16="http://schemas.microsoft.com/office/drawing/2014/main" id="{208AE072-D07A-41FA-A864-1AF241D8AE02}"/>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142" name="TextBox 141">
              <a:extLst>
                <a:ext uri="{FF2B5EF4-FFF2-40B4-BE49-F238E27FC236}">
                  <a16:creationId xmlns:a16="http://schemas.microsoft.com/office/drawing/2014/main" id="{50948CCB-BBE7-4339-9B6C-87CB8FEBD1C4}"/>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143" name="Group 142">
              <a:extLst>
                <a:ext uri="{FF2B5EF4-FFF2-40B4-BE49-F238E27FC236}">
                  <a16:creationId xmlns:a16="http://schemas.microsoft.com/office/drawing/2014/main" id="{9A83E8A8-8A25-432B-941F-9190E29500E7}"/>
                </a:ext>
              </a:extLst>
            </p:cNvPr>
            <p:cNvGrpSpPr/>
            <p:nvPr/>
          </p:nvGrpSpPr>
          <p:grpSpPr>
            <a:xfrm>
              <a:off x="721006" y="3371255"/>
              <a:ext cx="1551413" cy="63027"/>
              <a:chOff x="1181337" y="3529127"/>
              <a:chExt cx="1229659" cy="84817"/>
            </a:xfrm>
          </p:grpSpPr>
          <p:sp>
            <p:nvSpPr>
              <p:cNvPr id="158" name="Rectangle 157">
                <a:extLst>
                  <a:ext uri="{FF2B5EF4-FFF2-40B4-BE49-F238E27FC236}">
                    <a16:creationId xmlns:a16="http://schemas.microsoft.com/office/drawing/2014/main" id="{DCA9D534-BAF2-4FD5-958E-C1A1755F7F40}"/>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40E876D5-3AB6-4F21-AA54-F841C87C2248}"/>
                  </a:ext>
                </a:extLst>
              </p:cNvPr>
              <p:cNvSpPr/>
              <p:nvPr/>
            </p:nvSpPr>
            <p:spPr bwMode="auto">
              <a:xfrm>
                <a:off x="138896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432A239B-904F-4DF3-941A-08945C3B13A8}"/>
                  </a:ext>
                </a:extLst>
              </p:cNvPr>
              <p:cNvSpPr/>
              <p:nvPr/>
            </p:nvSpPr>
            <p:spPr bwMode="auto">
              <a:xfrm>
                <a:off x="159467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F8213998-31DC-4480-B1CD-E90D40C656E9}"/>
                  </a:ext>
                </a:extLst>
              </p:cNvPr>
              <p:cNvSpPr/>
              <p:nvPr/>
            </p:nvSpPr>
            <p:spPr bwMode="auto">
              <a:xfrm>
                <a:off x="180039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919CE2FD-23AA-4865-9B41-B50BD55AE6A1}"/>
                  </a:ext>
                </a:extLst>
              </p:cNvPr>
              <p:cNvSpPr/>
              <p:nvPr/>
            </p:nvSpPr>
            <p:spPr bwMode="auto">
              <a:xfrm>
                <a:off x="200610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E2C1BDEC-471E-4644-88DB-8E9F78AE10DD}"/>
                  </a:ext>
                </a:extLst>
              </p:cNvPr>
              <p:cNvSpPr/>
              <p:nvPr/>
            </p:nvSpPr>
            <p:spPr bwMode="auto">
              <a:xfrm>
                <a:off x="2211820" y="3529127"/>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3412D433-3219-4691-BE7B-338E2CAD4434}"/>
                </a:ext>
              </a:extLst>
            </p:cNvPr>
            <p:cNvGrpSpPr/>
            <p:nvPr/>
          </p:nvGrpSpPr>
          <p:grpSpPr>
            <a:xfrm>
              <a:off x="721006" y="3596067"/>
              <a:ext cx="1551413" cy="63027"/>
              <a:chOff x="1181337" y="3660021"/>
              <a:chExt cx="1229659" cy="84817"/>
            </a:xfrm>
          </p:grpSpPr>
          <p:sp>
            <p:nvSpPr>
              <p:cNvPr id="152" name="Rectangle 151">
                <a:extLst>
                  <a:ext uri="{FF2B5EF4-FFF2-40B4-BE49-F238E27FC236}">
                    <a16:creationId xmlns:a16="http://schemas.microsoft.com/office/drawing/2014/main" id="{D6320FE3-E5A8-4328-9B99-49A097B39910}"/>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53" name="Rectangle 152">
                <a:extLst>
                  <a:ext uri="{FF2B5EF4-FFF2-40B4-BE49-F238E27FC236}">
                    <a16:creationId xmlns:a16="http://schemas.microsoft.com/office/drawing/2014/main" id="{0D1FB2F0-2E12-4335-99E6-D271B32D9EEB}"/>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9C93BFC-77D3-4326-B93F-F51CC2C73958}"/>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54FED52-DA7F-435E-AEA7-0F316FDBD0FB}"/>
                  </a:ext>
                </a:extLst>
              </p:cNvPr>
              <p:cNvSpPr/>
              <p:nvPr/>
            </p:nvSpPr>
            <p:spPr bwMode="auto">
              <a:xfrm>
                <a:off x="180039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1ACD9240-B075-4339-9B4F-5F68E64715C7}"/>
                  </a:ext>
                </a:extLst>
              </p:cNvPr>
              <p:cNvSpPr/>
              <p:nvPr/>
            </p:nvSpPr>
            <p:spPr bwMode="auto">
              <a:xfrm>
                <a:off x="200610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4AF75D35-6EA8-4110-BC4E-FE373817EC2D}"/>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39D7E1A3-7A5E-45B7-8742-F1A480D923DD}"/>
                </a:ext>
              </a:extLst>
            </p:cNvPr>
            <p:cNvGrpSpPr/>
            <p:nvPr/>
          </p:nvGrpSpPr>
          <p:grpSpPr>
            <a:xfrm>
              <a:off x="721006" y="3807723"/>
              <a:ext cx="1551413" cy="63027"/>
              <a:chOff x="1181337" y="3660021"/>
              <a:chExt cx="1229659" cy="84817"/>
            </a:xfrm>
          </p:grpSpPr>
          <p:sp>
            <p:nvSpPr>
              <p:cNvPr id="146" name="Rectangle 145">
                <a:extLst>
                  <a:ext uri="{FF2B5EF4-FFF2-40B4-BE49-F238E27FC236}">
                    <a16:creationId xmlns:a16="http://schemas.microsoft.com/office/drawing/2014/main" id="{6DE6FF95-EA72-487B-B701-811A0103A1A7}"/>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47" name="Rectangle 146">
                <a:extLst>
                  <a:ext uri="{FF2B5EF4-FFF2-40B4-BE49-F238E27FC236}">
                    <a16:creationId xmlns:a16="http://schemas.microsoft.com/office/drawing/2014/main" id="{5AABD7A2-218D-486E-BDCC-DB83AFDC60E1}"/>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E4491616-F7CC-420A-ACDA-B01926638346}"/>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89602119-4C0B-43F5-A499-23D4ABA356D0}"/>
                  </a:ext>
                </a:extLst>
              </p:cNvPr>
              <p:cNvSpPr/>
              <p:nvPr/>
            </p:nvSpPr>
            <p:spPr bwMode="auto">
              <a:xfrm>
                <a:off x="180039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04AD29DC-A95C-4F34-AFE8-6850638B53B6}"/>
                  </a:ext>
                </a:extLst>
              </p:cNvPr>
              <p:cNvSpPr/>
              <p:nvPr/>
            </p:nvSpPr>
            <p:spPr bwMode="auto">
              <a:xfrm>
                <a:off x="200610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4C530DC9-A63F-44C2-BC01-BCC714DF7CB4}"/>
                  </a:ext>
                </a:extLst>
              </p:cNvPr>
              <p:cNvSpPr/>
              <p:nvPr/>
            </p:nvSpPr>
            <p:spPr bwMode="auto">
              <a:xfrm>
                <a:off x="2211820" y="3660021"/>
                <a:ext cx="199176" cy="84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F5B5B854-D107-4CAA-B217-67D40AE1EDCA}"/>
              </a:ext>
            </a:extLst>
          </p:cNvPr>
          <p:cNvGrpSpPr/>
          <p:nvPr/>
        </p:nvGrpSpPr>
        <p:grpSpPr>
          <a:xfrm>
            <a:off x="9898897" y="2767458"/>
            <a:ext cx="1490401" cy="512849"/>
            <a:chOff x="721006" y="3254313"/>
            <a:chExt cx="1551413" cy="616437"/>
          </a:xfrm>
        </p:grpSpPr>
        <p:sp>
          <p:nvSpPr>
            <p:cNvPr id="165" name="TextBox 164">
              <a:extLst>
                <a:ext uri="{FF2B5EF4-FFF2-40B4-BE49-F238E27FC236}">
                  <a16:creationId xmlns:a16="http://schemas.microsoft.com/office/drawing/2014/main" id="{AC40A398-59AA-417C-BCBA-0BA76AD14660}"/>
                </a:ext>
              </a:extLst>
            </p:cNvPr>
            <p:cNvSpPr txBox="1"/>
            <p:nvPr/>
          </p:nvSpPr>
          <p:spPr>
            <a:xfrm>
              <a:off x="727586" y="3254313"/>
              <a:ext cx="44736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Inferencing</a:t>
              </a:r>
            </a:p>
          </p:txBody>
        </p:sp>
        <p:sp>
          <p:nvSpPr>
            <p:cNvPr id="166" name="TextBox 165">
              <a:extLst>
                <a:ext uri="{FF2B5EF4-FFF2-40B4-BE49-F238E27FC236}">
                  <a16:creationId xmlns:a16="http://schemas.microsoft.com/office/drawing/2014/main" id="{34F77BF7-F1C3-4F2B-B1BF-0D0BE52E86B8}"/>
                </a:ext>
              </a:extLst>
            </p:cNvPr>
            <p:cNvSpPr txBox="1"/>
            <p:nvPr/>
          </p:nvSpPr>
          <p:spPr>
            <a:xfrm>
              <a:off x="721006" y="3489144"/>
              <a:ext cx="322295"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Training</a:t>
              </a:r>
            </a:p>
          </p:txBody>
        </p:sp>
        <p:sp>
          <p:nvSpPr>
            <p:cNvPr id="167" name="TextBox 166">
              <a:extLst>
                <a:ext uri="{FF2B5EF4-FFF2-40B4-BE49-F238E27FC236}">
                  <a16:creationId xmlns:a16="http://schemas.microsoft.com/office/drawing/2014/main" id="{A2A75D54-12AB-4BEA-8FA8-6E0581B9496F}"/>
                </a:ext>
              </a:extLst>
            </p:cNvPr>
            <p:cNvSpPr txBox="1"/>
            <p:nvPr/>
          </p:nvSpPr>
          <p:spPr>
            <a:xfrm>
              <a:off x="721006" y="3704242"/>
              <a:ext cx="182794" cy="96977"/>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Data</a:t>
              </a:r>
            </a:p>
          </p:txBody>
        </p:sp>
        <p:grpSp>
          <p:nvGrpSpPr>
            <p:cNvPr id="168" name="Group 167">
              <a:extLst>
                <a:ext uri="{FF2B5EF4-FFF2-40B4-BE49-F238E27FC236}">
                  <a16:creationId xmlns:a16="http://schemas.microsoft.com/office/drawing/2014/main" id="{85DA2B3F-3631-4C53-AC0D-35B00447FA5B}"/>
                </a:ext>
              </a:extLst>
            </p:cNvPr>
            <p:cNvGrpSpPr/>
            <p:nvPr/>
          </p:nvGrpSpPr>
          <p:grpSpPr>
            <a:xfrm>
              <a:off x="721006" y="3371255"/>
              <a:ext cx="1551413" cy="63027"/>
              <a:chOff x="1181337" y="3529127"/>
              <a:chExt cx="1229659" cy="84817"/>
            </a:xfrm>
          </p:grpSpPr>
          <p:sp>
            <p:nvSpPr>
              <p:cNvPr id="183" name="Rectangle 182">
                <a:extLst>
                  <a:ext uri="{FF2B5EF4-FFF2-40B4-BE49-F238E27FC236}">
                    <a16:creationId xmlns:a16="http://schemas.microsoft.com/office/drawing/2014/main" id="{370A022B-3B24-4132-A351-C26FA4106B87}"/>
                  </a:ext>
                </a:extLst>
              </p:cNvPr>
              <p:cNvSpPr/>
              <p:nvPr/>
            </p:nvSpPr>
            <p:spPr bwMode="auto">
              <a:xfrm>
                <a:off x="1181337"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B4FD840C-465B-4F4B-AB60-C55613C593D5}"/>
                  </a:ext>
                </a:extLst>
              </p:cNvPr>
              <p:cNvSpPr/>
              <p:nvPr/>
            </p:nvSpPr>
            <p:spPr bwMode="auto">
              <a:xfrm>
                <a:off x="138896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133702C5-3819-4E35-802E-0D7F048030EC}"/>
                  </a:ext>
                </a:extLst>
              </p:cNvPr>
              <p:cNvSpPr/>
              <p:nvPr/>
            </p:nvSpPr>
            <p:spPr bwMode="auto">
              <a:xfrm>
                <a:off x="159467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CE6D08C6-8D4C-41CA-BE5F-861996F1B635}"/>
                  </a:ext>
                </a:extLst>
              </p:cNvPr>
              <p:cNvSpPr/>
              <p:nvPr/>
            </p:nvSpPr>
            <p:spPr bwMode="auto">
              <a:xfrm>
                <a:off x="180039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471280AB-02E1-4EB4-9EB6-308F03DB9509}"/>
                  </a:ext>
                </a:extLst>
              </p:cNvPr>
              <p:cNvSpPr/>
              <p:nvPr/>
            </p:nvSpPr>
            <p:spPr bwMode="auto">
              <a:xfrm>
                <a:off x="2006105"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07CB1CB3-0889-42B2-B421-D2BBFDD82C94}"/>
                  </a:ext>
                </a:extLst>
              </p:cNvPr>
              <p:cNvSpPr/>
              <p:nvPr/>
            </p:nvSpPr>
            <p:spPr bwMode="auto">
              <a:xfrm>
                <a:off x="2211820" y="3529127"/>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F0684C4-8423-4992-84CF-9800BDE2B80C}"/>
                </a:ext>
              </a:extLst>
            </p:cNvPr>
            <p:cNvGrpSpPr/>
            <p:nvPr/>
          </p:nvGrpSpPr>
          <p:grpSpPr>
            <a:xfrm>
              <a:off x="721006" y="3596067"/>
              <a:ext cx="1551413" cy="63027"/>
              <a:chOff x="1181337" y="3660021"/>
              <a:chExt cx="1229659" cy="84817"/>
            </a:xfrm>
          </p:grpSpPr>
          <p:sp>
            <p:nvSpPr>
              <p:cNvPr id="177" name="Rectangle 176">
                <a:extLst>
                  <a:ext uri="{FF2B5EF4-FFF2-40B4-BE49-F238E27FC236}">
                    <a16:creationId xmlns:a16="http://schemas.microsoft.com/office/drawing/2014/main" id="{72E1A63B-5525-4A16-978B-A3FE1E567B6A}"/>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78" name="Rectangle 177">
                <a:extLst>
                  <a:ext uri="{FF2B5EF4-FFF2-40B4-BE49-F238E27FC236}">
                    <a16:creationId xmlns:a16="http://schemas.microsoft.com/office/drawing/2014/main" id="{3FF1EE3D-9510-4FC6-91DD-F49396BAD1A3}"/>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7A43923B-838A-4E7E-BD8F-64F5CAE97B2C}"/>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F4ADAE4B-172C-4F14-B322-FB0AF079FFBC}"/>
                  </a:ext>
                </a:extLst>
              </p:cNvPr>
              <p:cNvSpPr/>
              <p:nvPr/>
            </p:nvSpPr>
            <p:spPr bwMode="auto">
              <a:xfrm>
                <a:off x="180039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16EF0D0D-285D-455F-BD8E-F573F175DA69}"/>
                  </a:ext>
                </a:extLst>
              </p:cNvPr>
              <p:cNvSpPr/>
              <p:nvPr/>
            </p:nvSpPr>
            <p:spPr bwMode="auto">
              <a:xfrm>
                <a:off x="200610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CFCFA1D7-33D8-4C80-9B56-040635F728A9}"/>
                  </a:ext>
                </a:extLst>
              </p:cNvPr>
              <p:cNvSpPr/>
              <p:nvPr/>
            </p:nvSpPr>
            <p:spPr bwMode="auto">
              <a:xfrm>
                <a:off x="221182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62CF156-B33C-4228-A93A-E26417428722}"/>
                </a:ext>
              </a:extLst>
            </p:cNvPr>
            <p:cNvGrpSpPr/>
            <p:nvPr/>
          </p:nvGrpSpPr>
          <p:grpSpPr>
            <a:xfrm>
              <a:off x="721006" y="3807723"/>
              <a:ext cx="1551413" cy="63027"/>
              <a:chOff x="1181337" y="3660021"/>
              <a:chExt cx="1229659" cy="84817"/>
            </a:xfrm>
          </p:grpSpPr>
          <p:sp>
            <p:nvSpPr>
              <p:cNvPr id="171" name="Rectangle 170">
                <a:extLst>
                  <a:ext uri="{FF2B5EF4-FFF2-40B4-BE49-F238E27FC236}">
                    <a16:creationId xmlns:a16="http://schemas.microsoft.com/office/drawing/2014/main" id="{D2149BDF-99C1-47D4-8548-AB8AD7CAFDE6}"/>
                  </a:ext>
                </a:extLst>
              </p:cNvPr>
              <p:cNvSpPr/>
              <p:nvPr/>
            </p:nvSpPr>
            <p:spPr bwMode="auto">
              <a:xfrm>
                <a:off x="1181337"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98E08CE7-99D7-41ED-A509-B88565509BCB}"/>
                  </a:ext>
                </a:extLst>
              </p:cNvPr>
              <p:cNvSpPr/>
              <p:nvPr/>
            </p:nvSpPr>
            <p:spPr bwMode="auto">
              <a:xfrm>
                <a:off x="138896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74B9A8D1-F7CB-4924-9E2C-B0CBF1B71DE3}"/>
                  </a:ext>
                </a:extLst>
              </p:cNvPr>
              <p:cNvSpPr/>
              <p:nvPr/>
            </p:nvSpPr>
            <p:spPr bwMode="auto">
              <a:xfrm>
                <a:off x="159467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B0EFA569-32C6-4B68-9C8A-6336DD010DC7}"/>
                  </a:ext>
                </a:extLst>
              </p:cNvPr>
              <p:cNvSpPr/>
              <p:nvPr/>
            </p:nvSpPr>
            <p:spPr bwMode="auto">
              <a:xfrm>
                <a:off x="180039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A40DE64D-5F61-4A6E-8B0B-82B3E3CD0CE7}"/>
                  </a:ext>
                </a:extLst>
              </p:cNvPr>
              <p:cNvSpPr/>
              <p:nvPr/>
            </p:nvSpPr>
            <p:spPr bwMode="auto">
              <a:xfrm>
                <a:off x="2006105"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1BC57D71-E93E-4034-ABFD-60C5862A3F1E}"/>
                  </a:ext>
                </a:extLst>
              </p:cNvPr>
              <p:cNvSpPr/>
              <p:nvPr/>
            </p:nvSpPr>
            <p:spPr bwMode="auto">
              <a:xfrm>
                <a:off x="2211820" y="3660021"/>
                <a:ext cx="199176" cy="848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DE9834FA-DC97-43F7-8197-7C145A64127D}"/>
              </a:ext>
            </a:extLst>
          </p:cNvPr>
          <p:cNvGrpSpPr/>
          <p:nvPr/>
        </p:nvGrpSpPr>
        <p:grpSpPr>
          <a:xfrm>
            <a:off x="894577" y="2468224"/>
            <a:ext cx="11018520" cy="902287"/>
            <a:chOff x="588263" y="2706349"/>
            <a:chExt cx="11018520" cy="2694534"/>
          </a:xfrm>
        </p:grpSpPr>
        <p:cxnSp>
          <p:nvCxnSpPr>
            <p:cNvPr id="190" name="Straight Connector 189">
              <a:extLst>
                <a:ext uri="{FF2B5EF4-FFF2-40B4-BE49-F238E27FC236}">
                  <a16:creationId xmlns:a16="http://schemas.microsoft.com/office/drawing/2014/main" id="{6FF760BF-5B9A-4E8F-8C1C-B7BFE16E644A}"/>
                </a:ext>
              </a:extLst>
            </p:cNvPr>
            <p:cNvCxnSpPr>
              <a:cxnSpLocks/>
            </p:cNvCxnSpPr>
            <p:nvPr/>
          </p:nvCxnSpPr>
          <p:spPr>
            <a:xfrm>
              <a:off x="588263" y="2706349"/>
              <a:ext cx="0" cy="2694534"/>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734FD69-0173-4396-832D-D43E2CCC94AB}"/>
                </a:ext>
              </a:extLst>
            </p:cNvPr>
            <p:cNvCxnSpPr/>
            <p:nvPr/>
          </p:nvCxnSpPr>
          <p:spPr>
            <a:xfrm>
              <a:off x="4266647" y="2706349"/>
              <a:ext cx="0" cy="2694534"/>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1E26B7E-8811-4007-AE2D-671A78FD75B3}"/>
                </a:ext>
              </a:extLst>
            </p:cNvPr>
            <p:cNvCxnSpPr/>
            <p:nvPr/>
          </p:nvCxnSpPr>
          <p:spPr>
            <a:xfrm>
              <a:off x="6091644" y="2706349"/>
              <a:ext cx="0" cy="2694534"/>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3F1C855-8550-4EA9-8CD4-6BD681FE6B7B}"/>
                </a:ext>
              </a:extLst>
            </p:cNvPr>
            <p:cNvCxnSpPr/>
            <p:nvPr/>
          </p:nvCxnSpPr>
          <p:spPr>
            <a:xfrm>
              <a:off x="11606783" y="2706349"/>
              <a:ext cx="0" cy="2694534"/>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5477494-1202-4947-82F0-A7B1089CB270}"/>
                </a:ext>
              </a:extLst>
            </p:cNvPr>
            <p:cNvCxnSpPr/>
            <p:nvPr/>
          </p:nvCxnSpPr>
          <p:spPr>
            <a:xfrm>
              <a:off x="9762629" y="2706349"/>
              <a:ext cx="0" cy="2694534"/>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95" name="Table 194">
            <a:extLst>
              <a:ext uri="{FF2B5EF4-FFF2-40B4-BE49-F238E27FC236}">
                <a16:creationId xmlns:a16="http://schemas.microsoft.com/office/drawing/2014/main" id="{F51DF51E-5552-497A-932E-212F1F654DA3}"/>
              </a:ext>
            </a:extLst>
          </p:cNvPr>
          <p:cNvGraphicFramePr>
            <a:graphicFrameLocks noGrp="1"/>
          </p:cNvGraphicFramePr>
          <p:nvPr/>
        </p:nvGraphicFramePr>
        <p:xfrm>
          <a:off x="856051" y="3383924"/>
          <a:ext cx="10600753" cy="2571849"/>
        </p:xfrm>
        <a:graphic>
          <a:graphicData uri="http://schemas.openxmlformats.org/drawingml/2006/table">
            <a:tbl>
              <a:tblPr firstRow="1" firstCol="1" bandRow="1" bandCol="1">
                <a:tableStyleId>{7DF18680-E054-41AD-8BC1-D1AEF772440D}</a:tableStyleId>
              </a:tblPr>
              <a:tblGrid>
                <a:gridCol w="774489">
                  <a:extLst>
                    <a:ext uri="{9D8B030D-6E8A-4147-A177-3AD203B41FA5}">
                      <a16:colId xmlns:a16="http://schemas.microsoft.com/office/drawing/2014/main" val="1717239051"/>
                    </a:ext>
                  </a:extLst>
                </a:gridCol>
                <a:gridCol w="798637">
                  <a:extLst>
                    <a:ext uri="{9D8B030D-6E8A-4147-A177-3AD203B41FA5}">
                      <a16:colId xmlns:a16="http://schemas.microsoft.com/office/drawing/2014/main" val="305446744"/>
                    </a:ext>
                  </a:extLst>
                </a:gridCol>
                <a:gridCol w="963721">
                  <a:extLst>
                    <a:ext uri="{9D8B030D-6E8A-4147-A177-3AD203B41FA5}">
                      <a16:colId xmlns:a16="http://schemas.microsoft.com/office/drawing/2014/main" val="3782512276"/>
                    </a:ext>
                  </a:extLst>
                </a:gridCol>
                <a:gridCol w="1018278">
                  <a:extLst>
                    <a:ext uri="{9D8B030D-6E8A-4147-A177-3AD203B41FA5}">
                      <a16:colId xmlns:a16="http://schemas.microsoft.com/office/drawing/2014/main" val="1432706069"/>
                    </a:ext>
                  </a:extLst>
                </a:gridCol>
                <a:gridCol w="1697149">
                  <a:extLst>
                    <a:ext uri="{9D8B030D-6E8A-4147-A177-3AD203B41FA5}">
                      <a16:colId xmlns:a16="http://schemas.microsoft.com/office/drawing/2014/main" val="978164647"/>
                    </a:ext>
                  </a:extLst>
                </a:gridCol>
                <a:gridCol w="991480">
                  <a:extLst>
                    <a:ext uri="{9D8B030D-6E8A-4147-A177-3AD203B41FA5}">
                      <a16:colId xmlns:a16="http://schemas.microsoft.com/office/drawing/2014/main" val="530474700"/>
                    </a:ext>
                  </a:extLst>
                </a:gridCol>
                <a:gridCol w="839345">
                  <a:extLst>
                    <a:ext uri="{9D8B030D-6E8A-4147-A177-3AD203B41FA5}">
                      <a16:colId xmlns:a16="http://schemas.microsoft.com/office/drawing/2014/main" val="907148769"/>
                    </a:ext>
                  </a:extLst>
                </a:gridCol>
                <a:gridCol w="1755058">
                  <a:extLst>
                    <a:ext uri="{9D8B030D-6E8A-4147-A177-3AD203B41FA5}">
                      <a16:colId xmlns:a16="http://schemas.microsoft.com/office/drawing/2014/main" val="369244535"/>
                    </a:ext>
                  </a:extLst>
                </a:gridCol>
                <a:gridCol w="1762596">
                  <a:extLst>
                    <a:ext uri="{9D8B030D-6E8A-4147-A177-3AD203B41FA5}">
                      <a16:colId xmlns:a16="http://schemas.microsoft.com/office/drawing/2014/main" val="3239709833"/>
                    </a:ext>
                  </a:extLst>
                </a:gridCol>
              </a:tblGrid>
              <a:tr h="1224271">
                <a:tc>
                  <a:txBody>
                    <a:bodyPr/>
                    <a:lstStyle/>
                    <a:p>
                      <a:pPr marL="0" marR="0" algn="ctr" defTabSz="914367" rtl="0" eaLnBrk="1" latinLnBrk="0" hangingPunct="1">
                        <a:spcBef>
                          <a:spcPts val="200"/>
                        </a:spcBef>
                        <a:spcAft>
                          <a:spcPts val="0"/>
                        </a:spcAft>
                      </a:pPr>
                      <a:r>
                        <a:rPr lang="en-US" sz="1100" b="0" kern="1200">
                          <a:solidFill>
                            <a:schemeClr val="lt1"/>
                          </a:solidFill>
                          <a:effectLst/>
                          <a:latin typeface="+mj-lt"/>
                          <a:ea typeface="+mn-ea"/>
                          <a:cs typeface="Segoe UI Semilight" panose="020B0402040204020203" pitchFamily="34" charset="0"/>
                        </a:rPr>
                        <a:t>Sample Workload</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50000"/>
                      </a:schemeClr>
                    </a:solidFill>
                  </a:tcPr>
                </a:tc>
                <a:tc gridSpan="3">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Limited: Sensor Data, Video and Image Capture, Anomaly Detection, </a:t>
                      </a:r>
                      <a:r>
                        <a:rPr kumimoji="0" lang="en-US" sz="1100" b="0" i="0" u="none" strike="noStrike" kern="1200" cap="none" spc="0" normalizeH="0" baseline="0" err="1">
                          <a:ln>
                            <a:noFill/>
                          </a:ln>
                          <a:solidFill>
                            <a:srgbClr val="1A1A1A"/>
                          </a:solidFill>
                          <a:effectLst/>
                          <a:uLnTx/>
                          <a:uFillTx/>
                          <a:latin typeface="Segoe UI Semibold" panose="020B0702040204020203" pitchFamily="34" charset="0"/>
                          <a:ea typeface="+mn-ea"/>
                          <a:cs typeface="Segoe UI Semibold" panose="020B0702040204020203" pitchFamily="34" charset="0"/>
                        </a:rPr>
                        <a:t>PdM</a:t>
                      </a:r>
                      <a:endPar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Local/Global Notification</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endParaRPr kumimoji="0" lang="en-US" sz="12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endParaRPr kumimoji="0" lang="en-US" sz="12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gridSpan="3">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Advanced: Sensor Data, Video and Image Capture, Anomaly Detection, PdM, AI/ML Workloads</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Live Video Analytics (LVA)</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Local/Global Notification</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endParaRPr kumimoji="0" lang="en-US" sz="12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endParaRPr kumimoji="0" lang="en-US" sz="12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Big Data and Deep Learning Model Training</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Limitless: Sensor Data, Video and Image Capture, Anomaly Detection, </a:t>
                      </a:r>
                      <a:r>
                        <a:rPr kumimoji="0" lang="en-US" sz="1100" b="0" i="0" u="none" strike="noStrike" kern="1200" cap="none" spc="0" normalizeH="0" baseline="0" err="1">
                          <a:ln>
                            <a:noFill/>
                          </a:ln>
                          <a:solidFill>
                            <a:srgbClr val="1A1A1A"/>
                          </a:solidFill>
                          <a:effectLst/>
                          <a:uLnTx/>
                          <a:uFillTx/>
                          <a:latin typeface="Segoe UI Semibold" panose="020B0702040204020203" pitchFamily="34" charset="0"/>
                          <a:ea typeface="+mn-ea"/>
                          <a:cs typeface="Segoe UI Semibold" panose="020B0702040204020203" pitchFamily="34" charset="0"/>
                        </a:rPr>
                        <a:t>PdM</a:t>
                      </a: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 AI/ML Workloads</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Live Video Analytics (LVA)</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Local/Global Notification</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algn="ctr">
                        <a:spcBef>
                          <a:spcPts val="200"/>
                        </a:spcBef>
                        <a:spcAft>
                          <a:spcPts val="0"/>
                        </a:spcAft>
                      </a:pPr>
                      <a:endParaRPr kumimoji="0" lang="en-US" sz="12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13166033"/>
                  </a:ext>
                </a:extLst>
              </a:tr>
              <a:tr h="507402">
                <a:tc>
                  <a:txBody>
                    <a:bodyPr/>
                    <a:lstStyle/>
                    <a:p>
                      <a:pPr marL="0" marR="0" algn="ctr" defTabSz="914367" rtl="0" eaLnBrk="1" latinLnBrk="0" hangingPunct="1">
                        <a:spcBef>
                          <a:spcPts val="200"/>
                        </a:spcBef>
                        <a:spcAft>
                          <a:spcPts val="0"/>
                        </a:spcAft>
                      </a:pPr>
                      <a:r>
                        <a:rPr lang="en-US" sz="1100" b="0" kern="1200">
                          <a:solidFill>
                            <a:schemeClr val="lt1"/>
                          </a:solidFill>
                          <a:effectLst/>
                          <a:latin typeface="+mj-lt"/>
                          <a:ea typeface="+mn-ea"/>
                          <a:cs typeface="Segoe UI Semilight" panose="020B0402040204020203" pitchFamily="34" charset="0"/>
                        </a:rPr>
                        <a:t>What runs the model</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MCU</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SoC</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SoM</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Hardware Accelerated NNA</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Multi-ARM CPU</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x64 CPU </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CPU + GPU</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CPU + GPU</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200"/>
                        </a:spcBef>
                        <a:spcAft>
                          <a:spcPts val="0"/>
                        </a:spcAft>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CPU, GPU or FPGA</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0120311"/>
                  </a:ext>
                </a:extLst>
              </a:tr>
              <a:tr h="746359">
                <a:tc>
                  <a:txBody>
                    <a:bodyPr/>
                    <a:lstStyle/>
                    <a:p>
                      <a:pPr marL="0" marR="0" algn="ctr" defTabSz="914367" rtl="0" eaLnBrk="1" latinLnBrk="0" hangingPunct="1">
                        <a:spcBef>
                          <a:spcPts val="200"/>
                        </a:spcBef>
                        <a:spcAft>
                          <a:spcPts val="0"/>
                        </a:spcAft>
                      </a:pPr>
                      <a:r>
                        <a:rPr lang="en-US" sz="1100" b="0" kern="1200">
                          <a:solidFill>
                            <a:schemeClr val="lt1"/>
                          </a:solidFill>
                          <a:effectLst/>
                          <a:latin typeface="+mj-lt"/>
                          <a:ea typeface="+mn-ea"/>
                          <a:cs typeface="Segoe UI Semilight" panose="020B0402040204020203" pitchFamily="34" charset="0"/>
                        </a:rPr>
                        <a:t>Example</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Azure Sphere </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Appliance</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Mobile Phones</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IP Cameras</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Mobile Phones</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VAIDK</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Video Gateway</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DVR</a:t>
                      </a:r>
                    </a:p>
                  </a:txBody>
                  <a:tcPr marL="89379" marR="89379" marT="44690" marB="446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Industrial PC</a:t>
                      </a:r>
                    </a:p>
                  </a:txBody>
                  <a:tcPr marL="89379" marR="89379" marT="44690" marB="446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Azure Stack Edge</a:t>
                      </a:r>
                    </a:p>
                  </a:txBody>
                  <a:tcPr marL="89379" marR="89379" marT="44690" marB="446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Azure Stack Hub</a:t>
                      </a:r>
                    </a:p>
                    <a:p>
                      <a:pPr marL="0" marR="0" lvl="0" indent="0" algn="ctr" defTabSz="932384" rtl="0" eaLnBrk="1" fontAlgn="auto" latinLnBrk="0" hangingPunct="1">
                        <a:lnSpc>
                          <a:spcPts val="1600"/>
                        </a:lnSpc>
                        <a:spcBef>
                          <a:spcPts val="0"/>
                        </a:spcBef>
                        <a:spcAft>
                          <a:spcPts val="600"/>
                        </a:spcAft>
                        <a:buClrTx/>
                        <a:buSzPct val="90000"/>
                        <a:buFont typeface="Wingdings" panose="05000000000000000000" pitchFamily="2" charset="2"/>
                        <a:buNone/>
                        <a:tabLst/>
                        <a:defRPr/>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Azure Stack Edge Cluster</a:t>
                      </a:r>
                    </a:p>
                  </a:txBody>
                  <a:tcPr marL="89379" marR="89379" marT="44690" marB="446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200"/>
                        </a:spcBef>
                        <a:spcAft>
                          <a:spcPts val="0"/>
                        </a:spcAft>
                      </a:pPr>
                      <a:r>
                        <a:rPr kumimoji="0" lang="en-US" sz="1100" b="0" i="0" u="none" strike="noStrike" kern="1200" cap="none" spc="0" normalizeH="0" baseline="0">
                          <a:ln>
                            <a:noFill/>
                          </a:ln>
                          <a:solidFill>
                            <a:srgbClr val="1A1A1A"/>
                          </a:solidFill>
                          <a:effectLst/>
                          <a:uLnTx/>
                          <a:uFillTx/>
                          <a:latin typeface="Segoe UI Semibold" panose="020B0702040204020203" pitchFamily="34" charset="0"/>
                          <a:ea typeface="+mn-ea"/>
                          <a:cs typeface="Segoe UI Semibold" panose="020B0702040204020203" pitchFamily="34" charset="0"/>
                        </a:rPr>
                        <a:t>DSVM / ACI / AKS / Batch AI</a:t>
                      </a:r>
                    </a:p>
                  </a:txBody>
                  <a:tcPr marL="67034" marR="6703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01000122"/>
                  </a:ext>
                </a:extLst>
              </a:tr>
            </a:tbl>
          </a:graphicData>
        </a:graphic>
      </p:graphicFrame>
      <p:pic>
        <p:nvPicPr>
          <p:cNvPr id="196" name="Picture 195" descr="A person in a yellow room&#10;&#10;Description automatically generated">
            <a:extLst>
              <a:ext uri="{FF2B5EF4-FFF2-40B4-BE49-F238E27FC236}">
                <a16:creationId xmlns:a16="http://schemas.microsoft.com/office/drawing/2014/main" id="{BF13D828-6A74-4C72-B6B9-103955F443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2829" t="15769" r="3353" b="29015"/>
          <a:stretch/>
        </p:blipFill>
        <p:spPr>
          <a:xfrm>
            <a:off x="2650507" y="891073"/>
            <a:ext cx="1761538" cy="1215281"/>
          </a:xfrm>
          <a:prstGeom prst="rect">
            <a:avLst/>
          </a:prstGeom>
        </p:spPr>
      </p:pic>
      <p:pic>
        <p:nvPicPr>
          <p:cNvPr id="197" name="Picture 196" descr="A picture containing sky, indoor&#10;&#10;Description automatically generated">
            <a:extLst>
              <a:ext uri="{FF2B5EF4-FFF2-40B4-BE49-F238E27FC236}">
                <a16:creationId xmlns:a16="http://schemas.microsoft.com/office/drawing/2014/main" id="{71FB1FFF-511F-4269-A396-16B8375572A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t="-3679"/>
          <a:stretch/>
        </p:blipFill>
        <p:spPr>
          <a:xfrm>
            <a:off x="4423588" y="892532"/>
            <a:ext cx="1761538" cy="1215285"/>
          </a:xfrm>
          <a:prstGeom prst="rect">
            <a:avLst/>
          </a:prstGeom>
        </p:spPr>
      </p:pic>
      <p:pic>
        <p:nvPicPr>
          <p:cNvPr id="198" name="Picture 197" descr="A circuit board&#10;&#10;Description automatically generated">
            <a:extLst>
              <a:ext uri="{FF2B5EF4-FFF2-40B4-BE49-F238E27FC236}">
                <a16:creationId xmlns:a16="http://schemas.microsoft.com/office/drawing/2014/main" id="{C992341A-3E1B-470C-92B1-85748E75E6B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6294910" y="892531"/>
            <a:ext cx="1754813" cy="1215286"/>
          </a:xfrm>
          <a:prstGeom prst="rect">
            <a:avLst/>
          </a:prstGeom>
        </p:spPr>
      </p:pic>
      <p:pic>
        <p:nvPicPr>
          <p:cNvPr id="199" name="Picture 198" descr="A screen shot of a computer&#10;&#10;Description automatically generated">
            <a:extLst>
              <a:ext uri="{FF2B5EF4-FFF2-40B4-BE49-F238E27FC236}">
                <a16:creationId xmlns:a16="http://schemas.microsoft.com/office/drawing/2014/main" id="{1E8EC7DA-15A7-427C-955B-2A66E6854D9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8213588" y="892530"/>
            <a:ext cx="1417349" cy="1215286"/>
          </a:xfrm>
          <a:prstGeom prst="rect">
            <a:avLst/>
          </a:prstGeom>
        </p:spPr>
      </p:pic>
      <p:pic>
        <p:nvPicPr>
          <p:cNvPr id="200" name="Picture 199">
            <a:extLst>
              <a:ext uri="{FF2B5EF4-FFF2-40B4-BE49-F238E27FC236}">
                <a16:creationId xmlns:a16="http://schemas.microsoft.com/office/drawing/2014/main" id="{D20B5BCE-12B8-44B3-A0B5-36C57EC2CE05}"/>
              </a:ext>
            </a:extLst>
          </p:cNvPr>
          <p:cNvPicPr>
            <a:picLocks noChangeAspect="1"/>
          </p:cNvPicPr>
          <p:nvPr/>
        </p:nvPicPr>
        <p:blipFill rotWithShape="1">
          <a:blip r:embed="rId10"/>
          <a:srcRect l="11125" t="-10532" r="9133" b="-5721"/>
          <a:stretch/>
        </p:blipFill>
        <p:spPr>
          <a:xfrm>
            <a:off x="9722070" y="892528"/>
            <a:ext cx="1774131" cy="1215287"/>
          </a:xfrm>
          <a:prstGeom prst="rect">
            <a:avLst/>
          </a:prstGeom>
          <a:noFill/>
          <a:ln>
            <a:noFill/>
          </a:ln>
          <a:effectLst/>
        </p:spPr>
      </p:pic>
      <p:grpSp>
        <p:nvGrpSpPr>
          <p:cNvPr id="202" name="Group 201">
            <a:extLst>
              <a:ext uri="{FF2B5EF4-FFF2-40B4-BE49-F238E27FC236}">
                <a16:creationId xmlns:a16="http://schemas.microsoft.com/office/drawing/2014/main" id="{22E11B2A-7AEC-461E-823E-82C6C8391E39}"/>
              </a:ext>
            </a:extLst>
          </p:cNvPr>
          <p:cNvGrpSpPr/>
          <p:nvPr/>
        </p:nvGrpSpPr>
        <p:grpSpPr>
          <a:xfrm>
            <a:off x="815241" y="6154467"/>
            <a:ext cx="10680960" cy="585503"/>
            <a:chOff x="775537" y="6246998"/>
            <a:chExt cx="10561519" cy="585503"/>
          </a:xfrm>
        </p:grpSpPr>
        <p:sp>
          <p:nvSpPr>
            <p:cNvPr id="26" name="TextBox 25">
              <a:extLst>
                <a:ext uri="{FF2B5EF4-FFF2-40B4-BE49-F238E27FC236}">
                  <a16:creationId xmlns:a16="http://schemas.microsoft.com/office/drawing/2014/main" id="{EEB882CC-155C-4B9B-925B-E5E0709D6BDA}"/>
                </a:ext>
              </a:extLst>
            </p:cNvPr>
            <p:cNvSpPr txBox="1"/>
            <p:nvPr/>
          </p:nvSpPr>
          <p:spPr>
            <a:xfrm>
              <a:off x="1085157" y="6257879"/>
              <a:ext cx="1930016"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Less aggregated data and insights</a:t>
              </a:r>
            </a:p>
          </p:txBody>
        </p:sp>
        <p:sp>
          <p:nvSpPr>
            <p:cNvPr id="27" name="TextBox 26">
              <a:extLst>
                <a:ext uri="{FF2B5EF4-FFF2-40B4-BE49-F238E27FC236}">
                  <a16:creationId xmlns:a16="http://schemas.microsoft.com/office/drawing/2014/main" id="{654D7F0A-6D08-41A0-9D13-2FA91BEC3100}"/>
                </a:ext>
              </a:extLst>
            </p:cNvPr>
            <p:cNvSpPr txBox="1"/>
            <p:nvPr/>
          </p:nvSpPr>
          <p:spPr>
            <a:xfrm>
              <a:off x="1143836" y="6681727"/>
              <a:ext cx="1122102"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Less AI functionality</a:t>
              </a:r>
            </a:p>
          </p:txBody>
        </p:sp>
        <p:sp>
          <p:nvSpPr>
            <p:cNvPr id="28" name="TextBox 27">
              <a:extLst>
                <a:ext uri="{FF2B5EF4-FFF2-40B4-BE49-F238E27FC236}">
                  <a16:creationId xmlns:a16="http://schemas.microsoft.com/office/drawing/2014/main" id="{EF937ABF-5368-4479-A639-9F55D67B3EFC}"/>
                </a:ext>
              </a:extLst>
            </p:cNvPr>
            <p:cNvSpPr txBox="1"/>
            <p:nvPr/>
          </p:nvSpPr>
          <p:spPr>
            <a:xfrm>
              <a:off x="9022690" y="6254634"/>
              <a:ext cx="1995739" cy="138499"/>
            </a:xfrm>
            <a:prstGeom prst="rect">
              <a:avLst/>
            </a:prstGeom>
            <a:noFill/>
          </p:spPr>
          <p:txBody>
            <a:bodyPr wrap="none" lIns="0" tIns="0" rIns="0" bIns="0" rtlCol="0">
              <a:spAutoFit/>
            </a:bodyPr>
            <a:lstStyle/>
            <a:p>
              <a:pPr marL="0" marR="0" lvl="0" indent="0" algn="r"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More aggregated data and insights</a:t>
              </a:r>
            </a:p>
          </p:txBody>
        </p:sp>
        <p:sp>
          <p:nvSpPr>
            <p:cNvPr id="29" name="TextBox 28">
              <a:extLst>
                <a:ext uri="{FF2B5EF4-FFF2-40B4-BE49-F238E27FC236}">
                  <a16:creationId xmlns:a16="http://schemas.microsoft.com/office/drawing/2014/main" id="{BEE3BEEE-1332-423B-BB2C-0C10B3A6EE24}"/>
                </a:ext>
              </a:extLst>
            </p:cNvPr>
            <p:cNvSpPr txBox="1"/>
            <p:nvPr/>
          </p:nvSpPr>
          <p:spPr>
            <a:xfrm>
              <a:off x="9846817" y="6694002"/>
              <a:ext cx="1173398" cy="138499"/>
            </a:xfrm>
            <a:prstGeom prst="rect">
              <a:avLst/>
            </a:prstGeom>
            <a:noFill/>
          </p:spPr>
          <p:txBody>
            <a:bodyPr wrap="none" lIns="0" tIns="0" rIns="0" bIns="0" rtlCol="0">
              <a:spAutoFit/>
            </a:bodyPr>
            <a:lstStyle/>
            <a:p>
              <a:pPr marL="0" marR="0" lvl="0" indent="0" algn="r"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Most AI functionality</a:t>
              </a:r>
            </a:p>
          </p:txBody>
        </p:sp>
        <p:sp>
          <p:nvSpPr>
            <p:cNvPr id="30" name="TextBox 29">
              <a:extLst>
                <a:ext uri="{FF2B5EF4-FFF2-40B4-BE49-F238E27FC236}">
                  <a16:creationId xmlns:a16="http://schemas.microsoft.com/office/drawing/2014/main" id="{4232FCF9-00C9-42D2-965C-EE4D7CF5C101}"/>
                </a:ext>
              </a:extLst>
            </p:cNvPr>
            <p:cNvSpPr txBox="1"/>
            <p:nvPr/>
          </p:nvSpPr>
          <p:spPr>
            <a:xfrm>
              <a:off x="4212756" y="6246998"/>
              <a:ext cx="4060407" cy="138499"/>
            </a:xfrm>
            <a:prstGeom prst="rect">
              <a:avLst/>
            </a:prstGeom>
            <a:noFill/>
          </p:spPr>
          <p:txBody>
            <a:bodyPr wrap="none" lIns="0" tIns="0" rIns="0" bIns="0" rtlCol="0">
              <a:spAutoFit/>
            </a:bodyPr>
            <a:lstStyle/>
            <a:p>
              <a:pPr marL="0" marR="0" lvl="0" indent="0" algn="ctr"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mn-ea"/>
                  <a:cs typeface="+mn-cs"/>
                </a:rPr>
                <a:t>Full spectrum of data collection and aggregation using Azure Storage</a:t>
              </a:r>
            </a:p>
          </p:txBody>
        </p:sp>
        <p:sp>
          <p:nvSpPr>
            <p:cNvPr id="31" name="TextBox 30">
              <a:extLst>
                <a:ext uri="{FF2B5EF4-FFF2-40B4-BE49-F238E27FC236}">
                  <a16:creationId xmlns:a16="http://schemas.microsoft.com/office/drawing/2014/main" id="{52B8B0D8-B118-470B-BB83-93E02005D330}"/>
                </a:ext>
              </a:extLst>
            </p:cNvPr>
            <p:cNvSpPr txBox="1"/>
            <p:nvPr/>
          </p:nvSpPr>
          <p:spPr>
            <a:xfrm>
              <a:off x="4256037" y="6694001"/>
              <a:ext cx="3973845" cy="138499"/>
            </a:xfrm>
            <a:prstGeom prst="rect">
              <a:avLst/>
            </a:prstGeom>
            <a:noFill/>
          </p:spPr>
          <p:txBody>
            <a:bodyPr wrap="none" lIns="0" tIns="0" rIns="0" bIns="0" rtlCol="0">
              <a:spAutoFit/>
            </a:bodyPr>
            <a:lstStyle/>
            <a:p>
              <a:pPr marL="0" marR="0" lvl="0" indent="0" algn="ctr" defTabSz="914016"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mn-ea"/>
                  <a:cs typeface="+mn-cs"/>
                </a:rPr>
                <a:t>Azure AI functionality availability based on computational resources</a:t>
              </a:r>
            </a:p>
          </p:txBody>
        </p:sp>
        <p:sp>
          <p:nvSpPr>
            <p:cNvPr id="201" name="Arrow: Up-Down 200">
              <a:extLst>
                <a:ext uri="{FF2B5EF4-FFF2-40B4-BE49-F238E27FC236}">
                  <a16:creationId xmlns:a16="http://schemas.microsoft.com/office/drawing/2014/main" id="{6C2B76AC-9CF0-4806-9B6A-194C2E15E24A}"/>
                </a:ext>
              </a:extLst>
            </p:cNvPr>
            <p:cNvSpPr/>
            <p:nvPr/>
          </p:nvSpPr>
          <p:spPr bwMode="auto">
            <a:xfrm rot="5400000">
              <a:off x="5801883" y="1258754"/>
              <a:ext cx="508828" cy="10561519"/>
            </a:xfrm>
            <a:prstGeom prst="upDownArrow">
              <a:avLst/>
            </a:prstGeom>
            <a:gradFill flip="none" rotWithShape="1">
              <a:gsLst>
                <a:gs pos="0">
                  <a:schemeClr val="accent4">
                    <a:lumMod val="75000"/>
                  </a:schemeClr>
                </a:gs>
                <a:gs pos="100000">
                  <a:srgbClr val="FF0000"/>
                </a:gs>
              </a:gsLst>
              <a:lin ang="54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pic>
        <p:nvPicPr>
          <p:cNvPr id="204" name="Picture 203">
            <a:extLst>
              <a:ext uri="{FF2B5EF4-FFF2-40B4-BE49-F238E27FC236}">
                <a16:creationId xmlns:a16="http://schemas.microsoft.com/office/drawing/2014/main" id="{F921B140-CD64-4CBA-B2AE-E706D765AA30}"/>
              </a:ext>
            </a:extLst>
          </p:cNvPr>
          <p:cNvPicPr>
            <a:picLocks noChangeAspect="1"/>
          </p:cNvPicPr>
          <p:nvPr/>
        </p:nvPicPr>
        <p:blipFill>
          <a:blip r:embed="rId11"/>
          <a:stretch>
            <a:fillRect/>
          </a:stretch>
        </p:blipFill>
        <p:spPr>
          <a:xfrm>
            <a:off x="-18902" y="-21304"/>
            <a:ext cx="12210902" cy="885825"/>
          </a:xfrm>
          <a:prstGeom prst="rect">
            <a:avLst/>
          </a:prstGeom>
        </p:spPr>
      </p:pic>
      <p:sp>
        <p:nvSpPr>
          <p:cNvPr id="205" name="Title 3">
            <a:extLst>
              <a:ext uri="{FF2B5EF4-FFF2-40B4-BE49-F238E27FC236}">
                <a16:creationId xmlns:a16="http://schemas.microsoft.com/office/drawing/2014/main" id="{988A520C-B2A9-43FB-A7DA-D9FE14FB8F33}"/>
              </a:ext>
            </a:extLst>
          </p:cNvPr>
          <p:cNvSpPr txBox="1">
            <a:spLocks/>
          </p:cNvSpPr>
          <p:nvPr/>
        </p:nvSpPr>
        <p:spPr>
          <a:xfrm>
            <a:off x="428756" y="290033"/>
            <a:ext cx="11306469" cy="39754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Intelligent Edge Story</a:t>
            </a:r>
          </a:p>
        </p:txBody>
      </p:sp>
    </p:spTree>
    <p:extLst>
      <p:ext uri="{BB962C8B-B14F-4D97-AF65-F5344CB8AC3E}">
        <p14:creationId xmlns:p14="http://schemas.microsoft.com/office/powerpoint/2010/main" val="260360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E5E670-1836-4281-BE98-9A1B99AE0A7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83F79973-F8B8-4E9F-AD23-9785B99A122A}"/>
              </a:ext>
            </a:extLst>
          </p:cNvPr>
          <p:cNvGrpSpPr/>
          <p:nvPr/>
        </p:nvGrpSpPr>
        <p:grpSpPr>
          <a:xfrm>
            <a:off x="2742961" y="2140961"/>
            <a:ext cx="2158607" cy="2612572"/>
            <a:chOff x="2742961" y="2140961"/>
            <a:chExt cx="2158607" cy="2612572"/>
          </a:xfrm>
        </p:grpSpPr>
        <p:sp>
          <p:nvSpPr>
            <p:cNvPr id="31" name="Rectangle 30">
              <a:extLst>
                <a:ext uri="{FF2B5EF4-FFF2-40B4-BE49-F238E27FC236}">
                  <a16:creationId xmlns:a16="http://schemas.microsoft.com/office/drawing/2014/main" id="{0D069C0F-F5CC-468E-9091-5BA259C573BF}"/>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36" name="Graphic 44">
              <a:extLst>
                <a:ext uri="{FF2B5EF4-FFF2-40B4-BE49-F238E27FC236}">
                  <a16:creationId xmlns:a16="http://schemas.microsoft.com/office/drawing/2014/main" id="{230D2CA0-58D0-4E6C-8EA1-28A52CD66B0C}"/>
                </a:ext>
              </a:extLst>
            </p:cNvPr>
            <p:cNvGrpSpPr/>
            <p:nvPr/>
          </p:nvGrpSpPr>
          <p:grpSpPr>
            <a:xfrm>
              <a:off x="4120025" y="3864533"/>
              <a:ext cx="583987" cy="740101"/>
              <a:chOff x="4120025" y="3846286"/>
              <a:chExt cx="583987" cy="740101"/>
            </a:xfrm>
          </p:grpSpPr>
          <p:sp>
            <p:nvSpPr>
              <p:cNvPr id="39" name="Freeform: Shape 38">
                <a:extLst>
                  <a:ext uri="{FF2B5EF4-FFF2-40B4-BE49-F238E27FC236}">
                    <a16:creationId xmlns:a16="http://schemas.microsoft.com/office/drawing/2014/main" id="{EFA9D61B-7039-4C2A-AC8C-88AB41999728}"/>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41" name="Freeform: Shape 40">
                <a:extLst>
                  <a:ext uri="{FF2B5EF4-FFF2-40B4-BE49-F238E27FC236}">
                    <a16:creationId xmlns:a16="http://schemas.microsoft.com/office/drawing/2014/main" id="{6B8DE377-9625-4F4E-A7C5-D337D2A2E97C}"/>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42" name="Freeform: Shape 41">
                <a:extLst>
                  <a:ext uri="{FF2B5EF4-FFF2-40B4-BE49-F238E27FC236}">
                    <a16:creationId xmlns:a16="http://schemas.microsoft.com/office/drawing/2014/main" id="{AA1EB7B7-1649-4FC8-8D1D-52179AC893EF}"/>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43" name="Group 42">
            <a:extLst>
              <a:ext uri="{FF2B5EF4-FFF2-40B4-BE49-F238E27FC236}">
                <a16:creationId xmlns:a16="http://schemas.microsoft.com/office/drawing/2014/main" id="{8CAEFD26-92BB-4935-954F-B24C689B9FA3}"/>
              </a:ext>
            </a:extLst>
          </p:cNvPr>
          <p:cNvGrpSpPr/>
          <p:nvPr/>
        </p:nvGrpSpPr>
        <p:grpSpPr>
          <a:xfrm>
            <a:off x="455995" y="2140961"/>
            <a:ext cx="2158607" cy="2612572"/>
            <a:chOff x="455995" y="2140961"/>
            <a:chExt cx="2158607" cy="2612572"/>
          </a:xfrm>
        </p:grpSpPr>
        <p:sp>
          <p:nvSpPr>
            <p:cNvPr id="45" name="Rectangle 44">
              <a:extLst>
                <a:ext uri="{FF2B5EF4-FFF2-40B4-BE49-F238E27FC236}">
                  <a16:creationId xmlns:a16="http://schemas.microsoft.com/office/drawing/2014/main" id="{439916FA-1BA2-41B9-9D1C-5D1D30847CB4}"/>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46" name="Graphic 54">
              <a:extLst>
                <a:ext uri="{FF2B5EF4-FFF2-40B4-BE49-F238E27FC236}">
                  <a16:creationId xmlns:a16="http://schemas.microsoft.com/office/drawing/2014/main" id="{94455486-9092-498F-BBDB-32A70CB28546}"/>
                </a:ext>
              </a:extLst>
            </p:cNvPr>
            <p:cNvGrpSpPr/>
            <p:nvPr/>
          </p:nvGrpSpPr>
          <p:grpSpPr>
            <a:xfrm>
              <a:off x="1851758" y="3841207"/>
              <a:ext cx="477142" cy="763428"/>
              <a:chOff x="1851758" y="3841207"/>
              <a:chExt cx="477142" cy="763428"/>
            </a:xfrm>
          </p:grpSpPr>
          <p:sp>
            <p:nvSpPr>
              <p:cNvPr id="47" name="Freeform: Shape 46">
                <a:extLst>
                  <a:ext uri="{FF2B5EF4-FFF2-40B4-BE49-F238E27FC236}">
                    <a16:creationId xmlns:a16="http://schemas.microsoft.com/office/drawing/2014/main" id="{63B505B1-CDF4-4E8A-BB29-799690428616}"/>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BBEBD60-ED86-422C-96EF-557951370749}"/>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E7490C5-2DEB-48FF-8F15-79C696A8EA1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3B42B6D-10A2-43E0-86D3-F0A00615E54B}"/>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361B025-C28C-4EA3-9715-1D977C079C56}"/>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40FBE1E-A80A-40AA-BB57-36C89D64ADDD}"/>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63" name="Group 62">
            <a:extLst>
              <a:ext uri="{FF2B5EF4-FFF2-40B4-BE49-F238E27FC236}">
                <a16:creationId xmlns:a16="http://schemas.microsoft.com/office/drawing/2014/main" id="{98A18472-0B44-46F5-A8C1-AE305841BEE7}"/>
              </a:ext>
            </a:extLst>
          </p:cNvPr>
          <p:cNvGrpSpPr/>
          <p:nvPr/>
        </p:nvGrpSpPr>
        <p:grpSpPr>
          <a:xfrm>
            <a:off x="5029927" y="2140961"/>
            <a:ext cx="2158607" cy="2612572"/>
            <a:chOff x="5029927" y="2140961"/>
            <a:chExt cx="2158607" cy="2612572"/>
          </a:xfrm>
        </p:grpSpPr>
        <p:sp>
          <p:nvSpPr>
            <p:cNvPr id="64" name="Rectangle 63">
              <a:extLst>
                <a:ext uri="{FF2B5EF4-FFF2-40B4-BE49-F238E27FC236}">
                  <a16:creationId xmlns:a16="http://schemas.microsoft.com/office/drawing/2014/main" id="{928C01A7-A245-428C-B1EF-149E42E135EF}"/>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5" name="Graphic 66">
              <a:extLst>
                <a:ext uri="{FF2B5EF4-FFF2-40B4-BE49-F238E27FC236}">
                  <a16:creationId xmlns:a16="http://schemas.microsoft.com/office/drawing/2014/main" id="{21E7CA1D-CE00-4764-B439-6E0786834BCD}"/>
                </a:ext>
              </a:extLst>
            </p:cNvPr>
            <p:cNvGrpSpPr/>
            <p:nvPr/>
          </p:nvGrpSpPr>
          <p:grpSpPr>
            <a:xfrm>
              <a:off x="6332529" y="3851879"/>
              <a:ext cx="701004" cy="752756"/>
              <a:chOff x="6332529" y="3851879"/>
              <a:chExt cx="701004" cy="752756"/>
            </a:xfrm>
          </p:grpSpPr>
          <p:sp>
            <p:nvSpPr>
              <p:cNvPr id="66" name="Freeform: Shape 65">
                <a:extLst>
                  <a:ext uri="{FF2B5EF4-FFF2-40B4-BE49-F238E27FC236}">
                    <a16:creationId xmlns:a16="http://schemas.microsoft.com/office/drawing/2014/main" id="{68B71969-F480-4F6F-8C69-F710B8446913}"/>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4109ADC-3B47-4AE5-BC94-5E3DD8CEF067}"/>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FA73670-75E5-4C02-AC2D-1AAB77849FCF}"/>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BFAFBCDA-34F0-4CD7-9EE4-6CD6E875719D}"/>
              </a:ext>
            </a:extLst>
          </p:cNvPr>
          <p:cNvGrpSpPr/>
          <p:nvPr/>
        </p:nvGrpSpPr>
        <p:grpSpPr>
          <a:xfrm>
            <a:off x="7316893" y="2140961"/>
            <a:ext cx="2158607" cy="2612572"/>
            <a:chOff x="7316893" y="2140961"/>
            <a:chExt cx="2158607" cy="2612572"/>
          </a:xfrm>
        </p:grpSpPr>
        <p:sp>
          <p:nvSpPr>
            <p:cNvPr id="70" name="Rectangle 69">
              <a:extLst>
                <a:ext uri="{FF2B5EF4-FFF2-40B4-BE49-F238E27FC236}">
                  <a16:creationId xmlns:a16="http://schemas.microsoft.com/office/drawing/2014/main" id="{6BEFCB14-08CD-407C-AE49-3DDA3272BBAC}"/>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1" name="Graphic 3">
              <a:extLst>
                <a:ext uri="{FF2B5EF4-FFF2-40B4-BE49-F238E27FC236}">
                  <a16:creationId xmlns:a16="http://schemas.microsoft.com/office/drawing/2014/main" id="{30BDD99C-0C90-49E0-A2DD-2DA8C25D2A34}"/>
                </a:ext>
              </a:extLst>
            </p:cNvPr>
            <p:cNvGrpSpPr/>
            <p:nvPr/>
          </p:nvGrpSpPr>
          <p:grpSpPr>
            <a:xfrm>
              <a:off x="8544934" y="3841207"/>
              <a:ext cx="763427" cy="763427"/>
              <a:chOff x="8544934" y="3841207"/>
              <a:chExt cx="763427" cy="763427"/>
            </a:xfrm>
          </p:grpSpPr>
          <p:grpSp>
            <p:nvGrpSpPr>
              <p:cNvPr id="72" name="Graphic 3">
                <a:extLst>
                  <a:ext uri="{FF2B5EF4-FFF2-40B4-BE49-F238E27FC236}">
                    <a16:creationId xmlns:a16="http://schemas.microsoft.com/office/drawing/2014/main" id="{F06FD9BF-44DC-4AB3-BC70-0137C81C6C86}"/>
                  </a:ext>
                </a:extLst>
              </p:cNvPr>
              <p:cNvGrpSpPr/>
              <p:nvPr/>
            </p:nvGrpSpPr>
            <p:grpSpPr>
              <a:xfrm>
                <a:off x="8748315" y="4043992"/>
                <a:ext cx="357259" cy="357856"/>
                <a:chOff x="8748315" y="4043992"/>
                <a:chExt cx="357259" cy="357856"/>
              </a:xfrm>
              <a:solidFill>
                <a:srgbClr val="0078D4"/>
              </a:solidFill>
            </p:grpSpPr>
            <p:sp>
              <p:nvSpPr>
                <p:cNvPr id="74" name="Freeform: Shape 73">
                  <a:extLst>
                    <a:ext uri="{FF2B5EF4-FFF2-40B4-BE49-F238E27FC236}">
                      <a16:creationId xmlns:a16="http://schemas.microsoft.com/office/drawing/2014/main" id="{14CA68A4-DD45-4E15-91C6-07DEDE6875D8}"/>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58E383-938A-40C8-9868-7187B042451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3" name="Freeform: Shape 72">
                <a:extLst>
                  <a:ext uri="{FF2B5EF4-FFF2-40B4-BE49-F238E27FC236}">
                    <a16:creationId xmlns:a16="http://schemas.microsoft.com/office/drawing/2014/main" id="{45363E66-029A-42BC-8CC9-206E0708C2A0}"/>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504D7E8C-7055-4460-94FB-01CB3208199D}"/>
              </a:ext>
            </a:extLst>
          </p:cNvPr>
          <p:cNvGrpSpPr/>
          <p:nvPr/>
        </p:nvGrpSpPr>
        <p:grpSpPr>
          <a:xfrm>
            <a:off x="9603857" y="1299821"/>
            <a:ext cx="2158607" cy="4302256"/>
            <a:chOff x="9603857" y="1299821"/>
            <a:chExt cx="2158607" cy="4302256"/>
          </a:xfrm>
        </p:grpSpPr>
        <p:grpSp>
          <p:nvGrpSpPr>
            <p:cNvPr id="76" name="Group 75">
              <a:extLst>
                <a:ext uri="{FF2B5EF4-FFF2-40B4-BE49-F238E27FC236}">
                  <a16:creationId xmlns:a16="http://schemas.microsoft.com/office/drawing/2014/main" id="{296A2103-28FD-47B5-8E92-9589C75A8302}"/>
                </a:ext>
              </a:extLst>
            </p:cNvPr>
            <p:cNvGrpSpPr/>
            <p:nvPr/>
          </p:nvGrpSpPr>
          <p:grpSpPr>
            <a:xfrm>
              <a:off x="9603857" y="1299821"/>
              <a:ext cx="2158607" cy="4302256"/>
              <a:chOff x="455995" y="1299821"/>
              <a:chExt cx="2158607" cy="4302256"/>
            </a:xfrm>
          </p:grpSpPr>
          <p:sp>
            <p:nvSpPr>
              <p:cNvPr id="77" name="Rectangle 76">
                <a:extLst>
                  <a:ext uri="{FF2B5EF4-FFF2-40B4-BE49-F238E27FC236}">
                    <a16:creationId xmlns:a16="http://schemas.microsoft.com/office/drawing/2014/main" id="{8E58F653-BBEE-4AC6-8B0A-A5E946478E13}"/>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Partner network</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Marketplace</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Datacenters </a:t>
                </a:r>
              </a:p>
            </p:txBody>
          </p:sp>
          <p:sp>
            <p:nvSpPr>
              <p:cNvPr id="78" name="Rectangle 77">
                <a:extLst>
                  <a:ext uri="{FF2B5EF4-FFF2-40B4-BE49-F238E27FC236}">
                    <a16:creationId xmlns:a16="http://schemas.microsoft.com/office/drawing/2014/main" id="{4191BC1F-4D4F-4C0A-B3FD-07E069C941D5}"/>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Scale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globally </a:t>
                </a:r>
              </a:p>
            </p:txBody>
          </p:sp>
        </p:grpSp>
        <p:grpSp>
          <p:nvGrpSpPr>
            <p:cNvPr id="10" name="Group 9">
              <a:extLst>
                <a:ext uri="{FF2B5EF4-FFF2-40B4-BE49-F238E27FC236}">
                  <a16:creationId xmlns:a16="http://schemas.microsoft.com/office/drawing/2014/main" id="{81E0ACD2-40EE-452D-AD38-95E5FDFADA45}"/>
                </a:ext>
              </a:extLst>
            </p:cNvPr>
            <p:cNvGrpSpPr/>
            <p:nvPr/>
          </p:nvGrpSpPr>
          <p:grpSpPr>
            <a:xfrm>
              <a:off x="10900461" y="3031716"/>
              <a:ext cx="680268" cy="680268"/>
              <a:chOff x="10900461" y="3031716"/>
              <a:chExt cx="680268" cy="680268"/>
            </a:xfrm>
          </p:grpSpPr>
          <p:sp>
            <p:nvSpPr>
              <p:cNvPr id="7" name="Freeform: Shape 6">
                <a:extLst>
                  <a:ext uri="{FF2B5EF4-FFF2-40B4-BE49-F238E27FC236}">
                    <a16:creationId xmlns:a16="http://schemas.microsoft.com/office/drawing/2014/main" id="{C1B800EC-27D2-4F8B-AD40-D6D38CB83545}"/>
                  </a:ext>
                </a:extLst>
              </p:cNvPr>
              <p:cNvSpPr/>
              <p:nvPr/>
            </p:nvSpPr>
            <p:spPr>
              <a:xfrm>
                <a:off x="10900461" y="3393108"/>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AD8D330-4F60-4FCF-B013-E740F2D1269D}"/>
                  </a:ext>
                </a:extLst>
              </p:cNvPr>
              <p:cNvSpPr/>
              <p:nvPr/>
            </p:nvSpPr>
            <p:spPr>
              <a:xfrm>
                <a:off x="10900461" y="3031716"/>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79AD1C3-F80F-4819-88FD-7A793C909F5A}"/>
                  </a:ext>
                </a:extLst>
              </p:cNvPr>
              <p:cNvSpPr/>
              <p:nvPr/>
            </p:nvSpPr>
            <p:spPr>
              <a:xfrm>
                <a:off x="11283111" y="3031716"/>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9977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43"/>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30"/>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63"/>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6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F2A45F-A84E-4012-88DE-B4D5C5163D9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1E791277-6B4B-4DFD-862E-C2BD5B371C7F}"/>
              </a:ext>
            </a:extLst>
          </p:cNvPr>
          <p:cNvSpPr/>
          <p:nvPr/>
        </p:nvSpPr>
        <p:spPr bwMode="auto">
          <a:xfrm>
            <a:off x="455995" y="1505043"/>
            <a:ext cx="1568504" cy="4939310"/>
          </a:xfrm>
          <a:prstGeom prst="rect">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672273" fontAlgn="base">
              <a:spcBef>
                <a:spcPts val="588"/>
              </a:spcBef>
            </a:pPr>
            <a:endParaRPr lang="en-US" sz="1600" err="1">
              <a:solidFill>
                <a:srgbClr val="FFFFFF"/>
              </a:solidFill>
              <a:latin typeface="Segoe UI Semibold"/>
              <a:cs typeface="Segoe UI" pitchFamily="34" charset="0"/>
            </a:endParaRPr>
          </a:p>
        </p:txBody>
      </p:sp>
      <p:pic>
        <p:nvPicPr>
          <p:cNvPr id="8" name="Graphic 7">
            <a:extLst>
              <a:ext uri="{FF2B5EF4-FFF2-40B4-BE49-F238E27FC236}">
                <a16:creationId xmlns:a16="http://schemas.microsoft.com/office/drawing/2014/main" id="{B054E15D-B227-42A2-A2BB-ABA527DD3A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579" y="2943801"/>
            <a:ext cx="458235" cy="458235"/>
          </a:xfrm>
          <a:prstGeom prst="rect">
            <a:avLst/>
          </a:prstGeom>
        </p:spPr>
      </p:pic>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55995" y="620428"/>
            <a:ext cx="11306469" cy="397545"/>
          </a:xfrm>
        </p:spPr>
        <p:txBody>
          <a:bodyPr/>
          <a:lstStyle/>
          <a:p>
            <a:r>
              <a:rPr lang="en-US" sz="2800">
                <a:solidFill>
                  <a:schemeClr val="bg1"/>
                </a:solidFill>
              </a:rPr>
              <a:t>Microsoft’s comprehensive IoT product portfolio </a:t>
            </a:r>
          </a:p>
        </p:txBody>
      </p:sp>
      <p:sp>
        <p:nvSpPr>
          <p:cNvPr id="185" name="Rectangle 184">
            <a:extLst>
              <a:ext uri="{FF2B5EF4-FFF2-40B4-BE49-F238E27FC236}">
                <a16:creationId xmlns:a16="http://schemas.microsoft.com/office/drawing/2014/main" id="{90DDDE8A-B55D-4148-8A7A-AC8736B4A340}"/>
              </a:ext>
            </a:extLst>
          </p:cNvPr>
          <p:cNvSpPr/>
          <p:nvPr/>
        </p:nvSpPr>
        <p:spPr bwMode="auto">
          <a:xfrm>
            <a:off x="2451508" y="1932444"/>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a:t>
            </a:r>
            <a:br>
              <a:rPr lang="en-US" sz="1400">
                <a:solidFill>
                  <a:schemeClr val="accent5"/>
                </a:solidFill>
                <a:latin typeface="+mj-lt"/>
              </a:rPr>
            </a:br>
            <a:r>
              <a:rPr lang="en-US" sz="1400">
                <a:solidFill>
                  <a:schemeClr val="accent5"/>
                </a:solidFill>
                <a:latin typeface="+mj-lt"/>
              </a:rPr>
              <a:t>priority v</a:t>
            </a:r>
            <a:r>
              <a:rPr lang="en-US" sz="1400" err="1">
                <a:solidFill>
                  <a:schemeClr val="accent5"/>
                </a:solidFill>
                <a:latin typeface="+mj-lt"/>
              </a:rPr>
              <a:t>erticals</a:t>
            </a:r>
            <a:endParaRPr lang="en-US" sz="1400">
              <a:solidFill>
                <a:schemeClr val="accent5"/>
              </a:solidFill>
              <a:latin typeface="+mj-lt"/>
            </a:endParaRPr>
          </a:p>
        </p:txBody>
      </p:sp>
      <p:sp>
        <p:nvSpPr>
          <p:cNvPr id="186" name="Rectangle 185">
            <a:extLst>
              <a:ext uri="{FF2B5EF4-FFF2-40B4-BE49-F238E27FC236}">
                <a16:creationId xmlns:a16="http://schemas.microsoft.com/office/drawing/2014/main" id="{6E0B70F8-E132-4396-A38F-33D02A5CA384}"/>
              </a:ext>
            </a:extLst>
          </p:cNvPr>
          <p:cNvSpPr/>
          <p:nvPr/>
        </p:nvSpPr>
        <p:spPr bwMode="auto">
          <a:xfrm>
            <a:off x="2451507" y="4284010"/>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Services for IoT</a:t>
            </a:r>
          </a:p>
        </p:txBody>
      </p:sp>
      <p:sp>
        <p:nvSpPr>
          <p:cNvPr id="187" name="Rectangle 186">
            <a:extLst>
              <a:ext uri="{FF2B5EF4-FFF2-40B4-BE49-F238E27FC236}">
                <a16:creationId xmlns:a16="http://schemas.microsoft.com/office/drawing/2014/main" id="{CECEC308-CF71-43C8-8E4F-DAC60B7EE8F0}"/>
              </a:ext>
            </a:extLst>
          </p:cNvPr>
          <p:cNvSpPr/>
          <p:nvPr/>
        </p:nvSpPr>
        <p:spPr>
          <a:xfrm>
            <a:off x="4404579" y="3787894"/>
            <a:ext cx="7939872"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 Device</a:t>
            </a:r>
            <a:br>
              <a:rPr lang="en-US" sz="1200">
                <a:solidFill>
                  <a:schemeClr val="bg1"/>
                </a:solidFill>
              </a:rPr>
            </a:br>
            <a:r>
              <a:rPr lang="en-US" sz="1200">
                <a:solidFill>
                  <a:schemeClr val="bg1"/>
                </a:solidFill>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Maps</a:t>
            </a:r>
          </a:p>
          <a:p>
            <a:pPr defTabSz="931834" fontAlgn="base">
              <a:lnSpc>
                <a:spcPct val="90000"/>
              </a:lnSpc>
              <a:spcBef>
                <a:spcPct val="0"/>
              </a:spcBef>
              <a:spcAft>
                <a:spcPts val="400"/>
              </a:spcAft>
              <a:defRPr/>
            </a:pPr>
            <a:r>
              <a:rPr lang="en-US" sz="1200">
                <a:solidFill>
                  <a:schemeClr val="bg1"/>
                </a:solidFill>
              </a:rPr>
              <a:t>Azure Stream Analytics</a:t>
            </a:r>
          </a:p>
          <a:p>
            <a:pPr defTabSz="931834" fontAlgn="base">
              <a:lnSpc>
                <a:spcPct val="90000"/>
              </a:lnSpc>
              <a:spcBef>
                <a:spcPct val="0"/>
              </a:spcBef>
              <a:spcAft>
                <a:spcPts val="400"/>
              </a:spcAft>
              <a:defRPr/>
            </a:pPr>
            <a:r>
              <a:rPr lang="en-US" sz="1200">
                <a:solidFill>
                  <a:schemeClr val="bg1"/>
                </a:solidFill>
              </a:rPr>
              <a:t>Azure Cosmos DB</a:t>
            </a:r>
          </a:p>
          <a:p>
            <a:pPr defTabSz="931834" fontAlgn="base">
              <a:lnSpc>
                <a:spcPct val="90000"/>
              </a:lnSpc>
              <a:spcBef>
                <a:spcPct val="0"/>
              </a:spcBef>
              <a:spcAft>
                <a:spcPts val="400"/>
              </a:spcAft>
              <a:defRPr/>
            </a:pPr>
            <a:r>
              <a:rPr lang="en-US" sz="1200">
                <a:solidFill>
                  <a:schemeClr val="bg1"/>
                </a:solidFill>
              </a:rPr>
              <a:t>Azure AI</a:t>
            </a:r>
          </a:p>
          <a:p>
            <a:pPr defTabSz="931834" fontAlgn="base">
              <a:lnSpc>
                <a:spcPct val="90000"/>
              </a:lnSpc>
              <a:spcBef>
                <a:spcPct val="0"/>
              </a:spcBef>
              <a:spcAft>
                <a:spcPts val="400"/>
              </a:spcAft>
              <a:defRPr/>
            </a:pPr>
            <a:r>
              <a:rPr lang="en-US" sz="1200">
                <a:solidFill>
                  <a:schemeClr val="bg1"/>
                </a:solidFill>
              </a:rPr>
              <a:t>Azure Cognitive Services</a:t>
            </a:r>
          </a:p>
          <a:p>
            <a:pPr defTabSz="931834" fontAlgn="base">
              <a:lnSpc>
                <a:spcPct val="90000"/>
              </a:lnSpc>
              <a:spcBef>
                <a:spcPct val="0"/>
              </a:spcBef>
              <a:spcAft>
                <a:spcPts val="400"/>
              </a:spcAft>
              <a:defRPr/>
            </a:pPr>
            <a:r>
              <a:rPr lang="en-US" sz="1200">
                <a:solidFill>
                  <a:schemeClr val="bg1"/>
                </a:solidFill>
              </a:rPr>
              <a:t>Azure ML</a:t>
            </a:r>
          </a:p>
          <a:p>
            <a:pPr defTabSz="931834" fontAlgn="base">
              <a:lnSpc>
                <a:spcPct val="90000"/>
              </a:lnSpc>
              <a:spcBef>
                <a:spcPct val="0"/>
              </a:spcBef>
              <a:spcAft>
                <a:spcPts val="400"/>
              </a:spcAft>
              <a:defRPr/>
            </a:pPr>
            <a:r>
              <a:rPr lang="en-US" sz="1200">
                <a:solidFill>
                  <a:schemeClr val="bg1"/>
                </a:solidFill>
              </a:rPr>
              <a:t>Azure Logic Apps</a:t>
            </a:r>
          </a:p>
          <a:p>
            <a:pPr defTabSz="931834" fontAlgn="base">
              <a:lnSpc>
                <a:spcPct val="90000"/>
              </a:lnSpc>
              <a:spcBef>
                <a:spcPct val="0"/>
              </a:spcBef>
              <a:spcAft>
                <a:spcPts val="400"/>
              </a:spcAft>
              <a:defRPr/>
            </a:pPr>
            <a:r>
              <a:rPr lang="en-US" sz="1200">
                <a:solidFill>
                  <a:schemeClr val="bg1"/>
                </a:solidFill>
              </a:rPr>
              <a:t>Azure Active Directory</a:t>
            </a:r>
          </a:p>
          <a:p>
            <a:pPr defTabSz="931834" fontAlgn="base">
              <a:lnSpc>
                <a:spcPct val="90000"/>
              </a:lnSpc>
              <a:spcBef>
                <a:spcPct val="0"/>
              </a:spcBef>
              <a:spcAft>
                <a:spcPts val="400"/>
              </a:spcAft>
              <a:defRPr/>
            </a:pPr>
            <a:r>
              <a:rPr lang="en-US" sz="1200">
                <a:solidFill>
                  <a:schemeClr val="bg1"/>
                </a:solidFill>
              </a:rPr>
              <a:t>Azure Monitor</a:t>
            </a:r>
          </a:p>
          <a:p>
            <a:pPr defTabSz="931834" fontAlgn="base">
              <a:lnSpc>
                <a:spcPct val="90000"/>
              </a:lnSpc>
              <a:spcBef>
                <a:spcPct val="0"/>
              </a:spcBef>
              <a:spcAft>
                <a:spcPts val="400"/>
              </a:spcAft>
              <a:defRPr/>
            </a:pPr>
            <a:r>
              <a:rPr lang="en-US" sz="1200">
                <a:solidFill>
                  <a:schemeClr val="bg1"/>
                </a:solidFill>
              </a:rPr>
              <a:t>Azure DevOps</a:t>
            </a:r>
          </a:p>
          <a:p>
            <a:pPr defTabSz="931834" fontAlgn="base">
              <a:lnSpc>
                <a:spcPct val="90000"/>
              </a:lnSpc>
              <a:spcBef>
                <a:spcPct val="0"/>
              </a:spcBef>
              <a:spcAft>
                <a:spcPts val="400"/>
              </a:spcAft>
              <a:defRPr/>
            </a:pPr>
            <a:r>
              <a:rPr lang="en-US" sz="1200">
                <a:solidFill>
                  <a:schemeClr val="bg1"/>
                </a:solidFill>
              </a:rPr>
              <a:t>Power BI</a:t>
            </a:r>
          </a:p>
          <a:p>
            <a:pPr defTabSz="931834" fontAlgn="base">
              <a:lnSpc>
                <a:spcPct val="90000"/>
              </a:lnSpc>
              <a:spcBef>
                <a:spcPct val="0"/>
              </a:spcBef>
              <a:spcAft>
                <a:spcPts val="400"/>
              </a:spcAft>
              <a:defRPr/>
            </a:pPr>
            <a:r>
              <a:rPr lang="en-US" sz="1200">
                <a:solidFill>
                  <a:schemeClr val="bg1"/>
                </a:solidFill>
              </a:rPr>
              <a:t>Azure Data Share</a:t>
            </a:r>
          </a:p>
          <a:p>
            <a:pPr defTabSz="931834" fontAlgn="base">
              <a:lnSpc>
                <a:spcPct val="90000"/>
              </a:lnSpc>
              <a:spcBef>
                <a:spcPct val="0"/>
              </a:spcBef>
              <a:spcAft>
                <a:spcPts val="400"/>
              </a:spcAft>
              <a:defRPr/>
            </a:pPr>
            <a:r>
              <a:rPr lang="en-US" sz="1200">
                <a:solidFill>
                  <a:schemeClr val="bg1"/>
                </a:solidFill>
              </a:rPr>
              <a:t>Azure Spatial Anchors </a:t>
            </a:r>
          </a:p>
        </p:txBody>
      </p:sp>
      <p:sp>
        <p:nvSpPr>
          <p:cNvPr id="188" name="Rectangle 187">
            <a:extLst>
              <a:ext uri="{FF2B5EF4-FFF2-40B4-BE49-F238E27FC236}">
                <a16:creationId xmlns:a16="http://schemas.microsoft.com/office/drawing/2014/main" id="{F2249FA8-9A2B-4609-B14F-B15C0D29A9B0}"/>
              </a:ext>
            </a:extLst>
          </p:cNvPr>
          <p:cNvSpPr/>
          <p:nvPr/>
        </p:nvSpPr>
        <p:spPr bwMode="auto">
          <a:xfrm>
            <a:off x="2451507" y="5562708"/>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dirty="0">
                <a:solidFill>
                  <a:schemeClr val="accent5"/>
                </a:solidFill>
                <a:latin typeface="+mj-lt"/>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dirty="0">
                <a:solidFill>
                  <a:schemeClr val="accent5"/>
                </a:solidFill>
                <a:latin typeface="+mj-lt"/>
              </a:rPr>
              <a:t>device support</a:t>
            </a:r>
          </a:p>
        </p:txBody>
      </p:sp>
      <p:sp>
        <p:nvSpPr>
          <p:cNvPr id="189" name="Rectangle 188">
            <a:extLst>
              <a:ext uri="{FF2B5EF4-FFF2-40B4-BE49-F238E27FC236}">
                <a16:creationId xmlns:a16="http://schemas.microsoft.com/office/drawing/2014/main" id="{2413B6A8-4A03-487B-8D8D-3346EC9512B6}"/>
              </a:ext>
            </a:extLst>
          </p:cNvPr>
          <p:cNvSpPr/>
          <p:nvPr/>
        </p:nvSpPr>
        <p:spPr>
          <a:xfrm>
            <a:off x="4404579" y="5390241"/>
            <a:ext cx="7939865" cy="1091117"/>
          </a:xfrm>
          <a:prstGeom prst="rect">
            <a:avLst/>
          </a:prstGeom>
        </p:spPr>
        <p:txBody>
          <a:bodyPr wrap="square" lIns="91427" numCol="3" anchor="ctr">
            <a:noAutofit/>
          </a:bodyPr>
          <a:lstStyle/>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RTOS</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Sphere</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IoT Device SDK</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IoT Edge</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Stack Edge</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Windows IoT </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Certified for IoT—Device Catalog</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Stream Analytics</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Storage </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ML</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SQL</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Functions</a:t>
            </a:r>
          </a:p>
          <a:p>
            <a:pPr marR="0" lvl="0" indent="0" defTabSz="931834" fontAlgn="base">
              <a:lnSpc>
                <a:spcPct val="90000"/>
              </a:lnSpc>
              <a:spcBef>
                <a:spcPct val="0"/>
              </a:spcBef>
              <a:spcAft>
                <a:spcPts val="400"/>
              </a:spcAft>
              <a:buClrTx/>
              <a:buSzTx/>
              <a:buFontTx/>
              <a:buNone/>
              <a:tabLst/>
              <a:defRPr/>
            </a:pPr>
            <a:r>
              <a:rPr lang="en-US" sz="1200" dirty="0">
                <a:solidFill>
                  <a:schemeClr val="bg1"/>
                </a:solidFill>
              </a:rPr>
              <a:t>Azure Cognitive Services</a:t>
            </a:r>
          </a:p>
        </p:txBody>
      </p:sp>
      <p:cxnSp>
        <p:nvCxnSpPr>
          <p:cNvPr id="190" name="Straight Connector 189">
            <a:extLst>
              <a:ext uri="{FF2B5EF4-FFF2-40B4-BE49-F238E27FC236}">
                <a16:creationId xmlns:a16="http://schemas.microsoft.com/office/drawing/2014/main" id="{D67E6D33-C222-4914-9D8C-71A5B314793C}"/>
              </a:ext>
            </a:extLst>
          </p:cNvPr>
          <p:cNvCxnSpPr>
            <a:cxnSpLocks/>
          </p:cNvCxnSpPr>
          <p:nvPr/>
        </p:nvCxnSpPr>
        <p:spPr>
          <a:xfrm>
            <a:off x="2328139" y="5178808"/>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698B553-2CC9-40B1-A3AE-0AE1ECEED60D}"/>
              </a:ext>
            </a:extLst>
          </p:cNvPr>
          <p:cNvCxnSpPr>
            <a:cxnSpLocks/>
          </p:cNvCxnSpPr>
          <p:nvPr/>
        </p:nvCxnSpPr>
        <p:spPr>
          <a:xfrm>
            <a:off x="2328139" y="3711441"/>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CD3C5AD-EEC8-410A-9244-D44F75AEDA46}"/>
              </a:ext>
            </a:extLst>
          </p:cNvPr>
          <p:cNvCxnSpPr>
            <a:cxnSpLocks/>
          </p:cNvCxnSpPr>
          <p:nvPr/>
        </p:nvCxnSpPr>
        <p:spPr>
          <a:xfrm>
            <a:off x="2328139" y="2634396"/>
            <a:ext cx="9125266"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39E6B9B-5DA7-4688-ADFC-82F9C3B9B37B}"/>
              </a:ext>
            </a:extLst>
          </p:cNvPr>
          <p:cNvSpPr/>
          <p:nvPr/>
        </p:nvSpPr>
        <p:spPr bwMode="auto">
          <a:xfrm>
            <a:off x="2451508" y="3014383"/>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solutions</a:t>
            </a:r>
          </a:p>
        </p:txBody>
      </p:sp>
      <p:sp>
        <p:nvSpPr>
          <p:cNvPr id="196" name="Rectangle 195">
            <a:extLst>
              <a:ext uri="{FF2B5EF4-FFF2-40B4-BE49-F238E27FC236}">
                <a16:creationId xmlns:a16="http://schemas.microsoft.com/office/drawing/2014/main" id="{7512B3C8-5A70-4F33-B794-F1086F7B9223}"/>
              </a:ext>
            </a:extLst>
          </p:cNvPr>
          <p:cNvSpPr/>
          <p:nvPr/>
        </p:nvSpPr>
        <p:spPr bwMode="auto">
          <a:xfrm>
            <a:off x="4900811" y="2944839"/>
            <a:ext cx="201173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Azure IoT Central </a:t>
            </a:r>
            <a:br>
              <a:rPr lang="en-US" sz="1200">
                <a:solidFill>
                  <a:schemeClr val="bg1"/>
                </a:solidFill>
              </a:rPr>
            </a:br>
            <a:endParaRPr lang="en-US" sz="1200">
              <a:solidFill>
                <a:schemeClr val="bg1"/>
              </a:solidFill>
            </a:endParaRPr>
          </a:p>
        </p:txBody>
      </p:sp>
      <p:sp>
        <p:nvSpPr>
          <p:cNvPr id="201" name="Rectangle 200">
            <a:extLst>
              <a:ext uri="{FF2B5EF4-FFF2-40B4-BE49-F238E27FC236}">
                <a16:creationId xmlns:a16="http://schemas.microsoft.com/office/drawing/2014/main" id="{6389D8BF-88D7-4BAE-9510-28C646ADC289}"/>
              </a:ext>
            </a:extLst>
          </p:cNvPr>
          <p:cNvSpPr/>
          <p:nvPr/>
        </p:nvSpPr>
        <p:spPr bwMode="auto">
          <a:xfrm>
            <a:off x="484739" y="3572545"/>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dirty="0">
                <a:solidFill>
                  <a:schemeClr val="bg1"/>
                </a:solidFill>
                <a:latin typeface="+mj-lt"/>
              </a:rPr>
              <a:t>Azure Defender </a:t>
            </a:r>
          </a:p>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dirty="0">
                <a:solidFill>
                  <a:schemeClr val="bg1"/>
                </a:solidFill>
                <a:latin typeface="+mj-lt"/>
              </a:rPr>
              <a:t>for IoT</a:t>
            </a:r>
          </a:p>
        </p:txBody>
      </p:sp>
      <p:grpSp>
        <p:nvGrpSpPr>
          <p:cNvPr id="207" name="Graphic 2">
            <a:extLst>
              <a:ext uri="{FF2B5EF4-FFF2-40B4-BE49-F238E27FC236}">
                <a16:creationId xmlns:a16="http://schemas.microsoft.com/office/drawing/2014/main" id="{EAEC6F81-6FE1-4104-A3F6-27B36186F1BE}"/>
              </a:ext>
            </a:extLst>
          </p:cNvPr>
          <p:cNvGrpSpPr/>
          <p:nvPr/>
        </p:nvGrpSpPr>
        <p:grpSpPr>
          <a:xfrm>
            <a:off x="6731554" y="1758393"/>
            <a:ext cx="290364" cy="445224"/>
            <a:chOff x="5557492" y="4674021"/>
            <a:chExt cx="454548" cy="696974"/>
          </a:xfrm>
          <a:solidFill>
            <a:schemeClr val="accent5"/>
          </a:solidFill>
        </p:grpSpPr>
        <p:sp>
          <p:nvSpPr>
            <p:cNvPr id="208" name="Freeform: Shape 207">
              <a:extLst>
                <a:ext uri="{FF2B5EF4-FFF2-40B4-BE49-F238E27FC236}">
                  <a16:creationId xmlns:a16="http://schemas.microsoft.com/office/drawing/2014/main" id="{B74D42E2-579A-4866-AE96-D600861FFC4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6FA697D-C251-4650-B757-8CE2415537C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90AD654-21C0-4B49-81A8-2C58E907BA4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09FE2BA0-9E1D-4B03-A63F-895FB02A422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329F935C-1636-4BC1-954C-18F5BBFB30B1}"/>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7F71B3FE-B640-49D9-86FB-79E40B8C4C3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316EC7CB-2B69-4DE5-9B84-8D417D4F5D0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079AE8D-A3B1-4818-8427-86E605AA2DAB}"/>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C2C8EA8-4080-4AAD-A8D4-54525E8EB76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316E2A8-FF7F-4120-B5B6-64C852C6B74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434E1E2-7FC3-43A0-B7E2-0FF465F36D6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9" name="Graphic 56">
            <a:extLst>
              <a:ext uri="{FF2B5EF4-FFF2-40B4-BE49-F238E27FC236}">
                <a16:creationId xmlns:a16="http://schemas.microsoft.com/office/drawing/2014/main" id="{63757186-F38E-45EA-B95E-197829229EEB}"/>
              </a:ext>
            </a:extLst>
          </p:cNvPr>
          <p:cNvGrpSpPr/>
          <p:nvPr/>
        </p:nvGrpSpPr>
        <p:grpSpPr>
          <a:xfrm>
            <a:off x="10784049" y="1835889"/>
            <a:ext cx="505624" cy="290232"/>
            <a:chOff x="9027932" y="2355248"/>
            <a:chExt cx="791527" cy="454343"/>
          </a:xfrm>
          <a:solidFill>
            <a:srgbClr val="50E6FF"/>
          </a:solidFill>
        </p:grpSpPr>
        <p:sp>
          <p:nvSpPr>
            <p:cNvPr id="220" name="Freeform: Shape 219">
              <a:extLst>
                <a:ext uri="{FF2B5EF4-FFF2-40B4-BE49-F238E27FC236}">
                  <a16:creationId xmlns:a16="http://schemas.microsoft.com/office/drawing/2014/main" id="{43F96A52-F1E1-416E-9CFA-603897B9997C}"/>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ABCD41E7-BF6F-4027-879A-01E9BD6D2335}"/>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2" name="Graphic 56">
              <a:extLst>
                <a:ext uri="{FF2B5EF4-FFF2-40B4-BE49-F238E27FC236}">
                  <a16:creationId xmlns:a16="http://schemas.microsoft.com/office/drawing/2014/main" id="{3E383EC6-330E-46BC-A5EC-B8CEF57275CF}"/>
                </a:ext>
              </a:extLst>
            </p:cNvPr>
            <p:cNvGrpSpPr/>
            <p:nvPr/>
          </p:nvGrpSpPr>
          <p:grpSpPr>
            <a:xfrm>
              <a:off x="9609909" y="2431448"/>
              <a:ext cx="209550" cy="329565"/>
              <a:chOff x="9609909" y="2431448"/>
              <a:chExt cx="209550" cy="329565"/>
            </a:xfrm>
            <a:solidFill>
              <a:srgbClr val="50E6FF"/>
            </a:solidFill>
          </p:grpSpPr>
          <p:sp>
            <p:nvSpPr>
              <p:cNvPr id="224" name="Freeform: Shape 223">
                <a:extLst>
                  <a:ext uri="{FF2B5EF4-FFF2-40B4-BE49-F238E27FC236}">
                    <a16:creationId xmlns:a16="http://schemas.microsoft.com/office/drawing/2014/main" id="{957CD37A-B5AC-49D3-8F35-2073071F171F}"/>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81872E3B-5620-4F25-8F55-F13B1133064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3" name="Freeform: Shape 222">
              <a:extLst>
                <a:ext uri="{FF2B5EF4-FFF2-40B4-BE49-F238E27FC236}">
                  <a16:creationId xmlns:a16="http://schemas.microsoft.com/office/drawing/2014/main" id="{9BDAB840-CAEF-43FF-B0B5-96F4C63F1B18}"/>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0" name="Graphic 149">
            <a:extLst>
              <a:ext uri="{FF2B5EF4-FFF2-40B4-BE49-F238E27FC236}">
                <a16:creationId xmlns:a16="http://schemas.microsoft.com/office/drawing/2014/main" id="{C7BC7923-F3C8-4A8C-9A60-CB6232AFCF12}"/>
              </a:ext>
            </a:extLst>
          </p:cNvPr>
          <p:cNvGrpSpPr/>
          <p:nvPr/>
        </p:nvGrpSpPr>
        <p:grpSpPr>
          <a:xfrm>
            <a:off x="7706509" y="1794745"/>
            <a:ext cx="198149" cy="372520"/>
            <a:chOff x="5794153" y="2355249"/>
            <a:chExt cx="310191" cy="583160"/>
          </a:xfrm>
        </p:grpSpPr>
        <p:sp>
          <p:nvSpPr>
            <p:cNvPr id="231" name="Freeform: Shape 230">
              <a:extLst>
                <a:ext uri="{FF2B5EF4-FFF2-40B4-BE49-F238E27FC236}">
                  <a16:creationId xmlns:a16="http://schemas.microsoft.com/office/drawing/2014/main" id="{749BC997-5724-40E0-A6D0-59325727EC25}"/>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148DB5B-98AA-4C62-9A99-6260D020EFE1}"/>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3" name="Picture 232">
            <a:extLst>
              <a:ext uri="{FF2B5EF4-FFF2-40B4-BE49-F238E27FC236}">
                <a16:creationId xmlns:a16="http://schemas.microsoft.com/office/drawing/2014/main" id="{526BB3B2-95EC-4CD4-85AD-E0A5D8CD5FAA}"/>
              </a:ext>
            </a:extLst>
          </p:cNvPr>
          <p:cNvPicPr>
            <a:picLocks noChangeAspect="1"/>
          </p:cNvPicPr>
          <p:nvPr/>
        </p:nvPicPr>
        <p:blipFill>
          <a:blip r:embed="rId5"/>
          <a:stretch>
            <a:fillRect/>
          </a:stretch>
        </p:blipFill>
        <p:spPr>
          <a:xfrm>
            <a:off x="8551979" y="1771837"/>
            <a:ext cx="418338" cy="418338"/>
          </a:xfrm>
          <a:prstGeom prst="rect">
            <a:avLst/>
          </a:prstGeom>
        </p:spPr>
      </p:pic>
      <p:sp>
        <p:nvSpPr>
          <p:cNvPr id="235" name="Rectangle 234">
            <a:extLst>
              <a:ext uri="{FF2B5EF4-FFF2-40B4-BE49-F238E27FC236}">
                <a16:creationId xmlns:a16="http://schemas.microsoft.com/office/drawing/2014/main" id="{72F57316-A689-4D4B-B3C2-4D76F8D3522B}"/>
              </a:ext>
            </a:extLst>
          </p:cNvPr>
          <p:cNvSpPr/>
          <p:nvPr/>
        </p:nvSpPr>
        <p:spPr bwMode="auto">
          <a:xfrm>
            <a:off x="5652796" y="2177701"/>
            <a:ext cx="667184"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Retail</a:t>
            </a:r>
          </a:p>
        </p:txBody>
      </p:sp>
      <p:sp>
        <p:nvSpPr>
          <p:cNvPr id="236" name="Rectangle 235">
            <a:extLst>
              <a:ext uri="{FF2B5EF4-FFF2-40B4-BE49-F238E27FC236}">
                <a16:creationId xmlns:a16="http://schemas.microsoft.com/office/drawing/2014/main" id="{4C5CD0CC-87E7-4C33-A395-F32F52E9027D}"/>
              </a:ext>
            </a:extLst>
          </p:cNvPr>
          <p:cNvSpPr/>
          <p:nvPr/>
        </p:nvSpPr>
        <p:spPr bwMode="auto">
          <a:xfrm>
            <a:off x="6348635" y="2176067"/>
            <a:ext cx="1056201"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Agriculture</a:t>
            </a:r>
          </a:p>
        </p:txBody>
      </p:sp>
      <p:sp>
        <p:nvSpPr>
          <p:cNvPr id="237" name="Rectangle 236">
            <a:extLst>
              <a:ext uri="{FF2B5EF4-FFF2-40B4-BE49-F238E27FC236}">
                <a16:creationId xmlns:a16="http://schemas.microsoft.com/office/drawing/2014/main" id="{659B446B-96AE-438B-B9AE-7FE010CD2B86}"/>
              </a:ext>
            </a:extLst>
          </p:cNvPr>
          <p:cNvSpPr/>
          <p:nvPr/>
        </p:nvSpPr>
        <p:spPr bwMode="auto">
          <a:xfrm>
            <a:off x="7427364" y="2176067"/>
            <a:ext cx="75644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Energy</a:t>
            </a:r>
          </a:p>
        </p:txBody>
      </p:sp>
      <p:sp>
        <p:nvSpPr>
          <p:cNvPr id="238" name="Rectangle 237">
            <a:extLst>
              <a:ext uri="{FF2B5EF4-FFF2-40B4-BE49-F238E27FC236}">
                <a16:creationId xmlns:a16="http://schemas.microsoft.com/office/drawing/2014/main" id="{248CE5F2-E7B9-45E4-A009-FD45261D4256}"/>
              </a:ext>
            </a:extLst>
          </p:cNvPr>
          <p:cNvSpPr/>
          <p:nvPr/>
        </p:nvSpPr>
        <p:spPr bwMode="auto">
          <a:xfrm>
            <a:off x="8178064" y="2176067"/>
            <a:ext cx="1166167"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Smart Places</a:t>
            </a:r>
          </a:p>
        </p:txBody>
      </p:sp>
      <p:sp>
        <p:nvSpPr>
          <p:cNvPr id="239" name="Rectangle 238">
            <a:extLst>
              <a:ext uri="{FF2B5EF4-FFF2-40B4-BE49-F238E27FC236}">
                <a16:creationId xmlns:a16="http://schemas.microsoft.com/office/drawing/2014/main" id="{0C0E1941-0BEB-4CCC-B2CC-B5528DC994D5}"/>
              </a:ext>
            </a:extLst>
          </p:cNvPr>
          <p:cNvSpPr/>
          <p:nvPr/>
        </p:nvSpPr>
        <p:spPr bwMode="auto">
          <a:xfrm>
            <a:off x="9335814" y="2176067"/>
            <a:ext cx="102895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Healthcare</a:t>
            </a:r>
          </a:p>
        </p:txBody>
      </p:sp>
      <p:sp>
        <p:nvSpPr>
          <p:cNvPr id="240" name="Rectangle 239">
            <a:extLst>
              <a:ext uri="{FF2B5EF4-FFF2-40B4-BE49-F238E27FC236}">
                <a16:creationId xmlns:a16="http://schemas.microsoft.com/office/drawing/2014/main" id="{7C76B995-2F24-4BC2-A4AC-5B122599BFE1}"/>
              </a:ext>
            </a:extLst>
          </p:cNvPr>
          <p:cNvSpPr/>
          <p:nvPr/>
        </p:nvSpPr>
        <p:spPr bwMode="auto">
          <a:xfrm>
            <a:off x="10385521" y="2176067"/>
            <a:ext cx="1302678"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Transportation</a:t>
            </a:r>
          </a:p>
        </p:txBody>
      </p:sp>
      <p:sp>
        <p:nvSpPr>
          <p:cNvPr id="241" name="Rectangle 240">
            <a:extLst>
              <a:ext uri="{FF2B5EF4-FFF2-40B4-BE49-F238E27FC236}">
                <a16:creationId xmlns:a16="http://schemas.microsoft.com/office/drawing/2014/main" id="{F1E9C4B3-960C-406F-8F9F-40CDE3F3CBFE}"/>
              </a:ext>
            </a:extLst>
          </p:cNvPr>
          <p:cNvSpPr/>
          <p:nvPr/>
        </p:nvSpPr>
        <p:spPr bwMode="auto">
          <a:xfrm>
            <a:off x="4316484" y="2176067"/>
            <a:ext cx="1310822"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Manufacturing</a:t>
            </a:r>
          </a:p>
        </p:txBody>
      </p:sp>
      <p:pic>
        <p:nvPicPr>
          <p:cNvPr id="242" name="Picture 241">
            <a:extLst>
              <a:ext uri="{FF2B5EF4-FFF2-40B4-BE49-F238E27FC236}">
                <a16:creationId xmlns:a16="http://schemas.microsoft.com/office/drawing/2014/main" id="{7229AB66-1EA2-455E-BA69-364A22FC8CC3}"/>
              </a:ext>
            </a:extLst>
          </p:cNvPr>
          <p:cNvPicPr>
            <a:picLocks noChangeAspect="1"/>
          </p:cNvPicPr>
          <p:nvPr/>
        </p:nvPicPr>
        <p:blipFill>
          <a:blip r:embed="rId6"/>
          <a:stretch>
            <a:fillRect/>
          </a:stretch>
        </p:blipFill>
        <p:spPr>
          <a:xfrm>
            <a:off x="7518313" y="2917080"/>
            <a:ext cx="345345" cy="480480"/>
          </a:xfrm>
          <a:prstGeom prst="rect">
            <a:avLst/>
          </a:prstGeom>
        </p:spPr>
      </p:pic>
      <p:sp>
        <p:nvSpPr>
          <p:cNvPr id="243" name="Rectangle 242">
            <a:extLst>
              <a:ext uri="{FF2B5EF4-FFF2-40B4-BE49-F238E27FC236}">
                <a16:creationId xmlns:a16="http://schemas.microsoft.com/office/drawing/2014/main" id="{F7759D23-14EA-484D-97CE-DA040E6D79CE}"/>
              </a:ext>
            </a:extLst>
          </p:cNvPr>
          <p:cNvSpPr/>
          <p:nvPr/>
        </p:nvSpPr>
        <p:spPr bwMode="auto">
          <a:xfrm>
            <a:off x="7863658" y="2840264"/>
            <a:ext cx="265549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Dynamics Connected Field Service and Connected Store </a:t>
            </a:r>
          </a:p>
        </p:txBody>
      </p:sp>
      <p:grpSp>
        <p:nvGrpSpPr>
          <p:cNvPr id="245" name="Graphic 2">
            <a:extLst>
              <a:ext uri="{FF2B5EF4-FFF2-40B4-BE49-F238E27FC236}">
                <a16:creationId xmlns:a16="http://schemas.microsoft.com/office/drawing/2014/main" id="{A9D09AD9-5094-4DBD-B65E-BF13F0E89948}"/>
              </a:ext>
            </a:extLst>
          </p:cNvPr>
          <p:cNvGrpSpPr/>
          <p:nvPr/>
        </p:nvGrpSpPr>
        <p:grpSpPr>
          <a:xfrm>
            <a:off x="5754415" y="1797646"/>
            <a:ext cx="366720" cy="366720"/>
            <a:chOff x="8334692" y="2825749"/>
            <a:chExt cx="1219200" cy="1219200"/>
          </a:xfrm>
          <a:solidFill>
            <a:schemeClr val="accent1"/>
          </a:solidFill>
        </p:grpSpPr>
        <p:sp>
          <p:nvSpPr>
            <p:cNvPr id="246" name="Freeform: Shape 245">
              <a:extLst>
                <a:ext uri="{FF2B5EF4-FFF2-40B4-BE49-F238E27FC236}">
                  <a16:creationId xmlns:a16="http://schemas.microsoft.com/office/drawing/2014/main" id="{AC46D7B9-98D7-4BE6-B704-ECA0F00F12A3}"/>
                </a:ext>
              </a:extLst>
            </p:cNvPr>
            <p:cNvSpPr/>
            <p:nvPr/>
          </p:nvSpPr>
          <p:spPr>
            <a:xfrm>
              <a:off x="8334692" y="28257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F7BE8A8-C7B5-4792-9F9E-89ADBB60759D}"/>
                </a:ext>
              </a:extLst>
            </p:cNvPr>
            <p:cNvSpPr/>
            <p:nvPr/>
          </p:nvSpPr>
          <p:spPr>
            <a:xfrm>
              <a:off x="83348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3AD8F466-3FEF-4B92-813D-5F1923CA8055}"/>
                </a:ext>
              </a:extLst>
            </p:cNvPr>
            <p:cNvSpPr/>
            <p:nvPr/>
          </p:nvSpPr>
          <p:spPr>
            <a:xfrm>
              <a:off x="8334834" y="3968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1F7E4D7-DD32-4294-9134-BE638F604CEC}"/>
                </a:ext>
              </a:extLst>
            </p:cNvPr>
            <p:cNvSpPr/>
            <p:nvPr/>
          </p:nvSpPr>
          <p:spPr>
            <a:xfrm>
              <a:off x="8334977" y="3778249"/>
              <a:ext cx="76200" cy="257175"/>
            </a:xfrm>
            <a:custGeom>
              <a:avLst/>
              <a:gdLst>
                <a:gd name="connsiteX0" fmla="*/ 76200 w 76200"/>
                <a:gd name="connsiteY0" fmla="*/ 266700 h 257175"/>
                <a:gd name="connsiteX1" fmla="*/ 0 w 76200"/>
                <a:gd name="connsiteY1" fmla="*/ 266700 h 257175"/>
                <a:gd name="connsiteX2" fmla="*/ 0 w 76200"/>
                <a:gd name="connsiteY2" fmla="*/ 0 h 257175"/>
                <a:gd name="connsiteX3" fmla="*/ 76200 w 76200"/>
                <a:gd name="connsiteY3" fmla="*/ 0 h 257175"/>
              </a:gdLst>
              <a:ahLst/>
              <a:cxnLst>
                <a:cxn ang="0">
                  <a:pos x="connsiteX0" y="connsiteY0"/>
                </a:cxn>
                <a:cxn ang="0">
                  <a:pos x="connsiteX1" y="connsiteY1"/>
                </a:cxn>
                <a:cxn ang="0">
                  <a:pos x="connsiteX2" y="connsiteY2"/>
                </a:cxn>
                <a:cxn ang="0">
                  <a:pos x="connsiteX3" y="connsiteY3"/>
                </a:cxn>
              </a:cxnLst>
              <a:rect l="l" t="t" r="r" b="b"/>
              <a:pathLst>
                <a:path w="76200" h="257175">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8A77A302-5DAC-46D0-AF6E-611F4C60D87A}"/>
                </a:ext>
              </a:extLst>
            </p:cNvPr>
            <p:cNvSpPr/>
            <p:nvPr/>
          </p:nvSpPr>
          <p:spPr>
            <a:xfrm>
              <a:off x="9477977" y="2825749"/>
              <a:ext cx="76200" cy="266700"/>
            </a:xfrm>
            <a:custGeom>
              <a:avLst/>
              <a:gdLst>
                <a:gd name="connsiteX0" fmla="*/ 76200 w 76200"/>
                <a:gd name="connsiteY0" fmla="*/ 266700 h 266700"/>
                <a:gd name="connsiteX1" fmla="*/ 0 w 76200"/>
                <a:gd name="connsiteY1" fmla="*/ 266700 h 266700"/>
                <a:gd name="connsiteX2" fmla="*/ 0 w 76200"/>
                <a:gd name="connsiteY2" fmla="*/ 0 h 266700"/>
                <a:gd name="connsiteX3" fmla="*/ 76200 w 76200"/>
                <a:gd name="connsiteY3" fmla="*/ 0 h 266700"/>
              </a:gdLst>
              <a:ahLst/>
              <a:cxnLst>
                <a:cxn ang="0">
                  <a:pos x="connsiteX0" y="connsiteY0"/>
                </a:cxn>
                <a:cxn ang="0">
                  <a:pos x="connsiteX1" y="connsiteY1"/>
                </a:cxn>
                <a:cxn ang="0">
                  <a:pos x="connsiteX2" y="connsiteY2"/>
                </a:cxn>
                <a:cxn ang="0">
                  <a:pos x="connsiteX3" y="connsiteY3"/>
                </a:cxn>
              </a:cxnLst>
              <a:rect l="l" t="t" r="r" b="b"/>
              <a:pathLst>
                <a:path w="76200" h="266700">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7E8D07BD-FA1A-4B43-A42F-0C6EECAB84BC}"/>
                </a:ext>
              </a:extLst>
            </p:cNvPr>
            <p:cNvSpPr/>
            <p:nvPr/>
          </p:nvSpPr>
          <p:spPr>
            <a:xfrm>
              <a:off x="92873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99AD200-4537-4AF6-9C4C-72FA11B1677A}"/>
                </a:ext>
              </a:extLst>
            </p:cNvPr>
            <p:cNvSpPr/>
            <p:nvPr/>
          </p:nvSpPr>
          <p:spPr>
            <a:xfrm>
              <a:off x="9287334" y="3968940"/>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7886D7D6-F454-431D-97B8-9B035AA77B7B}"/>
                </a:ext>
              </a:extLst>
            </p:cNvPr>
            <p:cNvSpPr/>
            <p:nvPr/>
          </p:nvSpPr>
          <p:spPr>
            <a:xfrm>
              <a:off x="9477692" y="37782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2851DA1E-C1D2-431C-8C1B-4ACB2ACB63FA}"/>
                </a:ext>
              </a:extLst>
            </p:cNvPr>
            <p:cNvSpPr/>
            <p:nvPr/>
          </p:nvSpPr>
          <p:spPr>
            <a:xfrm>
              <a:off x="8525192" y="3206749"/>
              <a:ext cx="190500" cy="495300"/>
            </a:xfrm>
            <a:custGeom>
              <a:avLst/>
              <a:gdLst>
                <a:gd name="connsiteX0" fmla="*/ 0 w 190500"/>
                <a:gd name="connsiteY0" fmla="*/ 0 h 495300"/>
                <a:gd name="connsiteX1" fmla="*/ 190500 w 190500"/>
                <a:gd name="connsiteY1" fmla="*/ 0 h 495300"/>
                <a:gd name="connsiteX2" fmla="*/ 190500 w 190500"/>
                <a:gd name="connsiteY2" fmla="*/ 495300 h 495300"/>
                <a:gd name="connsiteX3" fmla="*/ 0 w 1905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90500" h="495300">
                  <a:moveTo>
                    <a:pt x="0" y="0"/>
                  </a:moveTo>
                  <a:lnTo>
                    <a:pt x="190500" y="0"/>
                  </a:lnTo>
                  <a:lnTo>
                    <a:pt x="1905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6C22872D-CBC1-4663-8D3C-CAB5B7F65FE1}"/>
                </a:ext>
              </a:extLst>
            </p:cNvPr>
            <p:cNvSpPr/>
            <p:nvPr/>
          </p:nvSpPr>
          <p:spPr>
            <a:xfrm>
              <a:off x="8753792" y="3206749"/>
              <a:ext cx="76200" cy="495300"/>
            </a:xfrm>
            <a:custGeom>
              <a:avLst/>
              <a:gdLst>
                <a:gd name="connsiteX0" fmla="*/ 0 w 76200"/>
                <a:gd name="connsiteY0" fmla="*/ 0 h 495300"/>
                <a:gd name="connsiteX1" fmla="*/ 76200 w 76200"/>
                <a:gd name="connsiteY1" fmla="*/ 0 h 495300"/>
                <a:gd name="connsiteX2" fmla="*/ 76200 w 76200"/>
                <a:gd name="connsiteY2" fmla="*/ 495300 h 495300"/>
                <a:gd name="connsiteX3" fmla="*/ 0 w 76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76200" h="495300">
                  <a:moveTo>
                    <a:pt x="0" y="0"/>
                  </a:moveTo>
                  <a:lnTo>
                    <a:pt x="76200" y="0"/>
                  </a:lnTo>
                  <a:lnTo>
                    <a:pt x="762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87F7CC08-8182-41C5-90E7-6065F9E634F9}"/>
                </a:ext>
              </a:extLst>
            </p:cNvPr>
            <p:cNvSpPr/>
            <p:nvPr/>
          </p:nvSpPr>
          <p:spPr>
            <a:xfrm>
              <a:off x="88680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017DFA9E-94B1-4393-96A2-F1B1ED5F8753}"/>
                </a:ext>
              </a:extLst>
            </p:cNvPr>
            <p:cNvSpPr/>
            <p:nvPr/>
          </p:nvSpPr>
          <p:spPr>
            <a:xfrm>
              <a:off x="89442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0ABC1A90-3197-43E7-B48F-EFBE2023C907}"/>
                </a:ext>
              </a:extLst>
            </p:cNvPr>
            <p:cNvSpPr/>
            <p:nvPr/>
          </p:nvSpPr>
          <p:spPr>
            <a:xfrm>
              <a:off x="90204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1752C2A1-4BFA-4DBB-83A4-6BFE9D62C162}"/>
                </a:ext>
              </a:extLst>
            </p:cNvPr>
            <p:cNvSpPr/>
            <p:nvPr/>
          </p:nvSpPr>
          <p:spPr>
            <a:xfrm>
              <a:off x="91728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B8F197B6-9CE2-42CF-B708-8A2DCD4B3EF5}"/>
                </a:ext>
              </a:extLst>
            </p:cNvPr>
            <p:cNvSpPr/>
            <p:nvPr/>
          </p:nvSpPr>
          <p:spPr>
            <a:xfrm>
              <a:off x="92490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aphic 2">
            <a:extLst>
              <a:ext uri="{FF2B5EF4-FFF2-40B4-BE49-F238E27FC236}">
                <a16:creationId xmlns:a16="http://schemas.microsoft.com/office/drawing/2014/main" id="{FA7EB31A-B0D9-406C-96E4-DD0A1F9A0783}"/>
              </a:ext>
            </a:extLst>
          </p:cNvPr>
          <p:cNvGrpSpPr/>
          <p:nvPr/>
        </p:nvGrpSpPr>
        <p:grpSpPr>
          <a:xfrm rot="2652854">
            <a:off x="9590691" y="1773297"/>
            <a:ext cx="415416" cy="415416"/>
            <a:chOff x="10151109" y="2825749"/>
            <a:chExt cx="1219200" cy="1219200"/>
          </a:xfrm>
          <a:solidFill>
            <a:schemeClr val="accent1"/>
          </a:solidFill>
        </p:grpSpPr>
        <p:sp>
          <p:nvSpPr>
            <p:cNvPr id="262" name="Freeform: Shape 261">
              <a:extLst>
                <a:ext uri="{FF2B5EF4-FFF2-40B4-BE49-F238E27FC236}">
                  <a16:creationId xmlns:a16="http://schemas.microsoft.com/office/drawing/2014/main" id="{8F86115F-1E95-4A31-876A-5687FE1AE380}"/>
                </a:ext>
              </a:extLst>
            </p:cNvPr>
            <p:cNvSpPr/>
            <p:nvPr/>
          </p:nvSpPr>
          <p:spPr>
            <a:xfrm>
              <a:off x="10151109" y="2825749"/>
              <a:ext cx="1219200" cy="1219200"/>
            </a:xfrm>
            <a:custGeom>
              <a:avLst/>
              <a:gdLst>
                <a:gd name="connsiteX0" fmla="*/ 609600 w 1219200"/>
                <a:gd name="connsiteY0" fmla="*/ 19050 h 1219200"/>
                <a:gd name="connsiteX1" fmla="*/ 1200150 w 1219200"/>
                <a:gd name="connsiteY1" fmla="*/ 609600 h 1219200"/>
                <a:gd name="connsiteX2" fmla="*/ 609600 w 1219200"/>
                <a:gd name="connsiteY2" fmla="*/ 1200150 h 1219200"/>
                <a:gd name="connsiteX3" fmla="*/ 19050 w 1219200"/>
                <a:gd name="connsiteY3" fmla="*/ 609600 h 1219200"/>
                <a:gd name="connsiteX4" fmla="*/ 609600 w 1219200"/>
                <a:gd name="connsiteY4" fmla="*/ 19050 h 1219200"/>
                <a:gd name="connsiteX5" fmla="*/ 609600 w 1219200"/>
                <a:gd name="connsiteY5" fmla="*/ 0 h 1219200"/>
                <a:gd name="connsiteX6" fmla="*/ 0 w 1219200"/>
                <a:gd name="connsiteY6" fmla="*/ 609600 h 1219200"/>
                <a:gd name="connsiteX7" fmla="*/ 609600 w 1219200"/>
                <a:gd name="connsiteY7" fmla="*/ 1219200 h 1219200"/>
                <a:gd name="connsiteX8" fmla="*/ 1219200 w 1219200"/>
                <a:gd name="connsiteY8" fmla="*/ 609600 h 1219200"/>
                <a:gd name="connsiteX9" fmla="*/ 609600 w 1219200"/>
                <a:gd name="connsiteY9" fmla="*/ 0 h 1219200"/>
                <a:gd name="connsiteX10" fmla="*/ 609600 w 1219200"/>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 h="1219200">
                  <a:moveTo>
                    <a:pt x="609600" y="19050"/>
                  </a:moveTo>
                  <a:cubicBezTo>
                    <a:pt x="935355" y="19050"/>
                    <a:pt x="1200150" y="283845"/>
                    <a:pt x="1200150" y="609600"/>
                  </a:cubicBezTo>
                  <a:cubicBezTo>
                    <a:pt x="1200150" y="935355"/>
                    <a:pt x="935355" y="1200150"/>
                    <a:pt x="609600" y="1200150"/>
                  </a:cubicBezTo>
                  <a:cubicBezTo>
                    <a:pt x="283845" y="1200150"/>
                    <a:pt x="19050" y="935355"/>
                    <a:pt x="19050" y="609600"/>
                  </a:cubicBezTo>
                  <a:cubicBezTo>
                    <a:pt x="19050" y="283845"/>
                    <a:pt x="283845" y="19050"/>
                    <a:pt x="609600" y="19050"/>
                  </a:cubicBezTo>
                  <a:moveTo>
                    <a:pt x="609600" y="0"/>
                  </a:moveTo>
                  <a:cubicBezTo>
                    <a:pt x="273367" y="0"/>
                    <a:pt x="0" y="273368"/>
                    <a:pt x="0" y="609600"/>
                  </a:cubicBezTo>
                  <a:cubicBezTo>
                    <a:pt x="0" y="945833"/>
                    <a:pt x="273367" y="1219200"/>
                    <a:pt x="609600" y="1219200"/>
                  </a:cubicBezTo>
                  <a:cubicBezTo>
                    <a:pt x="945832" y="1219200"/>
                    <a:pt x="1219200" y="945833"/>
                    <a:pt x="1219200" y="609600"/>
                  </a:cubicBezTo>
                  <a:cubicBezTo>
                    <a:pt x="1219200" y="273368"/>
                    <a:pt x="945832" y="0"/>
                    <a:pt x="609600" y="0"/>
                  </a:cubicBezTo>
                  <a:lnTo>
                    <a:pt x="609600"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AD591C7E-CCEC-454E-BF30-A467E1146199}"/>
                </a:ext>
              </a:extLst>
            </p:cNvPr>
            <p:cNvSpPr/>
            <p:nvPr/>
          </p:nvSpPr>
          <p:spPr>
            <a:xfrm>
              <a:off x="10293984" y="2968624"/>
              <a:ext cx="933450" cy="933450"/>
            </a:xfrm>
            <a:custGeom>
              <a:avLst/>
              <a:gdLst>
                <a:gd name="connsiteX0" fmla="*/ 466725 w 933450"/>
                <a:gd name="connsiteY0" fmla="*/ 19050 h 933450"/>
                <a:gd name="connsiteX1" fmla="*/ 914400 w 933450"/>
                <a:gd name="connsiteY1" fmla="*/ 466725 h 933450"/>
                <a:gd name="connsiteX2" fmla="*/ 466725 w 933450"/>
                <a:gd name="connsiteY2" fmla="*/ 914400 h 933450"/>
                <a:gd name="connsiteX3" fmla="*/ 19050 w 933450"/>
                <a:gd name="connsiteY3" fmla="*/ 466725 h 933450"/>
                <a:gd name="connsiteX4" fmla="*/ 466725 w 933450"/>
                <a:gd name="connsiteY4" fmla="*/ 19050 h 933450"/>
                <a:gd name="connsiteX5" fmla="*/ 466725 w 933450"/>
                <a:gd name="connsiteY5" fmla="*/ 0 h 933450"/>
                <a:gd name="connsiteX6" fmla="*/ 0 w 933450"/>
                <a:gd name="connsiteY6" fmla="*/ 466725 h 933450"/>
                <a:gd name="connsiteX7" fmla="*/ 466725 w 933450"/>
                <a:gd name="connsiteY7" fmla="*/ 933450 h 933450"/>
                <a:gd name="connsiteX8" fmla="*/ 933450 w 933450"/>
                <a:gd name="connsiteY8" fmla="*/ 466725 h 933450"/>
                <a:gd name="connsiteX9" fmla="*/ 466725 w 933450"/>
                <a:gd name="connsiteY9" fmla="*/ 0 h 933450"/>
                <a:gd name="connsiteX10" fmla="*/ 466725 w 933450"/>
                <a:gd name="connsiteY10" fmla="*/ 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450" h="933450">
                  <a:moveTo>
                    <a:pt x="466725" y="19050"/>
                  </a:moveTo>
                  <a:cubicBezTo>
                    <a:pt x="713423" y="19050"/>
                    <a:pt x="914400" y="220027"/>
                    <a:pt x="914400" y="466725"/>
                  </a:cubicBezTo>
                  <a:cubicBezTo>
                    <a:pt x="914400" y="713423"/>
                    <a:pt x="713423" y="914400"/>
                    <a:pt x="466725" y="914400"/>
                  </a:cubicBezTo>
                  <a:cubicBezTo>
                    <a:pt x="220027" y="914400"/>
                    <a:pt x="19050" y="713423"/>
                    <a:pt x="19050" y="466725"/>
                  </a:cubicBezTo>
                  <a:cubicBezTo>
                    <a:pt x="19050" y="220027"/>
                    <a:pt x="220027" y="19050"/>
                    <a:pt x="466725" y="19050"/>
                  </a:cubicBezTo>
                  <a:moveTo>
                    <a:pt x="466725" y="0"/>
                  </a:moveTo>
                  <a:cubicBezTo>
                    <a:pt x="208597" y="0"/>
                    <a:pt x="0" y="208598"/>
                    <a:pt x="0" y="466725"/>
                  </a:cubicBezTo>
                  <a:cubicBezTo>
                    <a:pt x="0" y="724853"/>
                    <a:pt x="208597" y="933450"/>
                    <a:pt x="466725" y="933450"/>
                  </a:cubicBezTo>
                  <a:cubicBezTo>
                    <a:pt x="724852" y="933450"/>
                    <a:pt x="933450" y="724853"/>
                    <a:pt x="933450" y="466725"/>
                  </a:cubicBezTo>
                  <a:cubicBezTo>
                    <a:pt x="933450" y="208598"/>
                    <a:pt x="724852" y="0"/>
                    <a:pt x="466725" y="0"/>
                  </a:cubicBezTo>
                  <a:lnTo>
                    <a:pt x="466725"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50230098-7487-443F-9020-89E5FEB616EF}"/>
                </a:ext>
              </a:extLst>
            </p:cNvPr>
            <p:cNvSpPr/>
            <p:nvPr/>
          </p:nvSpPr>
          <p:spPr>
            <a:xfrm>
              <a:off x="10427334" y="3111499"/>
              <a:ext cx="657225" cy="657225"/>
            </a:xfrm>
            <a:custGeom>
              <a:avLst/>
              <a:gdLst>
                <a:gd name="connsiteX0" fmla="*/ 328613 w 657225"/>
                <a:gd name="connsiteY0" fmla="*/ 19050 h 657225"/>
                <a:gd name="connsiteX1" fmla="*/ 638175 w 657225"/>
                <a:gd name="connsiteY1" fmla="*/ 328613 h 657225"/>
                <a:gd name="connsiteX2" fmla="*/ 328613 w 657225"/>
                <a:gd name="connsiteY2" fmla="*/ 638175 h 657225"/>
                <a:gd name="connsiteX3" fmla="*/ 19050 w 657225"/>
                <a:gd name="connsiteY3" fmla="*/ 328613 h 657225"/>
                <a:gd name="connsiteX4" fmla="*/ 328613 w 657225"/>
                <a:gd name="connsiteY4" fmla="*/ 19050 h 657225"/>
                <a:gd name="connsiteX5" fmla="*/ 328613 w 657225"/>
                <a:gd name="connsiteY5" fmla="*/ 0 h 657225"/>
                <a:gd name="connsiteX6" fmla="*/ 0 w 657225"/>
                <a:gd name="connsiteY6" fmla="*/ 328613 h 657225"/>
                <a:gd name="connsiteX7" fmla="*/ 328613 w 657225"/>
                <a:gd name="connsiteY7" fmla="*/ 657225 h 657225"/>
                <a:gd name="connsiteX8" fmla="*/ 657225 w 657225"/>
                <a:gd name="connsiteY8" fmla="*/ 328613 h 657225"/>
                <a:gd name="connsiteX9" fmla="*/ 328613 w 657225"/>
                <a:gd name="connsiteY9" fmla="*/ 0 h 657225"/>
                <a:gd name="connsiteX10" fmla="*/ 328613 w 657225"/>
                <a:gd name="connsiteY10"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657225">
                  <a:moveTo>
                    <a:pt x="328613" y="19050"/>
                  </a:moveTo>
                  <a:cubicBezTo>
                    <a:pt x="499110" y="19050"/>
                    <a:pt x="638175" y="158115"/>
                    <a:pt x="638175" y="328613"/>
                  </a:cubicBezTo>
                  <a:cubicBezTo>
                    <a:pt x="638175" y="499110"/>
                    <a:pt x="499110" y="638175"/>
                    <a:pt x="328613" y="638175"/>
                  </a:cubicBezTo>
                  <a:cubicBezTo>
                    <a:pt x="158115" y="638175"/>
                    <a:pt x="19050" y="499110"/>
                    <a:pt x="19050" y="328613"/>
                  </a:cubicBezTo>
                  <a:cubicBezTo>
                    <a:pt x="19050" y="158115"/>
                    <a:pt x="158115" y="19050"/>
                    <a:pt x="328613" y="19050"/>
                  </a:cubicBezTo>
                  <a:moveTo>
                    <a:pt x="328613" y="0"/>
                  </a:moveTo>
                  <a:cubicBezTo>
                    <a:pt x="146685" y="0"/>
                    <a:pt x="0" y="146685"/>
                    <a:pt x="0" y="328613"/>
                  </a:cubicBezTo>
                  <a:cubicBezTo>
                    <a:pt x="0" y="510540"/>
                    <a:pt x="146685" y="657225"/>
                    <a:pt x="328613" y="657225"/>
                  </a:cubicBezTo>
                  <a:cubicBezTo>
                    <a:pt x="510540" y="657225"/>
                    <a:pt x="657225" y="510540"/>
                    <a:pt x="657225" y="328613"/>
                  </a:cubicBezTo>
                  <a:cubicBezTo>
                    <a:pt x="657225" y="146685"/>
                    <a:pt x="509588" y="0"/>
                    <a:pt x="328613" y="0"/>
                  </a:cubicBezTo>
                  <a:lnTo>
                    <a:pt x="328613"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8F4246C-7953-4D0E-85DB-F8D06CC65E5F}"/>
                </a:ext>
              </a:extLst>
            </p:cNvPr>
            <p:cNvSpPr/>
            <p:nvPr/>
          </p:nvSpPr>
          <p:spPr>
            <a:xfrm>
              <a:off x="10646409" y="3321049"/>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130943AC-BF8A-4BCD-A638-8255643363BF}"/>
                </a:ext>
              </a:extLst>
            </p:cNvPr>
            <p:cNvSpPr/>
            <p:nvPr/>
          </p:nvSpPr>
          <p:spPr>
            <a:xfrm>
              <a:off x="10970259" y="35496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B9D901A-D2B4-4F8D-9E77-A4DCCB6D3617}"/>
                </a:ext>
              </a:extLst>
            </p:cNvPr>
            <p:cNvSpPr/>
            <p:nvPr/>
          </p:nvSpPr>
          <p:spPr>
            <a:xfrm>
              <a:off x="10379709" y="3397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27FA0B37-980F-40D9-BB90-CB9DF18CDAB3}"/>
                </a:ext>
              </a:extLst>
            </p:cNvPr>
            <p:cNvSpPr/>
            <p:nvPr/>
          </p:nvSpPr>
          <p:spPr>
            <a:xfrm>
              <a:off x="10798809" y="29400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15FF996-60D1-40B9-9FDF-A1BAC410EB82}"/>
                </a:ext>
              </a:extLst>
            </p:cNvPr>
            <p:cNvSpPr/>
            <p:nvPr/>
          </p:nvSpPr>
          <p:spPr>
            <a:xfrm>
              <a:off x="11027409" y="38925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322946D-C94D-4FD2-8227-5DD0E467691F}"/>
                </a:ext>
              </a:extLst>
            </p:cNvPr>
            <p:cNvSpPr/>
            <p:nvPr/>
          </p:nvSpPr>
          <p:spPr>
            <a:xfrm>
              <a:off x="10227309" y="37401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D34F5F34-7536-44DC-9F95-6AB0F3937B8C}"/>
                </a:ext>
              </a:extLst>
            </p:cNvPr>
            <p:cNvSpPr/>
            <p:nvPr/>
          </p:nvSpPr>
          <p:spPr>
            <a:xfrm>
              <a:off x="11179809" y="3016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2" name="Graphic 2">
            <a:extLst>
              <a:ext uri="{FF2B5EF4-FFF2-40B4-BE49-F238E27FC236}">
                <a16:creationId xmlns:a16="http://schemas.microsoft.com/office/drawing/2014/main" id="{93F587C0-1B50-4E55-A802-A0FC27B44A57}"/>
              </a:ext>
            </a:extLst>
          </p:cNvPr>
          <p:cNvGrpSpPr/>
          <p:nvPr/>
        </p:nvGrpSpPr>
        <p:grpSpPr>
          <a:xfrm>
            <a:off x="4716365" y="1769855"/>
            <a:ext cx="422300" cy="422300"/>
            <a:chOff x="4702809" y="2825749"/>
            <a:chExt cx="1219200" cy="1219200"/>
          </a:xfrm>
          <a:solidFill>
            <a:schemeClr val="accent1"/>
          </a:solidFill>
        </p:grpSpPr>
        <p:sp>
          <p:nvSpPr>
            <p:cNvPr id="273" name="Freeform: Shape 272">
              <a:extLst>
                <a:ext uri="{FF2B5EF4-FFF2-40B4-BE49-F238E27FC236}">
                  <a16:creationId xmlns:a16="http://schemas.microsoft.com/office/drawing/2014/main" id="{BD1FCE3B-06EC-4E89-8B57-09BBD848A307}"/>
                </a:ext>
              </a:extLst>
            </p:cNvPr>
            <p:cNvSpPr/>
            <p:nvPr/>
          </p:nvSpPr>
          <p:spPr>
            <a:xfrm>
              <a:off x="4702809" y="2825749"/>
              <a:ext cx="190500" cy="114300"/>
            </a:xfrm>
            <a:custGeom>
              <a:avLst/>
              <a:gdLst>
                <a:gd name="connsiteX0" fmla="*/ 0 w 190500"/>
                <a:gd name="connsiteY0" fmla="*/ 0 h 114300"/>
                <a:gd name="connsiteX1" fmla="*/ 190500 w 190500"/>
                <a:gd name="connsiteY1" fmla="*/ 0 h 114300"/>
                <a:gd name="connsiteX2" fmla="*/ 190500 w 190500"/>
                <a:gd name="connsiteY2" fmla="*/ 114300 h 114300"/>
                <a:gd name="connsiteX3" fmla="*/ 0 w 1905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0" h="114300">
                  <a:moveTo>
                    <a:pt x="0" y="0"/>
                  </a:moveTo>
                  <a:lnTo>
                    <a:pt x="190500" y="0"/>
                  </a:lnTo>
                  <a:lnTo>
                    <a:pt x="1905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D39196F4-9F18-4658-8230-1EBFEB648425}"/>
                </a:ext>
              </a:extLst>
            </p:cNvPr>
            <p:cNvSpPr/>
            <p:nvPr/>
          </p:nvSpPr>
          <p:spPr>
            <a:xfrm>
              <a:off x="4740909" y="2920999"/>
              <a:ext cx="114300" cy="1123950"/>
            </a:xfrm>
            <a:custGeom>
              <a:avLst/>
              <a:gdLst>
                <a:gd name="connsiteX0" fmla="*/ 0 w 114300"/>
                <a:gd name="connsiteY0" fmla="*/ 0 h 1123950"/>
                <a:gd name="connsiteX1" fmla="*/ 114300 w 114300"/>
                <a:gd name="connsiteY1" fmla="*/ 0 h 1123950"/>
                <a:gd name="connsiteX2" fmla="*/ 114300 w 114300"/>
                <a:gd name="connsiteY2" fmla="*/ 1123950 h 1123950"/>
                <a:gd name="connsiteX3" fmla="*/ 0 w 114300"/>
                <a:gd name="connsiteY3" fmla="*/ 1123950 h 1123950"/>
              </a:gdLst>
              <a:ahLst/>
              <a:cxnLst>
                <a:cxn ang="0">
                  <a:pos x="connsiteX0" y="connsiteY0"/>
                </a:cxn>
                <a:cxn ang="0">
                  <a:pos x="connsiteX1" y="connsiteY1"/>
                </a:cxn>
                <a:cxn ang="0">
                  <a:pos x="connsiteX2" y="connsiteY2"/>
                </a:cxn>
                <a:cxn ang="0">
                  <a:pos x="connsiteX3" y="connsiteY3"/>
                </a:cxn>
              </a:cxnLst>
              <a:rect l="l" t="t" r="r" b="b"/>
              <a:pathLst>
                <a:path w="114300" h="1123950">
                  <a:moveTo>
                    <a:pt x="0" y="0"/>
                  </a:moveTo>
                  <a:lnTo>
                    <a:pt x="114300" y="0"/>
                  </a:lnTo>
                  <a:lnTo>
                    <a:pt x="114300" y="1123950"/>
                  </a:lnTo>
                  <a:lnTo>
                    <a:pt x="0" y="112395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3F989925-96BD-4087-98FE-9A3EB2B470EE}"/>
                </a:ext>
              </a:extLst>
            </p:cNvPr>
            <p:cNvSpPr/>
            <p:nvPr/>
          </p:nvSpPr>
          <p:spPr>
            <a:xfrm>
              <a:off x="4855209" y="3130549"/>
              <a:ext cx="533400" cy="914400"/>
            </a:xfrm>
            <a:custGeom>
              <a:avLst/>
              <a:gdLst>
                <a:gd name="connsiteX0" fmla="*/ 0 w 533400"/>
                <a:gd name="connsiteY0" fmla="*/ 0 h 914400"/>
                <a:gd name="connsiteX1" fmla="*/ 533400 w 533400"/>
                <a:gd name="connsiteY1" fmla="*/ 0 h 914400"/>
                <a:gd name="connsiteX2" fmla="*/ 533400 w 533400"/>
                <a:gd name="connsiteY2" fmla="*/ 914400 h 914400"/>
                <a:gd name="connsiteX3" fmla="*/ 0 w 533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533400" h="914400">
                  <a:moveTo>
                    <a:pt x="0" y="0"/>
                  </a:moveTo>
                  <a:lnTo>
                    <a:pt x="533400" y="0"/>
                  </a:lnTo>
                  <a:lnTo>
                    <a:pt x="533400" y="914400"/>
                  </a:lnTo>
                  <a:lnTo>
                    <a:pt x="0" y="9144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1E6F602B-C0F0-4DDF-AFD3-9495A65CF26D}"/>
                </a:ext>
              </a:extLst>
            </p:cNvPr>
            <p:cNvSpPr/>
            <p:nvPr/>
          </p:nvSpPr>
          <p:spPr>
            <a:xfrm>
              <a:off x="5388609" y="3321049"/>
              <a:ext cx="533400" cy="723900"/>
            </a:xfrm>
            <a:custGeom>
              <a:avLst/>
              <a:gdLst>
                <a:gd name="connsiteX0" fmla="*/ 0 w 533400"/>
                <a:gd name="connsiteY0" fmla="*/ 0 h 723900"/>
                <a:gd name="connsiteX1" fmla="*/ 533400 w 533400"/>
                <a:gd name="connsiteY1" fmla="*/ 0 h 723900"/>
                <a:gd name="connsiteX2" fmla="*/ 533400 w 533400"/>
                <a:gd name="connsiteY2" fmla="*/ 723900 h 723900"/>
                <a:gd name="connsiteX3" fmla="*/ 0 w 533400"/>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533400" h="723900">
                  <a:moveTo>
                    <a:pt x="0" y="0"/>
                  </a:moveTo>
                  <a:lnTo>
                    <a:pt x="533400" y="0"/>
                  </a:lnTo>
                  <a:lnTo>
                    <a:pt x="533400" y="723900"/>
                  </a:lnTo>
                  <a:lnTo>
                    <a:pt x="0" y="7239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D9D86280-ED5C-4E2C-B68B-5B2AE3EEE964}"/>
                </a:ext>
              </a:extLst>
            </p:cNvPr>
            <p:cNvSpPr/>
            <p:nvPr/>
          </p:nvSpPr>
          <p:spPr>
            <a:xfrm>
              <a:off x="50457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BF6FE8AD-1764-4586-B0C4-44F57671D74E}"/>
                </a:ext>
              </a:extLst>
            </p:cNvPr>
            <p:cNvSpPr/>
            <p:nvPr/>
          </p:nvSpPr>
          <p:spPr>
            <a:xfrm>
              <a:off x="55410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23980EBE-7C33-449B-BF05-57522AFBB2A8}"/>
                </a:ext>
              </a:extLst>
            </p:cNvPr>
            <p:cNvSpPr/>
            <p:nvPr/>
          </p:nvSpPr>
          <p:spPr>
            <a:xfrm>
              <a:off x="49695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571AB0A6-92AE-471B-95A0-29771DD82135}"/>
                </a:ext>
              </a:extLst>
            </p:cNvPr>
            <p:cNvSpPr/>
            <p:nvPr/>
          </p:nvSpPr>
          <p:spPr>
            <a:xfrm>
              <a:off x="51600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DB9B8685-97C7-4608-8B24-F3DFB364361B}"/>
                </a:ext>
              </a:extLst>
            </p:cNvPr>
            <p:cNvSpPr/>
            <p:nvPr/>
          </p:nvSpPr>
          <p:spPr>
            <a:xfrm>
              <a:off x="49695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7FDD6A69-6B16-4072-9C7F-6C1DEE102BBB}"/>
                </a:ext>
              </a:extLst>
            </p:cNvPr>
            <p:cNvSpPr/>
            <p:nvPr/>
          </p:nvSpPr>
          <p:spPr>
            <a:xfrm>
              <a:off x="51600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140E19D2-D7BC-4A48-A3CE-9852D5189CAD}"/>
                </a:ext>
              </a:extLst>
            </p:cNvPr>
            <p:cNvSpPr/>
            <p:nvPr/>
          </p:nvSpPr>
          <p:spPr>
            <a:xfrm>
              <a:off x="49695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373F662-501F-4AEC-9068-D6BA07A09E89}"/>
                </a:ext>
              </a:extLst>
            </p:cNvPr>
            <p:cNvSpPr/>
            <p:nvPr/>
          </p:nvSpPr>
          <p:spPr>
            <a:xfrm>
              <a:off x="51600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7AA5D360-7372-429F-B7F8-BE8CA3096045}"/>
                </a:ext>
              </a:extLst>
            </p:cNvPr>
            <p:cNvSpPr/>
            <p:nvPr/>
          </p:nvSpPr>
          <p:spPr>
            <a:xfrm>
              <a:off x="54648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405A5F58-D87E-4330-9726-1BB67B8F1212}"/>
                </a:ext>
              </a:extLst>
            </p:cNvPr>
            <p:cNvSpPr/>
            <p:nvPr/>
          </p:nvSpPr>
          <p:spPr>
            <a:xfrm>
              <a:off x="56553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6C1323A4-B695-4875-B63B-37E11FCCDCF3}"/>
                </a:ext>
              </a:extLst>
            </p:cNvPr>
            <p:cNvSpPr/>
            <p:nvPr/>
          </p:nvSpPr>
          <p:spPr>
            <a:xfrm>
              <a:off x="54648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3622386B-80CF-46C0-BD4B-3A5CB77A52A8}"/>
                </a:ext>
              </a:extLst>
            </p:cNvPr>
            <p:cNvSpPr/>
            <p:nvPr/>
          </p:nvSpPr>
          <p:spPr>
            <a:xfrm>
              <a:off x="56553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7" name="Graphic 124" descr="Security Center">
            <a:extLst>
              <a:ext uri="{FF2B5EF4-FFF2-40B4-BE49-F238E27FC236}">
                <a16:creationId xmlns:a16="http://schemas.microsoft.com/office/drawing/2014/main" id="{C227C5BB-0AE7-4338-8168-BD44C0D7FF0C}"/>
              </a:ext>
            </a:extLst>
          </p:cNvPr>
          <p:cNvGrpSpPr/>
          <p:nvPr/>
        </p:nvGrpSpPr>
        <p:grpSpPr>
          <a:xfrm>
            <a:off x="939383" y="2605379"/>
            <a:ext cx="621869" cy="862590"/>
            <a:chOff x="622363" y="4092006"/>
            <a:chExt cx="289470" cy="401523"/>
          </a:xfrm>
        </p:grpSpPr>
        <p:sp>
          <p:nvSpPr>
            <p:cNvPr id="98" name="Freeform: Shape 5">
              <a:extLst>
                <a:ext uri="{FF2B5EF4-FFF2-40B4-BE49-F238E27FC236}">
                  <a16:creationId xmlns:a16="http://schemas.microsoft.com/office/drawing/2014/main" id="{3E233E96-FDE4-4F6C-9CCE-DB05BBD41516}"/>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rgbClr val="50E6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99" name="Freeform: Shape 6">
              <a:extLst>
                <a:ext uri="{FF2B5EF4-FFF2-40B4-BE49-F238E27FC236}">
                  <a16:creationId xmlns:a16="http://schemas.microsoft.com/office/drawing/2014/main" id="{3E72F449-06DC-4B2E-BEBC-881405B06E41}"/>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rgbClr val="0078D4"/>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00" name="Freeform: Shape 7">
              <a:extLst>
                <a:ext uri="{FF2B5EF4-FFF2-40B4-BE49-F238E27FC236}">
                  <a16:creationId xmlns:a16="http://schemas.microsoft.com/office/drawing/2014/main" id="{032D1EF1-219A-4AB5-9A6F-2A3233DA24DC}"/>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rgbClr val="FFFF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grpSp>
    </p:spTree>
    <p:extLst>
      <p:ext uri="{BB962C8B-B14F-4D97-AF65-F5344CB8AC3E}">
        <p14:creationId xmlns:p14="http://schemas.microsoft.com/office/powerpoint/2010/main" val="276996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gradFill>
                  <a:gsLst>
                    <a:gs pos="0">
                      <a:schemeClr val="accent5"/>
                    </a:gs>
                    <a:gs pos="100000">
                      <a:schemeClr val="accent4"/>
                    </a:gs>
                  </a:gsLst>
                  <a:lin ang="2700000" scaled="1"/>
                </a:gradFill>
              </a:rPr>
              <a:t>Resources</a:t>
            </a:r>
          </a:p>
        </p:txBody>
      </p:sp>
    </p:spTree>
    <p:extLst>
      <p:ext uri="{BB962C8B-B14F-4D97-AF65-F5344CB8AC3E}">
        <p14:creationId xmlns:p14="http://schemas.microsoft.com/office/powerpoint/2010/main" val="109115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0"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10838" y="422596"/>
            <a:ext cx="9263739" cy="548985"/>
          </a:xfrm>
        </p:spPr>
        <p:txBody>
          <a:bodyPr/>
          <a:lstStyle/>
          <a:p>
            <a:r>
              <a:rPr lang="en-US" sz="4400" dirty="0">
                <a:solidFill>
                  <a:schemeClr val="tx1"/>
                </a:solidFill>
              </a:rPr>
              <a:t>Agenda</a:t>
            </a:r>
            <a:endParaRPr lang="en-US" sz="4400" dirty="0">
              <a:gradFill>
                <a:gsLst>
                  <a:gs pos="0">
                    <a:schemeClr val="accent5"/>
                  </a:gs>
                  <a:gs pos="100000">
                    <a:schemeClr val="accent4"/>
                  </a:gs>
                </a:gsLst>
                <a:lin ang="2700000" scaled="1"/>
              </a:gradFill>
            </a:endParaRPr>
          </a:p>
        </p:txBody>
      </p:sp>
      <p:sp>
        <p:nvSpPr>
          <p:cNvPr id="4" name="Title 2">
            <a:extLst>
              <a:ext uri="{FF2B5EF4-FFF2-40B4-BE49-F238E27FC236}">
                <a16:creationId xmlns:a16="http://schemas.microsoft.com/office/drawing/2014/main" id="{29A868D5-116B-48F8-A7CB-9AFEF1E36C9D}"/>
              </a:ext>
            </a:extLst>
          </p:cNvPr>
          <p:cNvSpPr txBox="1">
            <a:spLocks/>
          </p:cNvSpPr>
          <p:nvPr/>
        </p:nvSpPr>
        <p:spPr>
          <a:xfrm>
            <a:off x="525091" y="1214899"/>
            <a:ext cx="10492313" cy="5308564"/>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742950" indent="-742950">
              <a:buAutoNum type="arabicPeriod"/>
            </a:pPr>
            <a:r>
              <a:rPr lang="en-US" sz="3600" dirty="0">
                <a:gradFill>
                  <a:gsLst>
                    <a:gs pos="0">
                      <a:schemeClr val="accent5"/>
                    </a:gs>
                    <a:gs pos="100000">
                      <a:schemeClr val="accent4"/>
                    </a:gs>
                  </a:gsLst>
                  <a:lin ang="2700000" scaled="1"/>
                </a:gradFill>
              </a:rPr>
              <a:t>Why IoT</a:t>
            </a:r>
          </a:p>
          <a:p>
            <a:pPr marL="742950" indent="-742950">
              <a:buAutoNum type="arabicPeriod"/>
            </a:pPr>
            <a:r>
              <a:rPr lang="en-US" sz="3600" dirty="0">
                <a:gradFill>
                  <a:gsLst>
                    <a:gs pos="0">
                      <a:schemeClr val="accent5"/>
                    </a:gs>
                    <a:gs pos="100000">
                      <a:schemeClr val="accent4"/>
                    </a:gs>
                  </a:gsLst>
                  <a:lin ang="2700000" scaled="1"/>
                </a:gradFill>
              </a:rPr>
              <a:t>Top reasons for adopting IoT</a:t>
            </a:r>
          </a:p>
          <a:p>
            <a:pPr marL="742950" indent="-742950">
              <a:buAutoNum type="arabicPeriod"/>
            </a:pPr>
            <a:r>
              <a:rPr lang="en-US" sz="3600" dirty="0">
                <a:gradFill>
                  <a:gsLst>
                    <a:gs pos="0">
                      <a:schemeClr val="accent5"/>
                    </a:gs>
                    <a:gs pos="100000">
                      <a:schemeClr val="accent4"/>
                    </a:gs>
                  </a:gsLst>
                  <a:lin ang="2700000" scaled="1"/>
                </a:gradFill>
              </a:rPr>
              <a:t>Microsoft IoT: </a:t>
            </a:r>
          </a:p>
          <a:p>
            <a:pPr marL="1200150" lvl="1" indent="-742950">
              <a:buFont typeface="Arial" panose="020B0604020202020204" pitchFamily="34" charset="0"/>
              <a:buChar char="•"/>
            </a:pPr>
            <a:r>
              <a:rPr lang="en-US" sz="2800" dirty="0">
                <a:gradFill>
                  <a:gsLst>
                    <a:gs pos="0">
                      <a:schemeClr val="accent5"/>
                    </a:gs>
                    <a:gs pos="100000">
                      <a:schemeClr val="accent4"/>
                    </a:gs>
                  </a:gsLst>
                  <a:lin ang="2700000" scaled="1"/>
                </a:gradFill>
              </a:rPr>
              <a:t>Developers Choice: Building IoT Solutions. </a:t>
            </a:r>
          </a:p>
          <a:p>
            <a:pPr marL="1200150" lvl="1" indent="-742950">
              <a:buFont typeface="Arial" panose="020B0604020202020204" pitchFamily="34" charset="0"/>
              <a:buChar char="•"/>
            </a:pPr>
            <a:r>
              <a:rPr lang="en-US" sz="2800" dirty="0"/>
              <a:t>DEMO: </a:t>
            </a:r>
            <a:r>
              <a:rPr lang="en-US" sz="2800" dirty="0">
                <a:gradFill>
                  <a:gsLst>
                    <a:gs pos="0">
                      <a:schemeClr val="accent5"/>
                    </a:gs>
                    <a:gs pos="100000">
                      <a:schemeClr val="accent4"/>
                    </a:gs>
                  </a:gsLst>
                  <a:lin ang="2700000" scaled="1"/>
                </a:gradFill>
              </a:rPr>
              <a:t>Getting started with Azure IoT Hub</a:t>
            </a:r>
          </a:p>
          <a:p>
            <a:pPr marL="1200150" lvl="1" indent="-742950">
              <a:buFont typeface="Arial" panose="020B0604020202020204" pitchFamily="34" charset="0"/>
              <a:buChar char="•"/>
            </a:pPr>
            <a:r>
              <a:rPr lang="en-US" sz="2800" dirty="0"/>
              <a:t>DEMO: </a:t>
            </a:r>
            <a:r>
              <a:rPr lang="en-US" sz="2800" dirty="0">
                <a:gradFill>
                  <a:gsLst>
                    <a:gs pos="0">
                      <a:schemeClr val="accent5"/>
                    </a:gs>
                    <a:gs pos="100000">
                      <a:schemeClr val="accent4"/>
                    </a:gs>
                  </a:gsLst>
                  <a:lin ang="2700000" scaled="1"/>
                </a:gradFill>
              </a:rPr>
              <a:t>Getting started with Azure IoT Central</a:t>
            </a:r>
          </a:p>
          <a:p>
            <a:pPr marL="1200150" lvl="1" indent="-742950">
              <a:buFont typeface="Arial" panose="020B0604020202020204" pitchFamily="34" charset="0"/>
              <a:buChar char="•"/>
            </a:pPr>
            <a:r>
              <a:rPr lang="en-US" sz="2800" dirty="0">
                <a:gradFill>
                  <a:gsLst>
                    <a:gs pos="0">
                      <a:schemeClr val="accent5"/>
                    </a:gs>
                    <a:gs pos="100000">
                      <a:schemeClr val="accent4"/>
                    </a:gs>
                  </a:gsLst>
                  <a:lin ang="2700000" scaled="1"/>
                </a:gradFill>
              </a:rPr>
              <a:t>Security</a:t>
            </a:r>
          </a:p>
          <a:p>
            <a:pPr marL="1200150" lvl="1" indent="-742950">
              <a:buFont typeface="Arial" panose="020B0604020202020204" pitchFamily="34" charset="0"/>
              <a:buChar char="•"/>
            </a:pPr>
            <a:r>
              <a:rPr lang="en-US" sz="2800" dirty="0">
                <a:gradFill>
                  <a:gsLst>
                    <a:gs pos="0">
                      <a:schemeClr val="accent5"/>
                    </a:gs>
                    <a:gs pos="100000">
                      <a:schemeClr val="accent4"/>
                    </a:gs>
                  </a:gsLst>
                  <a:lin ang="2700000" scaled="1"/>
                </a:gradFill>
              </a:rPr>
              <a:t>Intelligent Edge</a:t>
            </a:r>
          </a:p>
          <a:p>
            <a:pPr marL="1200150" lvl="1" indent="-742950">
              <a:buFont typeface="Arial" panose="020B0604020202020204" pitchFamily="34" charset="0"/>
              <a:buChar char="•"/>
            </a:pPr>
            <a:r>
              <a:rPr lang="en-US" sz="2800" dirty="0">
                <a:gradFill>
                  <a:gsLst>
                    <a:gs pos="0">
                      <a:schemeClr val="accent5"/>
                    </a:gs>
                    <a:gs pos="100000">
                      <a:schemeClr val="accent4"/>
                    </a:gs>
                  </a:gsLst>
                  <a:lin ang="2700000" scaled="1"/>
                </a:gradFill>
              </a:rPr>
              <a:t>Scale </a:t>
            </a:r>
          </a:p>
          <a:p>
            <a:pPr marL="742950" indent="-742950">
              <a:buAutoNum type="arabicPeriod"/>
            </a:pPr>
            <a:r>
              <a:rPr lang="en-US" sz="3600" dirty="0">
                <a:gradFill>
                  <a:gsLst>
                    <a:gs pos="0">
                      <a:schemeClr val="accent5"/>
                    </a:gs>
                    <a:gs pos="100000">
                      <a:schemeClr val="accent4"/>
                    </a:gs>
                  </a:gsLst>
                  <a:lin ang="2700000" scaled="1"/>
                </a:gradFill>
              </a:rPr>
              <a:t>Resources</a:t>
            </a:r>
          </a:p>
          <a:p>
            <a:pPr marL="742950" indent="-742950">
              <a:buAutoNum type="arabicPeriod"/>
            </a:pPr>
            <a:r>
              <a:rPr lang="en-US" sz="3600" dirty="0">
                <a:gradFill>
                  <a:gsLst>
                    <a:gs pos="0">
                      <a:schemeClr val="accent5"/>
                    </a:gs>
                    <a:gs pos="100000">
                      <a:schemeClr val="accent4"/>
                    </a:gs>
                  </a:gsLst>
                  <a:lin ang="2700000" scaled="1"/>
                </a:gradFill>
              </a:rPr>
              <a:t>Live Q&amp;A</a:t>
            </a: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pPr marL="742950" indent="-742950">
              <a:buAutoNum type="arabicPeriod"/>
            </a:pPr>
            <a:endParaRPr lang="en-US" sz="3600" dirty="0">
              <a:gradFill>
                <a:gsLst>
                  <a:gs pos="0">
                    <a:schemeClr val="accent5"/>
                  </a:gs>
                  <a:gs pos="100000">
                    <a:schemeClr val="accent4"/>
                  </a:gs>
                </a:gsLst>
                <a:lin ang="2700000" scaled="1"/>
              </a:gradFill>
            </a:endParaRPr>
          </a:p>
          <a:p>
            <a:endParaRPr lang="en-US" sz="36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1485158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70833E-6 -3.7037E-7 L 2.70833E-6 0.01898 " pathEditMode="relative" rAng="0" ptsTypes="AA">
                                      <p:cBhvr>
                                        <p:cTn id="1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8DB35291-7B17-4A0A-A3CD-C105FF3EC5CE}"/>
              </a:ext>
            </a:extLst>
          </p:cNvPr>
          <p:cNvSpPr txBox="1">
            <a:spLocks/>
          </p:cNvSpPr>
          <p:nvPr/>
        </p:nvSpPr>
        <p:spPr>
          <a:xfrm>
            <a:off x="344423" y="448492"/>
            <a:ext cx="11018520" cy="492443"/>
          </a:xfrm>
          <a:prstGeom prst="rect">
            <a:avLst/>
          </a:prstGeo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3200"/>
              <a:t>30 Days to Learn Cloud Skills Challenge </a:t>
            </a:r>
          </a:p>
        </p:txBody>
      </p:sp>
      <p:pic>
        <p:nvPicPr>
          <p:cNvPr id="8" name="Picture 7">
            <a:extLst>
              <a:ext uri="{FF2B5EF4-FFF2-40B4-BE49-F238E27FC236}">
                <a16:creationId xmlns:a16="http://schemas.microsoft.com/office/drawing/2014/main" id="{ACAC14D8-A27F-4F61-90DE-19B89B570EE3}"/>
              </a:ext>
            </a:extLst>
          </p:cNvPr>
          <p:cNvPicPr>
            <a:picLocks noChangeAspect="1"/>
          </p:cNvPicPr>
          <p:nvPr/>
        </p:nvPicPr>
        <p:blipFill>
          <a:blip r:embed="rId3"/>
          <a:stretch>
            <a:fillRect/>
          </a:stretch>
        </p:blipFill>
        <p:spPr>
          <a:xfrm>
            <a:off x="6136782" y="1756682"/>
            <a:ext cx="6055218" cy="3344636"/>
          </a:xfrm>
          <a:prstGeom prst="rect">
            <a:avLst/>
          </a:prstGeom>
        </p:spPr>
      </p:pic>
      <p:sp>
        <p:nvSpPr>
          <p:cNvPr id="10" name="TextBox 9">
            <a:extLst>
              <a:ext uri="{FF2B5EF4-FFF2-40B4-BE49-F238E27FC236}">
                <a16:creationId xmlns:a16="http://schemas.microsoft.com/office/drawing/2014/main" id="{28FE0C75-AF51-4353-8B60-6E0829783FCD}"/>
              </a:ext>
            </a:extLst>
          </p:cNvPr>
          <p:cNvSpPr txBox="1"/>
          <p:nvPr/>
        </p:nvSpPr>
        <p:spPr>
          <a:xfrm>
            <a:off x="208844" y="1756682"/>
            <a:ext cx="51308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’30 Days to Learn it’ offers a time-bound, personalized, Cloud Skills Challenge that is built upon Microsoft Learn. It is designed to help developers build in-demand skills that advance their career, while preparing them to earn the Microsoft Certification for the Azure IoT Developer (AZ220) exam. </a:t>
            </a:r>
          </a:p>
        </p:txBody>
      </p:sp>
      <p:sp>
        <p:nvSpPr>
          <p:cNvPr id="12" name="TextBox 11">
            <a:extLst>
              <a:ext uri="{FF2B5EF4-FFF2-40B4-BE49-F238E27FC236}">
                <a16:creationId xmlns:a16="http://schemas.microsoft.com/office/drawing/2014/main" id="{8AD81E54-B65E-4F1D-A4F9-42CEE64F93CD}"/>
              </a:ext>
            </a:extLst>
          </p:cNvPr>
          <p:cNvSpPr txBox="1"/>
          <p:nvPr/>
        </p:nvSpPr>
        <p:spPr>
          <a:xfrm>
            <a:off x="208844" y="4297016"/>
            <a:ext cx="6220178" cy="584775"/>
          </a:xfrm>
          <a:prstGeom prst="rect">
            <a:avLst/>
          </a:prstGeom>
          <a:noFill/>
        </p:spPr>
        <p:txBody>
          <a:bodyPr wrap="square">
            <a:spAutoFit/>
          </a:bodyPr>
          <a:lstStyle/>
          <a:p>
            <a:r>
              <a:rPr lang="en-US" sz="3200" b="1" u="sng" dirty="0">
                <a:solidFill>
                  <a:srgbClr val="0563C1"/>
                </a:solidFill>
                <a:effectLst/>
                <a:latin typeface="Calibri" panose="020F0502020204030204" pitchFamily="34" charset="0"/>
                <a:ea typeface="Times New Roman" panose="02020603050405020304" pitchFamily="18" charset="0"/>
                <a:hlinkClick r:id="rId4"/>
              </a:rPr>
              <a:t>https://aka.ms/30DaysCSC/IoT</a:t>
            </a:r>
            <a:r>
              <a:rPr lang="en-US" sz="3200" b="1" dirty="0">
                <a:effectLst/>
                <a:latin typeface="Calibri" panose="020F0502020204030204" pitchFamily="34" charset="0"/>
                <a:ea typeface="Times New Roman" panose="02020603050405020304" pitchFamily="18" charset="0"/>
              </a:rPr>
              <a:t> </a:t>
            </a:r>
            <a:endParaRPr lang="en-US" sz="3200" dirty="0"/>
          </a:p>
        </p:txBody>
      </p:sp>
    </p:spTree>
    <p:extLst>
      <p:ext uri="{BB962C8B-B14F-4D97-AF65-F5344CB8AC3E}">
        <p14:creationId xmlns:p14="http://schemas.microsoft.com/office/powerpoint/2010/main" val="37571766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Table 9">
            <a:extLst>
              <a:ext uri="{FF2B5EF4-FFF2-40B4-BE49-F238E27FC236}">
                <a16:creationId xmlns:a16="http://schemas.microsoft.com/office/drawing/2014/main" id="{3D060D57-26E7-440C-88B9-1DD2150036EB}"/>
              </a:ext>
            </a:extLst>
          </p:cNvPr>
          <p:cNvGraphicFramePr>
            <a:graphicFrameLocks noGrp="1"/>
          </p:cNvGraphicFramePr>
          <p:nvPr>
            <p:extLst>
              <p:ext uri="{D42A27DB-BD31-4B8C-83A1-F6EECF244321}">
                <p14:modId xmlns:p14="http://schemas.microsoft.com/office/powerpoint/2010/main" val="2926966244"/>
              </p:ext>
            </p:extLst>
          </p:nvPr>
        </p:nvGraphicFramePr>
        <p:xfrm>
          <a:off x="220238" y="924368"/>
          <a:ext cx="11802764" cy="2852522"/>
        </p:xfrm>
        <a:graphic>
          <a:graphicData uri="http://schemas.openxmlformats.org/drawingml/2006/table">
            <a:tbl>
              <a:tblPr firstRow="1" bandRow="1">
                <a:tableStyleId>{2D5ABB26-0587-4C30-8999-92F81FD0307C}</a:tableStyleId>
              </a:tblPr>
              <a:tblGrid>
                <a:gridCol w="2751562">
                  <a:extLst>
                    <a:ext uri="{9D8B030D-6E8A-4147-A177-3AD203B41FA5}">
                      <a16:colId xmlns:a16="http://schemas.microsoft.com/office/drawing/2014/main" val="2577026644"/>
                    </a:ext>
                  </a:extLst>
                </a:gridCol>
                <a:gridCol w="3149820">
                  <a:extLst>
                    <a:ext uri="{9D8B030D-6E8A-4147-A177-3AD203B41FA5}">
                      <a16:colId xmlns:a16="http://schemas.microsoft.com/office/drawing/2014/main" val="1557014971"/>
                    </a:ext>
                  </a:extLst>
                </a:gridCol>
                <a:gridCol w="2950691">
                  <a:extLst>
                    <a:ext uri="{9D8B030D-6E8A-4147-A177-3AD203B41FA5}">
                      <a16:colId xmlns:a16="http://schemas.microsoft.com/office/drawing/2014/main" val="2178097593"/>
                    </a:ext>
                  </a:extLst>
                </a:gridCol>
                <a:gridCol w="2950691">
                  <a:extLst>
                    <a:ext uri="{9D8B030D-6E8A-4147-A177-3AD203B41FA5}">
                      <a16:colId xmlns:a16="http://schemas.microsoft.com/office/drawing/2014/main" val="2760844868"/>
                    </a:ext>
                  </a:extLst>
                </a:gridCol>
              </a:tblGrid>
              <a:tr h="438547">
                <a:tc>
                  <a:txBody>
                    <a:bodyPr/>
                    <a:lstStyle/>
                    <a:p>
                      <a:pPr algn="ctr"/>
                      <a:r>
                        <a:rPr lang="en-US" sz="1800" kern="1200" dirty="0">
                          <a:solidFill>
                            <a:srgbClr val="FFFFFF"/>
                          </a:solidFill>
                          <a:effectLst/>
                        </a:rPr>
                        <a:t>Hands on Learning </a:t>
                      </a:r>
                      <a:endParaRPr lang="en-US" dirty="0"/>
                    </a:p>
                  </a:txBody>
                  <a:tcPr/>
                </a:tc>
                <a:tc>
                  <a:txBody>
                    <a:bodyPr/>
                    <a:lstStyle/>
                    <a:p>
                      <a:pPr algn="ctr"/>
                      <a:r>
                        <a:rPr lang="en-US" sz="1800" dirty="0">
                          <a:solidFill>
                            <a:schemeClr val="tx1"/>
                          </a:solidFill>
                        </a:rPr>
                        <a:t>Watch</a:t>
                      </a:r>
                      <a:endParaRPr lang="en-US" dirty="0">
                        <a:solidFill>
                          <a:schemeClr val="tx1"/>
                        </a:solidFill>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Discover and Discuss</a:t>
                      </a:r>
                      <a:endParaRPr lang="en-US" dirty="0">
                        <a:solidFill>
                          <a:prstClr val="white"/>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prstClr val="white"/>
                          </a:solidFill>
                        </a:rPr>
                        <a:t>Get Started Building</a:t>
                      </a:r>
                      <a:endParaRPr lang="en-US" dirty="0">
                        <a:solidFill>
                          <a:prstClr val="white"/>
                        </a:solidFill>
                        <a:latin typeface="Segoe UI Semibold"/>
                      </a:endParaRPr>
                    </a:p>
                  </a:txBody>
                  <a:tcPr/>
                </a:tc>
                <a:extLst>
                  <a:ext uri="{0D108BD9-81ED-4DB2-BD59-A6C34878D82A}">
                    <a16:rowId xmlns:a16="http://schemas.microsoft.com/office/drawing/2014/main" val="4130269991"/>
                  </a:ext>
                </a:extLst>
              </a:tr>
              <a:tr h="617429">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Learn</a:t>
                      </a:r>
                      <a:endParaRPr lang="en-US" sz="2000" dirty="0">
                        <a:solidFill>
                          <a:srgbClr val="00B0F0"/>
                        </a:solidFill>
                        <a:latin typeface="Segoe UI Semibold"/>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Microsoft IoT Developers Channel </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IoT Tech Community</a:t>
                      </a:r>
                      <a:endParaRPr lang="en-US" sz="2000" dirty="0">
                        <a:solidFill>
                          <a:srgbClr val="00B0F0"/>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2000" dirty="0">
                          <a:solidFill>
                            <a:srgbClr val="00B0F0"/>
                          </a:solidFill>
                        </a:rPr>
                        <a:t>Azure IoT Docs</a:t>
                      </a:r>
                      <a:endParaRPr lang="en-US" sz="2000" dirty="0">
                        <a:solidFill>
                          <a:srgbClr val="00B0F0"/>
                        </a:solidFill>
                        <a:latin typeface="Segoe UI"/>
                      </a:endParaRPr>
                    </a:p>
                  </a:txBody>
                  <a:tcPr/>
                </a:tc>
                <a:extLst>
                  <a:ext uri="{0D108BD9-81ED-4DB2-BD59-A6C34878D82A}">
                    <a16:rowId xmlns:a16="http://schemas.microsoft.com/office/drawing/2014/main" val="3612168474"/>
                  </a:ext>
                </a:extLst>
              </a:tr>
              <a:tr h="438547">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3">
                            <a:extLst>
                              <a:ext uri="{A12FA001-AC4F-418D-AE19-62706E023703}">
                                <ahyp:hlinkClr xmlns:ahyp="http://schemas.microsoft.com/office/drawing/2018/hyperlinkcolor" val="tx"/>
                              </a:ext>
                            </a:extLst>
                          </a:hlinkClick>
                        </a:rPr>
                        <a:t>https://aka.ms/mslearniot</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4">
                            <a:extLst>
                              <a:ext uri="{A12FA001-AC4F-418D-AE19-62706E023703}">
                                <ahyp:hlinkClr xmlns:ahyp="http://schemas.microsoft.com/office/drawing/2018/hyperlinkcolor" val="tx"/>
                              </a:ext>
                            </a:extLst>
                          </a:hlinkClick>
                        </a:rPr>
                        <a:t>https://aka.ms/msiotdevs</a:t>
                      </a:r>
                      <a:endParaRPr lang="en-US" sz="1400" u="sng" dirty="0">
                        <a:solidFill>
                          <a:srgbClr val="7EB0EB"/>
                        </a:solidFill>
                        <a:latin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400" u="sng" dirty="0">
                          <a:solidFill>
                            <a:srgbClr val="7EB0EB"/>
                          </a:solidFill>
                          <a:hlinkClick r:id="rId5">
                            <a:extLst>
                              <a:ext uri="{A12FA001-AC4F-418D-AE19-62706E023703}">
                                <ahyp:hlinkClr xmlns:ahyp="http://schemas.microsoft.com/office/drawing/2018/hyperlinkcolor" val="tx"/>
                              </a:ext>
                            </a:extLst>
                          </a:hlinkClick>
                        </a:rPr>
                        <a:t>https://aka.ms/iottechcommunity</a:t>
                      </a:r>
                      <a:endParaRPr lang="en-US" sz="1400" u="sng" dirty="0">
                        <a:solidFill>
                          <a:srgbClr val="7EB0EB"/>
                        </a:solidFill>
                        <a:latin typeface="Segoe UI"/>
                      </a:endParaRPr>
                    </a:p>
                  </a:txBody>
                  <a:tcPr/>
                </a:tc>
                <a:tc>
                  <a:txBody>
                    <a:bodyPr/>
                    <a:lstStyle/>
                    <a:p>
                      <a:pPr algn="ctr"/>
                      <a:r>
                        <a:rPr lang="en-US" sz="1400" u="sng" dirty="0">
                          <a:solidFill>
                            <a:srgbClr val="7EB0EB"/>
                          </a:solidFill>
                          <a:hlinkClick r:id="rId6">
                            <a:extLst>
                              <a:ext uri="{A12FA001-AC4F-418D-AE19-62706E023703}">
                                <ahyp:hlinkClr xmlns:ahyp="http://schemas.microsoft.com/office/drawing/2018/hyperlinkcolor" val="tx"/>
                              </a:ext>
                            </a:extLst>
                          </a:hlinkClick>
                        </a:rPr>
                        <a:t>https://docs.microsoft.com/en-us/azure/iot-fundamentals/</a:t>
                      </a:r>
                      <a:endParaRPr lang="en-US" sz="1400" u="sng" dirty="0">
                        <a:solidFill>
                          <a:srgbClr val="7EB0EB"/>
                        </a:solidFill>
                      </a:endParaRPr>
                    </a:p>
                  </a:txBody>
                  <a:tcPr/>
                </a:tc>
                <a:extLst>
                  <a:ext uri="{0D108BD9-81ED-4DB2-BD59-A6C34878D82A}">
                    <a16:rowId xmlns:a16="http://schemas.microsoft.com/office/drawing/2014/main" val="1706665077"/>
                  </a:ext>
                </a:extLst>
              </a:tr>
              <a:tr h="1194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MS Learn is the go-to site for self-paced, step-by-step learning. We offer </a:t>
                      </a:r>
                      <a:r>
                        <a:rPr kumimoji="0" lang="en-US" sz="1200" b="1"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over 40+ individual learn modules</a:t>
                      </a: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mn-lt"/>
                          <a:ea typeface="+mn-ea"/>
                          <a:cs typeface="+mn-cs"/>
                        </a:rPr>
                        <a:t> covering products such as Azure IoT Hub, IoT Edge, Digital Twins, and more. </a:t>
                      </a:r>
                      <a:endParaRPr lang="en-US" sz="1200" dirty="0">
                        <a:solidFill>
                          <a:schemeClr val="tx1"/>
                        </a:solidFill>
                        <a:latin typeface="+mn-lt"/>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Watch and learn about our products! View Deep Dives for deep technical learning.</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blog to  find technical posts describing and walking through latest IoT products services and features as well as news and announcements.</a:t>
                      </a:r>
                      <a:endParaRPr lang="en-US" sz="1200" i="1" dirty="0">
                        <a:solidFill>
                          <a:schemeClr val="tx1"/>
                        </a:solidFill>
                        <a:latin typeface="+mn-lt"/>
                        <a:cs typeface="Segoe UI"/>
                      </a:endParaRPr>
                    </a:p>
                  </a:txBody>
                  <a:tcPr/>
                </a:tc>
                <a:tc>
                  <a: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 out the quick starts, how-to guides, and tutorials on Azure IoT Docs to learn how to build your IoT solutions.</a:t>
                      </a:r>
                    </a:p>
                    <a:p>
                      <a:pPr algn="ctr"/>
                      <a:endParaRPr lang="en-US" sz="1200" dirty="0">
                        <a:solidFill>
                          <a:schemeClr val="tx1"/>
                        </a:solidFill>
                        <a:latin typeface="+mn-lt"/>
                      </a:endParaRPr>
                    </a:p>
                  </a:txBody>
                  <a:tcPr/>
                </a:tc>
                <a:extLst>
                  <a:ext uri="{0D108BD9-81ED-4DB2-BD59-A6C34878D82A}">
                    <a16:rowId xmlns:a16="http://schemas.microsoft.com/office/drawing/2014/main" val="2656155932"/>
                  </a:ext>
                </a:extLst>
              </a:tr>
            </a:tbl>
          </a:graphicData>
        </a:graphic>
      </p:graphicFrame>
      <p:sp>
        <p:nvSpPr>
          <p:cNvPr id="6" name="Rectangle 5">
            <a:extLst>
              <a:ext uri="{FF2B5EF4-FFF2-40B4-BE49-F238E27FC236}">
                <a16:creationId xmlns:a16="http://schemas.microsoft.com/office/drawing/2014/main" id="{7B185810-390E-474A-8042-E86A3D132417}"/>
              </a:ext>
            </a:extLst>
          </p:cNvPr>
          <p:cNvSpPr/>
          <p:nvPr/>
        </p:nvSpPr>
        <p:spPr>
          <a:xfrm>
            <a:off x="3012248" y="897020"/>
            <a:ext cx="3074823" cy="556345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DFEA0320-94CD-4EEC-91B3-DE5DE59F24C9}"/>
              </a:ext>
            </a:extLst>
          </p:cNvPr>
          <p:cNvSpPr txBox="1">
            <a:spLocks/>
          </p:cNvSpPr>
          <p:nvPr/>
        </p:nvSpPr>
        <p:spPr>
          <a:xfrm>
            <a:off x="257297" y="195793"/>
            <a:ext cx="11541280" cy="740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panose="020B0702040204020203" pitchFamily="34" charset="0"/>
                <a:ea typeface="+mj-ea"/>
                <a:cs typeface="Segoe UI Semibold" panose="020B0702040204020203" pitchFamily="34" charset="0"/>
              </a:rPr>
              <a:t>Start upskilling on Azure IoT today! </a:t>
            </a:r>
          </a:p>
        </p:txBody>
      </p:sp>
      <p:sp>
        <p:nvSpPr>
          <p:cNvPr id="10" name="Rectangle 9">
            <a:extLst>
              <a:ext uri="{FF2B5EF4-FFF2-40B4-BE49-F238E27FC236}">
                <a16:creationId xmlns:a16="http://schemas.microsoft.com/office/drawing/2014/main" id="{E588C066-29C2-4D23-8438-230BDB6BE43C}"/>
              </a:ext>
            </a:extLst>
          </p:cNvPr>
          <p:cNvSpPr/>
          <p:nvPr/>
        </p:nvSpPr>
        <p:spPr>
          <a:xfrm>
            <a:off x="3065145" y="1281541"/>
            <a:ext cx="2846189" cy="210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60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Segoe UI"/>
              <a:ea typeface="+mn-ea"/>
              <a:cs typeface="Segoe UI"/>
            </a:endParaRPr>
          </a:p>
        </p:txBody>
      </p:sp>
      <p:pic>
        <p:nvPicPr>
          <p:cNvPr id="12" name="Picture 11">
            <a:extLst>
              <a:ext uri="{FF2B5EF4-FFF2-40B4-BE49-F238E27FC236}">
                <a16:creationId xmlns:a16="http://schemas.microsoft.com/office/drawing/2014/main" id="{E7C676E7-F995-4512-A7ED-A0A3F811C705}"/>
              </a:ext>
            </a:extLst>
          </p:cNvPr>
          <p:cNvPicPr>
            <a:picLocks noChangeAspect="1"/>
          </p:cNvPicPr>
          <p:nvPr/>
        </p:nvPicPr>
        <p:blipFill>
          <a:blip r:embed="rId7"/>
          <a:stretch>
            <a:fillRect/>
          </a:stretch>
        </p:blipFill>
        <p:spPr>
          <a:xfrm>
            <a:off x="3161308" y="3357665"/>
            <a:ext cx="2543018" cy="2247575"/>
          </a:xfrm>
          <a:prstGeom prst="rect">
            <a:avLst/>
          </a:prstGeom>
          <a:ln w="12700">
            <a:solidFill>
              <a:schemeClr val="accent1"/>
            </a:solidFill>
          </a:ln>
        </p:spPr>
      </p:pic>
      <p:sp>
        <p:nvSpPr>
          <p:cNvPr id="18" name="AutoShape 2">
            <a:extLst>
              <a:ext uri="{FF2B5EF4-FFF2-40B4-BE49-F238E27FC236}">
                <a16:creationId xmlns:a16="http://schemas.microsoft.com/office/drawing/2014/main" id="{9619E72A-2075-4196-9248-8B1C102F95B5}"/>
              </a:ext>
            </a:extLst>
          </p:cNvPr>
          <p:cNvSpPr>
            <a:spLocks noChangeAspect="1" noChangeArrowheads="1"/>
          </p:cNvSpPr>
          <p:nvPr/>
        </p:nvSpPr>
        <p:spPr bwMode="auto">
          <a:xfrm>
            <a:off x="5911334" y="3244334"/>
            <a:ext cx="369332"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Graphic 25">
            <a:extLst>
              <a:ext uri="{FF2B5EF4-FFF2-40B4-BE49-F238E27FC236}">
                <a16:creationId xmlns:a16="http://schemas.microsoft.com/office/drawing/2014/main" id="{4C6C61ED-F7A3-46E6-A754-70FB754C0C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120" y="4409207"/>
            <a:ext cx="902614" cy="1071327"/>
          </a:xfrm>
          <a:prstGeom prst="rect">
            <a:avLst/>
          </a:prstGeom>
        </p:spPr>
      </p:pic>
      <p:pic>
        <p:nvPicPr>
          <p:cNvPr id="28" name="Graphic 27">
            <a:extLst>
              <a:ext uri="{FF2B5EF4-FFF2-40B4-BE49-F238E27FC236}">
                <a16:creationId xmlns:a16="http://schemas.microsoft.com/office/drawing/2014/main" id="{45E18FED-CFC3-4889-A124-4D5E47466A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793" y="4833549"/>
            <a:ext cx="1373619" cy="1630370"/>
          </a:xfrm>
          <a:prstGeom prst="rect">
            <a:avLst/>
          </a:prstGeom>
        </p:spPr>
      </p:pic>
      <p:pic>
        <p:nvPicPr>
          <p:cNvPr id="30" name="Picture 29">
            <a:extLst>
              <a:ext uri="{FF2B5EF4-FFF2-40B4-BE49-F238E27FC236}">
                <a16:creationId xmlns:a16="http://schemas.microsoft.com/office/drawing/2014/main" id="{69A58FC5-D10A-460C-BA32-6F8B394C7E70}"/>
              </a:ext>
            </a:extLst>
          </p:cNvPr>
          <p:cNvPicPr>
            <a:picLocks noChangeAspect="1"/>
          </p:cNvPicPr>
          <p:nvPr/>
        </p:nvPicPr>
        <p:blipFill>
          <a:blip r:embed="rId12"/>
          <a:stretch>
            <a:fillRect/>
          </a:stretch>
        </p:blipFill>
        <p:spPr>
          <a:xfrm>
            <a:off x="3953947" y="5110360"/>
            <a:ext cx="1957387" cy="1100137"/>
          </a:xfrm>
          <a:prstGeom prst="rect">
            <a:avLst/>
          </a:prstGeom>
        </p:spPr>
      </p:pic>
      <p:pic>
        <p:nvPicPr>
          <p:cNvPr id="32" name="Picture 31">
            <a:extLst>
              <a:ext uri="{FF2B5EF4-FFF2-40B4-BE49-F238E27FC236}">
                <a16:creationId xmlns:a16="http://schemas.microsoft.com/office/drawing/2014/main" id="{FFE6B2D3-1A30-4A23-B475-A66D605B4FEC}"/>
              </a:ext>
            </a:extLst>
          </p:cNvPr>
          <p:cNvPicPr>
            <a:picLocks noChangeAspect="1"/>
          </p:cNvPicPr>
          <p:nvPr/>
        </p:nvPicPr>
        <p:blipFill>
          <a:blip r:embed="rId13"/>
          <a:stretch>
            <a:fillRect/>
          </a:stretch>
        </p:blipFill>
        <p:spPr>
          <a:xfrm>
            <a:off x="6202773" y="3868193"/>
            <a:ext cx="2715812" cy="1829968"/>
          </a:xfrm>
          <a:prstGeom prst="rect">
            <a:avLst/>
          </a:prstGeom>
          <a:ln w="12700">
            <a:solidFill>
              <a:schemeClr val="accent1"/>
            </a:solidFill>
          </a:ln>
        </p:spPr>
      </p:pic>
      <p:pic>
        <p:nvPicPr>
          <p:cNvPr id="34" name="Picture 33">
            <a:extLst>
              <a:ext uri="{FF2B5EF4-FFF2-40B4-BE49-F238E27FC236}">
                <a16:creationId xmlns:a16="http://schemas.microsoft.com/office/drawing/2014/main" id="{90DA9D98-3A97-4227-8505-B1863DCF4533}"/>
              </a:ext>
            </a:extLst>
          </p:cNvPr>
          <p:cNvPicPr>
            <a:picLocks noChangeAspect="1"/>
          </p:cNvPicPr>
          <p:nvPr/>
        </p:nvPicPr>
        <p:blipFill>
          <a:blip r:embed="rId14"/>
          <a:stretch>
            <a:fillRect/>
          </a:stretch>
        </p:blipFill>
        <p:spPr>
          <a:xfrm>
            <a:off x="7233031" y="4913465"/>
            <a:ext cx="1472073" cy="1221616"/>
          </a:xfrm>
          <a:prstGeom prst="rect">
            <a:avLst/>
          </a:prstGeom>
          <a:ln w="12700">
            <a:solidFill>
              <a:schemeClr val="accent1"/>
            </a:solidFill>
          </a:ln>
        </p:spPr>
      </p:pic>
      <p:sp>
        <p:nvSpPr>
          <p:cNvPr id="36" name="Rectangle 35">
            <a:extLst>
              <a:ext uri="{FF2B5EF4-FFF2-40B4-BE49-F238E27FC236}">
                <a16:creationId xmlns:a16="http://schemas.microsoft.com/office/drawing/2014/main" id="{8CD98B1B-E3A2-41AB-927F-CFADDD2F4B61}"/>
              </a:ext>
            </a:extLst>
          </p:cNvPr>
          <p:cNvSpPr/>
          <p:nvPr/>
        </p:nvSpPr>
        <p:spPr>
          <a:xfrm>
            <a:off x="9074436" y="897020"/>
            <a:ext cx="2948565" cy="5623938"/>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1120499E-AF4E-4709-BF60-11CF1A480BD1}"/>
              </a:ext>
            </a:extLst>
          </p:cNvPr>
          <p:cNvPicPr>
            <a:picLocks noChangeAspect="1"/>
          </p:cNvPicPr>
          <p:nvPr/>
        </p:nvPicPr>
        <p:blipFill>
          <a:blip r:embed="rId15"/>
          <a:stretch>
            <a:fillRect/>
          </a:stretch>
        </p:blipFill>
        <p:spPr>
          <a:xfrm>
            <a:off x="9507166" y="4245891"/>
            <a:ext cx="2291411" cy="1525053"/>
          </a:xfrm>
          <a:prstGeom prst="rect">
            <a:avLst/>
          </a:prstGeom>
          <a:ln w="12700">
            <a:solidFill>
              <a:schemeClr val="accent1"/>
            </a:solidFill>
          </a:ln>
        </p:spPr>
      </p:pic>
      <p:pic>
        <p:nvPicPr>
          <p:cNvPr id="40" name="Picture 39">
            <a:extLst>
              <a:ext uri="{FF2B5EF4-FFF2-40B4-BE49-F238E27FC236}">
                <a16:creationId xmlns:a16="http://schemas.microsoft.com/office/drawing/2014/main" id="{91E5FD47-34F7-4CD6-95EF-BF69A4D45088}"/>
              </a:ext>
            </a:extLst>
          </p:cNvPr>
          <p:cNvPicPr>
            <a:picLocks noChangeAspect="1"/>
          </p:cNvPicPr>
          <p:nvPr/>
        </p:nvPicPr>
        <p:blipFill>
          <a:blip r:embed="rId16"/>
          <a:stretch>
            <a:fillRect/>
          </a:stretch>
        </p:blipFill>
        <p:spPr>
          <a:xfrm>
            <a:off x="9196814" y="3636317"/>
            <a:ext cx="2254685" cy="876379"/>
          </a:xfrm>
          <a:prstGeom prst="rect">
            <a:avLst/>
          </a:prstGeom>
          <a:ln w="12700">
            <a:solidFill>
              <a:schemeClr val="accent1"/>
            </a:solidFill>
          </a:ln>
        </p:spPr>
      </p:pic>
      <p:sp>
        <p:nvSpPr>
          <p:cNvPr id="41" name="TextBox 4">
            <a:extLst>
              <a:ext uri="{FF2B5EF4-FFF2-40B4-BE49-F238E27FC236}">
                <a16:creationId xmlns:a16="http://schemas.microsoft.com/office/drawing/2014/main" id="{BCFE153D-965E-48D2-942E-A755707B92C0}"/>
              </a:ext>
            </a:extLst>
          </p:cNvPr>
          <p:cNvSpPr txBox="1"/>
          <p:nvPr/>
        </p:nvSpPr>
        <p:spPr>
          <a:xfrm>
            <a:off x="188818" y="3745112"/>
            <a:ext cx="2787824" cy="861774"/>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00" dirty="0">
                <a:hlinkClick r:id="rId17"/>
              </a:rPr>
              <a:t>https://aka.ms/IntroAzureIoTLearningPath</a:t>
            </a:r>
            <a:endParaRPr lang="en-US" sz="1600" dirty="0"/>
          </a:p>
          <a:p>
            <a:endParaRPr lang="en-US" dirty="0"/>
          </a:p>
        </p:txBody>
      </p:sp>
    </p:spTree>
    <p:extLst>
      <p:ext uri="{BB962C8B-B14F-4D97-AF65-F5344CB8AC3E}">
        <p14:creationId xmlns:p14="http://schemas.microsoft.com/office/powerpoint/2010/main" val="39291299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1281102"/>
            <a:ext cx="11085518" cy="4774010"/>
          </a:xfrm>
        </p:spPr>
        <p:txBody>
          <a:bodyPr/>
          <a:lstStyle/>
          <a:p>
            <a:r>
              <a:rPr lang="en-US" sz="4400" dirty="0">
                <a:gradFill>
                  <a:gsLst>
                    <a:gs pos="0">
                      <a:schemeClr val="accent5"/>
                    </a:gs>
                    <a:gs pos="100000">
                      <a:schemeClr val="accent4"/>
                    </a:gs>
                  </a:gsLst>
                  <a:lin ang="2700000" scaled="1"/>
                </a:gradFill>
              </a:rPr>
              <a:t>Live Q&amp;A </a:t>
            </a:r>
            <a:br>
              <a:rPr lang="en-US" sz="4400" dirty="0">
                <a:gradFill>
                  <a:gsLst>
                    <a:gs pos="0">
                      <a:schemeClr val="accent5"/>
                    </a:gs>
                    <a:gs pos="100000">
                      <a:schemeClr val="accent4"/>
                    </a:gs>
                  </a:gsLst>
                  <a:lin ang="2700000" scaled="1"/>
                </a:gradFill>
              </a:rPr>
            </a:br>
            <a:r>
              <a:rPr lang="en-US" sz="4400" dirty="0">
                <a:gradFill>
                  <a:gsLst>
                    <a:gs pos="0">
                      <a:schemeClr val="accent5"/>
                    </a:gs>
                    <a:gs pos="100000">
                      <a:schemeClr val="accent4"/>
                    </a:gs>
                  </a:gsLst>
                  <a:lin ang="2700000" scaled="1"/>
                </a:gradFill>
              </a:rPr>
              <a:t>Thank you!</a:t>
            </a: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r>
              <a:rPr lang="en-US" sz="2000" dirty="0"/>
              <a:t>IoT Arch Reference: </a:t>
            </a:r>
            <a:r>
              <a:rPr lang="en-US" sz="2000" dirty="0">
                <a:hlinkClick r:id="rId3"/>
              </a:rPr>
              <a:t>https://aka.ms/iotrefarchitecture</a:t>
            </a:r>
            <a:br>
              <a:rPr lang="en-US" sz="2000" dirty="0"/>
            </a:br>
            <a:r>
              <a:rPr lang="en-US" sz="2000" dirty="0"/>
              <a:t>Azure Account Signup: </a:t>
            </a:r>
            <a:r>
              <a:rPr lang="en-US" sz="2000" dirty="0">
                <a:hlinkClick r:id="rId4"/>
              </a:rPr>
              <a:t>https://aka.ms/get-started-azure-2021</a:t>
            </a:r>
            <a:br>
              <a:rPr lang="en-US" sz="2000" dirty="0"/>
            </a:br>
            <a:r>
              <a:rPr lang="en-US" sz="2000" dirty="0"/>
              <a:t>Azure IoT Central: </a:t>
            </a:r>
            <a:r>
              <a:rPr lang="en-US" sz="2000" dirty="0">
                <a:hlinkClick r:id="rId5"/>
              </a:rPr>
              <a:t>https://apps.azureiotcentral.com/myapps</a:t>
            </a:r>
            <a:br>
              <a:rPr lang="en-US" sz="2000" dirty="0"/>
            </a:br>
            <a:r>
              <a:rPr lang="en-US" sz="2000" dirty="0"/>
              <a:t>Cloud Skills Challenge: </a:t>
            </a:r>
            <a:r>
              <a:rPr lang="en-US" sz="2000" dirty="0">
                <a:hlinkClick r:id="rId6"/>
              </a:rPr>
              <a:t>https://aka.ms/30DaysCSC/IoT </a:t>
            </a:r>
            <a:br>
              <a:rPr lang="en-US" sz="2000" dirty="0"/>
            </a:br>
            <a:r>
              <a:rPr lang="en-US" sz="2000" dirty="0"/>
              <a:t>MS Learn: </a:t>
            </a:r>
            <a:r>
              <a:rPr lang="en-US" sz="2000" dirty="0">
                <a:hlinkClick r:id="rId7"/>
              </a:rPr>
              <a:t>https://aka.ms/mslearniot</a:t>
            </a:r>
            <a:br>
              <a:rPr lang="en-US" sz="2000" dirty="0"/>
            </a:br>
            <a:r>
              <a:rPr lang="en-US" sz="2000" dirty="0"/>
              <a:t>MSFT IoT Developer Video Channel: </a:t>
            </a:r>
            <a:r>
              <a:rPr lang="en-US" sz="2000" dirty="0">
                <a:hlinkClick r:id="rId8"/>
              </a:rPr>
              <a:t>https://aka.ms/msiotdevs</a:t>
            </a:r>
            <a:br>
              <a:rPr lang="en-US" sz="2000" dirty="0"/>
            </a:br>
            <a:r>
              <a:rPr lang="en-US" sz="2000" dirty="0"/>
              <a:t>IoT Tech Community: </a:t>
            </a:r>
            <a:r>
              <a:rPr lang="en-US" sz="2000" dirty="0">
                <a:hlinkClick r:id="rId9"/>
              </a:rPr>
              <a:t>https://aka.ms/iottechcommunity</a:t>
            </a:r>
            <a:br>
              <a:rPr lang="en-US" sz="2000" dirty="0"/>
            </a:br>
            <a:r>
              <a:rPr lang="en-US" sz="2000" dirty="0"/>
              <a:t>Azure IoT Docs: </a:t>
            </a:r>
            <a:r>
              <a:rPr lang="en-US" sz="2000" dirty="0">
                <a:hlinkClick r:id="rId10"/>
              </a:rPr>
              <a:t>https://docs.microsoft.com/en-us/azure/iot-fundamentals/</a:t>
            </a:r>
            <a:br>
              <a:rPr lang="en-US" dirty="0"/>
            </a:br>
            <a:br>
              <a:rPr lang="en-US" sz="4400" dirty="0">
                <a:gradFill>
                  <a:gsLst>
                    <a:gs pos="0">
                      <a:schemeClr val="accent5"/>
                    </a:gs>
                    <a:gs pos="100000">
                      <a:schemeClr val="accent4"/>
                    </a:gs>
                  </a:gsLst>
                  <a:lin ang="2700000" scaled="1"/>
                </a:gradFill>
              </a:rPr>
            </a:br>
            <a:br>
              <a:rPr lang="en-US" sz="4400" dirty="0">
                <a:gradFill>
                  <a:gsLst>
                    <a:gs pos="0">
                      <a:schemeClr val="accent5"/>
                    </a:gs>
                    <a:gs pos="100000">
                      <a:schemeClr val="accent4"/>
                    </a:gs>
                  </a:gsLst>
                  <a:lin ang="2700000" scaled="1"/>
                </a:gradFill>
              </a:rPr>
            </a:br>
            <a:endParaRPr lang="en-US" sz="4400" dirty="0">
              <a:gradFill>
                <a:gsLst>
                  <a:gs pos="0">
                    <a:schemeClr val="accent5"/>
                  </a:gs>
                  <a:gs pos="100000">
                    <a:schemeClr val="accent4"/>
                  </a:gs>
                </a:gsLst>
                <a:lin ang="2700000" scaled="1"/>
              </a:gradFill>
            </a:endParaRPr>
          </a:p>
        </p:txBody>
      </p:sp>
    </p:spTree>
    <p:extLst>
      <p:ext uri="{BB962C8B-B14F-4D97-AF65-F5344CB8AC3E}">
        <p14:creationId xmlns:p14="http://schemas.microsoft.com/office/powerpoint/2010/main" val="1909920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91667E-6 -2.22222E-6 L 2.91667E-6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dirty="0">
                <a:solidFill>
                  <a:schemeClr val="tx1"/>
                </a:solidFill>
              </a:rPr>
              <a:t>Why</a:t>
            </a:r>
            <a:r>
              <a:rPr lang="en-US" sz="4400" dirty="0">
                <a:solidFill>
                  <a:schemeClr val="accent5"/>
                </a:solidFill>
              </a:rPr>
              <a:t> </a:t>
            </a:r>
            <a:r>
              <a:rPr lang="en-US" sz="4400" dirty="0">
                <a:gradFill>
                  <a:gsLst>
                    <a:gs pos="0">
                      <a:schemeClr val="accent5"/>
                    </a:gs>
                    <a:gs pos="100000">
                      <a:schemeClr val="accent4"/>
                    </a:gs>
                  </a:gsLst>
                  <a:lin ang="2700000" scaled="1"/>
                </a:gradFill>
              </a:rPr>
              <a:t>IoT</a:t>
            </a:r>
          </a:p>
        </p:txBody>
      </p:sp>
    </p:spTree>
    <p:extLst>
      <p:ext uri="{BB962C8B-B14F-4D97-AF65-F5344CB8AC3E}">
        <p14:creationId xmlns:p14="http://schemas.microsoft.com/office/powerpoint/2010/main" val="343467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B03693-B0CE-4A09-B6E3-38953ED60956}"/>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a:xfrm>
            <a:off x="455995" y="3079429"/>
            <a:ext cx="11306469" cy="677108"/>
          </a:xfrm>
        </p:spPr>
        <p:txBody>
          <a:bodyPr/>
          <a:lstStyle/>
          <a:p>
            <a:pPr>
              <a:lnSpc>
                <a:spcPct val="100000"/>
              </a:lnSpc>
            </a:pPr>
            <a:r>
              <a:rPr lang="en-US" sz="4400">
                <a:solidFill>
                  <a:schemeClr val="bg2"/>
                </a:solidFill>
              </a:rPr>
              <a:t>What is </a:t>
            </a:r>
            <a:r>
              <a:rPr lang="en-US" sz="4400">
                <a:gradFill>
                  <a:gsLst>
                    <a:gs pos="0">
                      <a:schemeClr val="accent5"/>
                    </a:gs>
                    <a:gs pos="100000">
                      <a:schemeClr val="accent4"/>
                    </a:gs>
                  </a:gsLst>
                  <a:lin ang="2700000" scaled="1"/>
                </a:gradFill>
              </a:rPr>
              <a:t>IoT</a:t>
            </a:r>
            <a:r>
              <a:rPr lang="en-US" sz="4400">
                <a:solidFill>
                  <a:schemeClr val="bg2"/>
                </a:solidFill>
              </a:rPr>
              <a:t>? </a:t>
            </a:r>
          </a:p>
        </p:txBody>
      </p:sp>
      <p:grpSp>
        <p:nvGrpSpPr>
          <p:cNvPr id="6" name="Group 5">
            <a:extLst>
              <a:ext uri="{FF2B5EF4-FFF2-40B4-BE49-F238E27FC236}">
                <a16:creationId xmlns:a16="http://schemas.microsoft.com/office/drawing/2014/main" id="{2C69FED0-6B91-4FCE-AEBA-A8DEA7E35CDE}"/>
              </a:ext>
            </a:extLst>
          </p:cNvPr>
          <p:cNvGrpSpPr/>
          <p:nvPr/>
        </p:nvGrpSpPr>
        <p:grpSpPr>
          <a:xfrm>
            <a:off x="4941883" y="409110"/>
            <a:ext cx="6387756" cy="5708032"/>
            <a:chOff x="4941883" y="409110"/>
            <a:chExt cx="6387756" cy="5708032"/>
          </a:xfrm>
        </p:grpSpPr>
        <p:sp>
          <p:nvSpPr>
            <p:cNvPr id="565" name="Circle: Hollow 564">
              <a:extLst>
                <a:ext uri="{FF2B5EF4-FFF2-40B4-BE49-F238E27FC236}">
                  <a16:creationId xmlns:a16="http://schemas.microsoft.com/office/drawing/2014/main" id="{8A46457D-8DE3-4B2B-B0D3-6F91247CF211}"/>
                </a:ext>
              </a:extLst>
            </p:cNvPr>
            <p:cNvSpPr/>
            <p:nvPr/>
          </p:nvSpPr>
          <p:spPr bwMode="auto">
            <a:xfrm>
              <a:off x="6019496" y="1007886"/>
              <a:ext cx="4590283" cy="4590283"/>
            </a:xfrm>
            <a:prstGeom prst="donut">
              <a:avLst>
                <a:gd name="adj" fmla="val 1404"/>
              </a:avLst>
            </a:prstGeom>
            <a:noFill/>
            <a:ln w="15875">
              <a:solidFill>
                <a:schemeClr val="accent5"/>
              </a:solidFill>
              <a:prstDash val="sysDot"/>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E2F8F29F-11ED-49A5-A576-ACB25C9C6FAE}"/>
                </a:ext>
              </a:extLst>
            </p:cNvPr>
            <p:cNvSpPr/>
            <p:nvPr/>
          </p:nvSpPr>
          <p:spPr>
            <a:xfrm flipH="1">
              <a:off x="7960767" y="1843731"/>
              <a:ext cx="726161"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Insights</a:t>
              </a:r>
            </a:p>
          </p:txBody>
        </p:sp>
        <p:sp>
          <p:nvSpPr>
            <p:cNvPr id="143" name="Rectangle 142">
              <a:extLst>
                <a:ext uri="{FF2B5EF4-FFF2-40B4-BE49-F238E27FC236}">
                  <a16:creationId xmlns:a16="http://schemas.microsoft.com/office/drawing/2014/main" id="{5C72FB0F-77FF-4834-88F7-B6ED38CB250F}"/>
                </a:ext>
              </a:extLst>
            </p:cNvPr>
            <p:cNvSpPr/>
            <p:nvPr/>
          </p:nvSpPr>
          <p:spPr>
            <a:xfrm flipH="1">
              <a:off x="10472185" y="4467208"/>
              <a:ext cx="690895"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Actions</a:t>
              </a:r>
            </a:p>
          </p:txBody>
        </p:sp>
        <p:sp>
          <p:nvSpPr>
            <p:cNvPr id="144" name="Rectangle 143">
              <a:extLst>
                <a:ext uri="{FF2B5EF4-FFF2-40B4-BE49-F238E27FC236}">
                  <a16:creationId xmlns:a16="http://schemas.microsoft.com/office/drawing/2014/main" id="{F02129F8-874B-4960-92AE-597042317E96}"/>
                </a:ext>
              </a:extLst>
            </p:cNvPr>
            <p:cNvSpPr/>
            <p:nvPr/>
          </p:nvSpPr>
          <p:spPr>
            <a:xfrm flipH="1">
              <a:off x="5500307" y="4452122"/>
              <a:ext cx="618759"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Things</a:t>
              </a:r>
            </a:p>
          </p:txBody>
        </p:sp>
        <p:sp>
          <p:nvSpPr>
            <p:cNvPr id="145" name="Oval 144">
              <a:extLst>
                <a:ext uri="{FF2B5EF4-FFF2-40B4-BE49-F238E27FC236}">
                  <a16:creationId xmlns:a16="http://schemas.microsoft.com/office/drawing/2014/main" id="{D426670D-F527-42DD-BF5A-6A85ADCDDCFB}"/>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F5ECA93-8289-4563-8168-F4B3A200BE9F}"/>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96BB0F7-ED64-4E38-8AD8-89E28AA4CE80}"/>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1297C050-C7DE-4CA5-BD6A-3520EAD2C62F}"/>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62D0D4DE-4A7C-4D7D-88A1-F65FB9541DD6}"/>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7" name="Group 216">
              <a:extLst>
                <a:ext uri="{FF2B5EF4-FFF2-40B4-BE49-F238E27FC236}">
                  <a16:creationId xmlns:a16="http://schemas.microsoft.com/office/drawing/2014/main" id="{363CB5F8-9697-4054-AEF5-D43C55447791}"/>
                </a:ext>
              </a:extLst>
            </p:cNvPr>
            <p:cNvGrpSpPr/>
            <p:nvPr/>
          </p:nvGrpSpPr>
          <p:grpSpPr>
            <a:xfrm>
              <a:off x="9251887" y="3492969"/>
              <a:ext cx="2077752" cy="846938"/>
              <a:chOff x="7164885" y="3900913"/>
              <a:chExt cx="2119415" cy="863921"/>
            </a:xfrm>
          </p:grpSpPr>
          <p:sp>
            <p:nvSpPr>
              <p:cNvPr id="218" name="Oval 217">
                <a:extLst>
                  <a:ext uri="{FF2B5EF4-FFF2-40B4-BE49-F238E27FC236}">
                    <a16:creationId xmlns:a16="http://schemas.microsoft.com/office/drawing/2014/main" id="{7406F56D-576F-4991-B47D-65C4ED404808}"/>
                  </a:ext>
                </a:extLst>
              </p:cNvPr>
              <p:cNvSpPr/>
              <p:nvPr/>
            </p:nvSpPr>
            <p:spPr bwMode="auto">
              <a:xfrm>
                <a:off x="7164885" y="4423871"/>
                <a:ext cx="2119415" cy="340963"/>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219" name="Group 218">
                <a:extLst>
                  <a:ext uri="{FF2B5EF4-FFF2-40B4-BE49-F238E27FC236}">
                    <a16:creationId xmlns:a16="http://schemas.microsoft.com/office/drawing/2014/main" id="{07F8684E-35D6-4D9D-8E60-6200B9F5D489}"/>
                  </a:ext>
                </a:extLst>
              </p:cNvPr>
              <p:cNvGrpSpPr/>
              <p:nvPr/>
            </p:nvGrpSpPr>
            <p:grpSpPr>
              <a:xfrm>
                <a:off x="7217081" y="3900913"/>
                <a:ext cx="1548757" cy="655191"/>
                <a:chOff x="7521253" y="4376819"/>
                <a:chExt cx="1548757" cy="655191"/>
              </a:xfrm>
            </p:grpSpPr>
            <p:grpSp>
              <p:nvGrpSpPr>
                <p:cNvPr id="220" name="laptop" descr=" laptop, data">
                  <a:extLst>
                    <a:ext uri="{FF2B5EF4-FFF2-40B4-BE49-F238E27FC236}">
                      <a16:creationId xmlns:a16="http://schemas.microsoft.com/office/drawing/2014/main" id="{20854886-8285-4476-B5F3-8472DA0E3E73}"/>
                    </a:ext>
                  </a:extLst>
                </p:cNvPr>
                <p:cNvGrpSpPr/>
                <p:nvPr/>
              </p:nvGrpSpPr>
              <p:grpSpPr>
                <a:xfrm>
                  <a:off x="7996068" y="4376819"/>
                  <a:ext cx="1073942" cy="655191"/>
                  <a:chOff x="615531" y="1287780"/>
                  <a:chExt cx="547784" cy="334192"/>
                </a:xfrm>
              </p:grpSpPr>
              <p:sp>
                <p:nvSpPr>
                  <p:cNvPr id="224" name="Rectangle 5">
                    <a:extLst>
                      <a:ext uri="{FF2B5EF4-FFF2-40B4-BE49-F238E27FC236}">
                        <a16:creationId xmlns:a16="http://schemas.microsoft.com/office/drawing/2014/main" id="{653AB185-B677-4AD8-9383-2015CE2BAC68}"/>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5" name="Rectangle 6">
                    <a:extLst>
                      <a:ext uri="{FF2B5EF4-FFF2-40B4-BE49-F238E27FC236}">
                        <a16:creationId xmlns:a16="http://schemas.microsoft.com/office/drawing/2014/main" id="{73E4238A-1A6C-431B-A84A-D4E71DB06B80}"/>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6" name="Rectangle 7">
                    <a:extLst>
                      <a:ext uri="{FF2B5EF4-FFF2-40B4-BE49-F238E27FC236}">
                        <a16:creationId xmlns:a16="http://schemas.microsoft.com/office/drawing/2014/main" id="{63975EBE-35E5-451B-9405-84DB9ED79CB4}"/>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7" name="Rectangle 8">
                    <a:extLst>
                      <a:ext uri="{FF2B5EF4-FFF2-40B4-BE49-F238E27FC236}">
                        <a16:creationId xmlns:a16="http://schemas.microsoft.com/office/drawing/2014/main" id="{68744B6C-076F-4C9F-AEDB-B15DF3EA2572}"/>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8" name="Freeform 9">
                    <a:extLst>
                      <a:ext uri="{FF2B5EF4-FFF2-40B4-BE49-F238E27FC236}">
                        <a16:creationId xmlns:a16="http://schemas.microsoft.com/office/drawing/2014/main" id="{CAAF6C75-7469-480B-B07F-4FBE6F6093BB}"/>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9" name="Freeform 10">
                    <a:extLst>
                      <a:ext uri="{FF2B5EF4-FFF2-40B4-BE49-F238E27FC236}">
                        <a16:creationId xmlns:a16="http://schemas.microsoft.com/office/drawing/2014/main" id="{36EFC67D-8D9C-418F-9F11-82076CE2EB5E}"/>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0" name="Freeform 11">
                    <a:extLst>
                      <a:ext uri="{FF2B5EF4-FFF2-40B4-BE49-F238E27FC236}">
                        <a16:creationId xmlns:a16="http://schemas.microsoft.com/office/drawing/2014/main" id="{B15B2F6D-3B8A-4FD5-BDCC-5F67D819C53F}"/>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1" name="Freeform 12">
                    <a:extLst>
                      <a:ext uri="{FF2B5EF4-FFF2-40B4-BE49-F238E27FC236}">
                        <a16:creationId xmlns:a16="http://schemas.microsoft.com/office/drawing/2014/main" id="{41506EA4-0826-49DA-8329-DE99C374CA60}"/>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2" name="Freeform 15">
                    <a:extLst>
                      <a:ext uri="{FF2B5EF4-FFF2-40B4-BE49-F238E27FC236}">
                        <a16:creationId xmlns:a16="http://schemas.microsoft.com/office/drawing/2014/main" id="{3A400F38-10E6-4385-833A-DDA4D3393B26}"/>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bg1">
                      <a:lumMod val="95000"/>
                    </a:schemeClr>
                  </a:solidFill>
                  <a:ln w="9525">
                    <a:solidFill>
                      <a:schemeClr val="accent1"/>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3" name="Rectangle 18">
                    <a:extLst>
                      <a:ext uri="{FF2B5EF4-FFF2-40B4-BE49-F238E27FC236}">
                        <a16:creationId xmlns:a16="http://schemas.microsoft.com/office/drawing/2014/main" id="{61060E3A-D434-4E8D-9784-12AA0293BB05}"/>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4" name="Rectangle 19">
                    <a:extLst>
                      <a:ext uri="{FF2B5EF4-FFF2-40B4-BE49-F238E27FC236}">
                        <a16:creationId xmlns:a16="http://schemas.microsoft.com/office/drawing/2014/main" id="{6F14F3B1-E841-4B35-8DCF-AE4B68F6C439}"/>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5" name="Rectangle 20">
                    <a:extLst>
                      <a:ext uri="{FF2B5EF4-FFF2-40B4-BE49-F238E27FC236}">
                        <a16:creationId xmlns:a16="http://schemas.microsoft.com/office/drawing/2014/main" id="{D0D38DD8-FA3F-4561-BF29-507E6CB8DF6F}"/>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6" name="Rectangle 21">
                    <a:extLst>
                      <a:ext uri="{FF2B5EF4-FFF2-40B4-BE49-F238E27FC236}">
                        <a16:creationId xmlns:a16="http://schemas.microsoft.com/office/drawing/2014/main" id="{861BA1A9-9D86-48D9-A230-362051AFFF7D}"/>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7" name="Rectangle 22">
                    <a:extLst>
                      <a:ext uri="{FF2B5EF4-FFF2-40B4-BE49-F238E27FC236}">
                        <a16:creationId xmlns:a16="http://schemas.microsoft.com/office/drawing/2014/main" id="{4986B3E9-F527-4B45-8EC1-B1F356BB01D8}"/>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8" name="Rectangle 23">
                    <a:extLst>
                      <a:ext uri="{FF2B5EF4-FFF2-40B4-BE49-F238E27FC236}">
                        <a16:creationId xmlns:a16="http://schemas.microsoft.com/office/drawing/2014/main" id="{7E441C0B-E261-4213-9C95-A521EB278580}"/>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9" name="Rectangle 24">
                    <a:extLst>
                      <a:ext uri="{FF2B5EF4-FFF2-40B4-BE49-F238E27FC236}">
                        <a16:creationId xmlns:a16="http://schemas.microsoft.com/office/drawing/2014/main" id="{32399B3D-F15E-4A1D-A130-10954953F81F}"/>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0" name="Rectangle 25">
                    <a:extLst>
                      <a:ext uri="{FF2B5EF4-FFF2-40B4-BE49-F238E27FC236}">
                        <a16:creationId xmlns:a16="http://schemas.microsoft.com/office/drawing/2014/main" id="{C0EE7623-1CBD-49A9-B695-AA30AA1142D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1" name="Rectangle 26">
                    <a:extLst>
                      <a:ext uri="{FF2B5EF4-FFF2-40B4-BE49-F238E27FC236}">
                        <a16:creationId xmlns:a16="http://schemas.microsoft.com/office/drawing/2014/main" id="{5FA4FA16-CC2E-43B2-8F06-B04D4DF55D82}"/>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2" name="Rectangle 27">
                    <a:extLst>
                      <a:ext uri="{FF2B5EF4-FFF2-40B4-BE49-F238E27FC236}">
                        <a16:creationId xmlns:a16="http://schemas.microsoft.com/office/drawing/2014/main" id="{0F988823-C250-4A49-A715-13E4E979479A}"/>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grpSp>
            <p:grpSp>
              <p:nvGrpSpPr>
                <p:cNvPr id="221" name="engineer" descr="engineer, assistance">
                  <a:extLst>
                    <a:ext uri="{FF2B5EF4-FFF2-40B4-BE49-F238E27FC236}">
                      <a16:creationId xmlns:a16="http://schemas.microsoft.com/office/drawing/2014/main" id="{B70F94D2-DE6D-48A6-B603-50C8E30D5F4E}"/>
                    </a:ext>
                  </a:extLst>
                </p:cNvPr>
                <p:cNvGrpSpPr/>
                <p:nvPr/>
              </p:nvGrpSpPr>
              <p:grpSpPr>
                <a:xfrm>
                  <a:off x="7521253" y="4424064"/>
                  <a:ext cx="435026" cy="435024"/>
                  <a:chOff x="6360363" y="5994664"/>
                  <a:chExt cx="435026" cy="435024"/>
                </a:xfrm>
              </p:grpSpPr>
              <p:sp>
                <p:nvSpPr>
                  <p:cNvPr id="222" name="Freeform: Shape 221">
                    <a:extLst>
                      <a:ext uri="{FF2B5EF4-FFF2-40B4-BE49-F238E27FC236}">
                        <a16:creationId xmlns:a16="http://schemas.microsoft.com/office/drawing/2014/main" id="{7CF49358-2F09-4827-8763-B45087E5ECD6}"/>
                      </a:ext>
                    </a:extLst>
                  </p:cNvPr>
                  <p:cNvSpPr/>
                  <p:nvPr/>
                </p:nvSpPr>
                <p:spPr>
                  <a:xfrm>
                    <a:off x="6360363" y="5994664"/>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367">
                      <a:defRPr/>
                    </a:pPr>
                    <a:endParaRPr lang="en-US" sz="1568">
                      <a:solidFill>
                        <a:srgbClr val="000000"/>
                      </a:solidFill>
                      <a:latin typeface="Segoe UI"/>
                    </a:endParaRPr>
                  </a:p>
                </p:txBody>
              </p:sp>
              <p:sp>
                <p:nvSpPr>
                  <p:cNvPr id="223" name="Freeform: Shape 222">
                    <a:extLst>
                      <a:ext uri="{FF2B5EF4-FFF2-40B4-BE49-F238E27FC236}">
                        <a16:creationId xmlns:a16="http://schemas.microsoft.com/office/drawing/2014/main" id="{D10948D3-D0E8-4036-9AAC-9FD561DC0D5C}"/>
                      </a:ext>
                    </a:extLst>
                  </p:cNvPr>
                  <p:cNvSpPr/>
                  <p:nvPr/>
                </p:nvSpPr>
                <p:spPr>
                  <a:xfrm>
                    <a:off x="6373033" y="6112447"/>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367">
                      <a:defRPr/>
                    </a:pPr>
                    <a:endParaRPr lang="en-US" sz="1568">
                      <a:solidFill>
                        <a:srgbClr val="000000"/>
                      </a:solidFill>
                      <a:latin typeface="Segoe UI"/>
                    </a:endParaRPr>
                  </a:p>
                </p:txBody>
              </p:sp>
            </p:grpSp>
          </p:grpSp>
        </p:grpSp>
        <p:sp>
          <p:nvSpPr>
            <p:cNvPr id="244" name="Oval 243">
              <a:extLst>
                <a:ext uri="{FF2B5EF4-FFF2-40B4-BE49-F238E27FC236}">
                  <a16:creationId xmlns:a16="http://schemas.microsoft.com/office/drawing/2014/main" id="{C615AF31-AA16-4B7A-BF85-D1C95C918520}"/>
                </a:ext>
              </a:extLst>
            </p:cNvPr>
            <p:cNvSpPr/>
            <p:nvPr/>
          </p:nvSpPr>
          <p:spPr bwMode="auto">
            <a:xfrm>
              <a:off x="7529140" y="1402106"/>
              <a:ext cx="1589416"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61" name="!! Oval 460">
              <a:extLst>
                <a:ext uri="{FF2B5EF4-FFF2-40B4-BE49-F238E27FC236}">
                  <a16:creationId xmlns:a16="http://schemas.microsoft.com/office/drawing/2014/main" id="{3A747812-129E-435D-9BF5-502C62E89C15}"/>
                </a:ext>
              </a:extLst>
            </p:cNvPr>
            <p:cNvSpPr/>
            <p:nvPr/>
          </p:nvSpPr>
          <p:spPr bwMode="auto">
            <a:xfrm>
              <a:off x="4941883" y="4000461"/>
              <a:ext cx="2801881"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62" name="Freeform 17">
              <a:extLst>
                <a:ext uri="{FF2B5EF4-FFF2-40B4-BE49-F238E27FC236}">
                  <a16:creationId xmlns:a16="http://schemas.microsoft.com/office/drawing/2014/main" id="{B98F833D-8B78-4ECE-B589-520DE97F81D2}"/>
                </a:ext>
              </a:extLst>
            </p:cNvPr>
            <p:cNvSpPr>
              <a:spLocks noEditPoints="1"/>
            </p:cNvSpPr>
            <p:nvPr/>
          </p:nvSpPr>
          <p:spPr bwMode="auto">
            <a:xfrm rot="9900000">
              <a:off x="7235151" y="3584580"/>
              <a:ext cx="186082" cy="179397"/>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sp>
          <p:nvSpPr>
            <p:cNvPr id="463" name="Freeform 17">
              <a:extLst>
                <a:ext uri="{FF2B5EF4-FFF2-40B4-BE49-F238E27FC236}">
                  <a16:creationId xmlns:a16="http://schemas.microsoft.com/office/drawing/2014/main" id="{F78ECB09-4BF6-4DD5-8E10-8FD145904288}"/>
                </a:ext>
              </a:extLst>
            </p:cNvPr>
            <p:cNvSpPr>
              <a:spLocks noEditPoints="1"/>
            </p:cNvSpPr>
            <p:nvPr/>
          </p:nvSpPr>
          <p:spPr bwMode="auto">
            <a:xfrm rot="11700000" flipH="1">
              <a:off x="6322144" y="3489038"/>
              <a:ext cx="186082" cy="179397"/>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sp>
          <p:nvSpPr>
            <p:cNvPr id="464" name="Freeform 17">
              <a:extLst>
                <a:ext uri="{FF2B5EF4-FFF2-40B4-BE49-F238E27FC236}">
                  <a16:creationId xmlns:a16="http://schemas.microsoft.com/office/drawing/2014/main" id="{401B6374-77D2-4B3E-8F15-A833990F9B6E}"/>
                </a:ext>
              </a:extLst>
            </p:cNvPr>
            <p:cNvSpPr>
              <a:spLocks noEditPoints="1"/>
            </p:cNvSpPr>
            <p:nvPr/>
          </p:nvSpPr>
          <p:spPr bwMode="auto">
            <a:xfrm rot="11700000" flipH="1">
              <a:off x="5186377" y="3799398"/>
              <a:ext cx="127414" cy="122836"/>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grpSp>
          <p:nvGrpSpPr>
            <p:cNvPr id="465" name="Group 464">
              <a:extLst>
                <a:ext uri="{FF2B5EF4-FFF2-40B4-BE49-F238E27FC236}">
                  <a16:creationId xmlns:a16="http://schemas.microsoft.com/office/drawing/2014/main" id="{BBE3F736-D5FB-408B-BE0A-50BC849BF095}"/>
                </a:ext>
              </a:extLst>
            </p:cNvPr>
            <p:cNvGrpSpPr/>
            <p:nvPr/>
          </p:nvGrpSpPr>
          <p:grpSpPr>
            <a:xfrm>
              <a:off x="6390703" y="3713588"/>
              <a:ext cx="966560" cy="411101"/>
              <a:chOff x="1504566" y="3097541"/>
              <a:chExt cx="1538342" cy="654290"/>
            </a:xfrm>
          </p:grpSpPr>
          <p:sp>
            <p:nvSpPr>
              <p:cNvPr id="466" name="Rectangle 189">
                <a:extLst>
                  <a:ext uri="{FF2B5EF4-FFF2-40B4-BE49-F238E27FC236}">
                    <a16:creationId xmlns:a16="http://schemas.microsoft.com/office/drawing/2014/main" id="{5215B71C-1FBF-4CAD-AF1E-A46269C63B8F}"/>
                  </a:ext>
                </a:extLst>
              </p:cNvPr>
              <p:cNvSpPr/>
              <p:nvPr/>
            </p:nvSpPr>
            <p:spPr bwMode="auto">
              <a:xfrm>
                <a:off x="2117859" y="349650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7" name="Group 466">
                <a:extLst>
                  <a:ext uri="{FF2B5EF4-FFF2-40B4-BE49-F238E27FC236}">
                    <a16:creationId xmlns:a16="http://schemas.microsoft.com/office/drawing/2014/main" id="{18E1EF2A-8FBC-4431-90AB-0717B346AF36}"/>
                  </a:ext>
                </a:extLst>
              </p:cNvPr>
              <p:cNvGrpSpPr/>
              <p:nvPr/>
            </p:nvGrpSpPr>
            <p:grpSpPr>
              <a:xfrm>
                <a:off x="2624933" y="3183174"/>
                <a:ext cx="417975" cy="553827"/>
                <a:chOff x="2599143" y="3810981"/>
                <a:chExt cx="342799" cy="454219"/>
              </a:xfrm>
            </p:grpSpPr>
            <p:grpSp>
              <p:nvGrpSpPr>
                <p:cNvPr id="486" name="Graphic 176">
                  <a:extLst>
                    <a:ext uri="{FF2B5EF4-FFF2-40B4-BE49-F238E27FC236}">
                      <a16:creationId xmlns:a16="http://schemas.microsoft.com/office/drawing/2014/main" id="{A6000CA5-C49C-4CBE-85CD-CAA62CAA3D20}"/>
                    </a:ext>
                  </a:extLst>
                </p:cNvPr>
                <p:cNvGrpSpPr/>
                <p:nvPr/>
              </p:nvGrpSpPr>
              <p:grpSpPr>
                <a:xfrm flipH="1">
                  <a:off x="2599143" y="3810981"/>
                  <a:ext cx="340943" cy="322889"/>
                  <a:chOff x="2660264" y="3551443"/>
                  <a:chExt cx="340943" cy="322889"/>
                </a:xfrm>
              </p:grpSpPr>
              <p:sp>
                <p:nvSpPr>
                  <p:cNvPr id="488" name="Freeform: Shape 487">
                    <a:extLst>
                      <a:ext uri="{FF2B5EF4-FFF2-40B4-BE49-F238E27FC236}">
                        <a16:creationId xmlns:a16="http://schemas.microsoft.com/office/drawing/2014/main" id="{FFB7164B-320E-44CD-9687-7F1C22EBC093}"/>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89" name="Freeform: Shape 488">
                    <a:extLst>
                      <a:ext uri="{FF2B5EF4-FFF2-40B4-BE49-F238E27FC236}">
                        <a16:creationId xmlns:a16="http://schemas.microsoft.com/office/drawing/2014/main" id="{E0A387F3-F5F6-4BB4-BFAB-638445FCC0E1}"/>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0" name="Freeform: Shape 489">
                    <a:extLst>
                      <a:ext uri="{FF2B5EF4-FFF2-40B4-BE49-F238E27FC236}">
                        <a16:creationId xmlns:a16="http://schemas.microsoft.com/office/drawing/2014/main" id="{24DEF2EB-1A62-41BB-874F-8D737094629F}"/>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75000"/>
                    </a:schemeClr>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1" name="Freeform: Shape 490">
                    <a:extLst>
                      <a:ext uri="{FF2B5EF4-FFF2-40B4-BE49-F238E27FC236}">
                        <a16:creationId xmlns:a16="http://schemas.microsoft.com/office/drawing/2014/main" id="{80E00324-888F-4B81-A50F-BA302233451A}"/>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2" name="Freeform: Shape 491">
                    <a:extLst>
                      <a:ext uri="{FF2B5EF4-FFF2-40B4-BE49-F238E27FC236}">
                        <a16:creationId xmlns:a16="http://schemas.microsoft.com/office/drawing/2014/main" id="{442C0628-3E2B-4A8F-A6A5-06CAAF075D5B}"/>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bg1">
                      <a:lumMod val="95000"/>
                    </a:schemeClr>
                  </a:solidFill>
                  <a:ln w="13811" cap="flat">
                    <a:noFill/>
                    <a:prstDash val="solid"/>
                    <a:miter/>
                  </a:ln>
                </p:spPr>
                <p:txBody>
                  <a:bodyPr rtlCol="0" anchor="ctr"/>
                  <a:lstStyle/>
                  <a:p>
                    <a:pPr defTabSz="914367"/>
                    <a:endParaRPr lang="en-US" sz="1765">
                      <a:solidFill>
                        <a:srgbClr val="000000"/>
                      </a:solidFill>
                      <a:latin typeface="Segoe UI"/>
                    </a:endParaRPr>
                  </a:p>
                </p:txBody>
              </p:sp>
              <p:sp>
                <p:nvSpPr>
                  <p:cNvPr id="493" name="Freeform: Shape 492">
                    <a:extLst>
                      <a:ext uri="{FF2B5EF4-FFF2-40B4-BE49-F238E27FC236}">
                        <a16:creationId xmlns:a16="http://schemas.microsoft.com/office/drawing/2014/main" id="{E4001976-9351-44DA-850C-49B8B58B190E}"/>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bg1">
                      <a:lumMod val="95000"/>
                    </a:schemeClr>
                  </a:solidFill>
                  <a:ln w="13811" cap="flat">
                    <a:noFill/>
                    <a:prstDash val="solid"/>
                    <a:miter/>
                  </a:ln>
                </p:spPr>
                <p:txBody>
                  <a:bodyPr rtlCol="0" anchor="ctr"/>
                  <a:lstStyle/>
                  <a:p>
                    <a:pPr defTabSz="914367"/>
                    <a:endParaRPr lang="en-US" sz="1765">
                      <a:solidFill>
                        <a:srgbClr val="000000"/>
                      </a:solidFill>
                      <a:latin typeface="Segoe UI"/>
                    </a:endParaRPr>
                  </a:p>
                </p:txBody>
              </p:sp>
            </p:grpSp>
            <p:sp>
              <p:nvSpPr>
                <p:cNvPr id="487" name="Freeform: Shape 486">
                  <a:extLst>
                    <a:ext uri="{FF2B5EF4-FFF2-40B4-BE49-F238E27FC236}">
                      <a16:creationId xmlns:a16="http://schemas.microsoft.com/office/drawing/2014/main" id="{1B586A94-853F-4351-A682-5AB56857338C}"/>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468" name="Freeform: Shape 467">
                <a:extLst>
                  <a:ext uri="{FF2B5EF4-FFF2-40B4-BE49-F238E27FC236}">
                    <a16:creationId xmlns:a16="http://schemas.microsoft.com/office/drawing/2014/main" id="{13B073B4-C118-4BCF-82D0-B119ADBD5CC9}"/>
                  </a:ext>
                </a:extLst>
              </p:cNvPr>
              <p:cNvSpPr/>
              <p:nvPr/>
            </p:nvSpPr>
            <p:spPr>
              <a:xfrm flipH="1">
                <a:off x="2593681" y="356727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rgbClr val="BFBFBF"/>
              </a:solidFill>
              <a:ln w="13811" cap="flat">
                <a:noFill/>
                <a:prstDash val="solid"/>
                <a:miter/>
              </a:ln>
              <a:scene3d>
                <a:camera prst="isometricLeftDown">
                  <a:rot lat="1200000" lon="1200000" rev="0"/>
                </a:camera>
                <a:lightRig rig="threePt" dir="t"/>
              </a:scene3d>
            </p:spPr>
            <p:txBody>
              <a:bodyPr rtlCol="0" anchor="ctr"/>
              <a:lstStyle/>
              <a:p>
                <a:pPr defTabSz="914367">
                  <a:defRPr/>
                </a:pPr>
                <a:endParaRPr lang="en-US" sz="1765">
                  <a:solidFill>
                    <a:srgbClr val="000000"/>
                  </a:solidFill>
                  <a:latin typeface="Segoe UI"/>
                </a:endParaRPr>
              </a:p>
            </p:txBody>
          </p:sp>
          <p:grpSp>
            <p:nvGrpSpPr>
              <p:cNvPr id="469" name="Group 468">
                <a:extLst>
                  <a:ext uri="{FF2B5EF4-FFF2-40B4-BE49-F238E27FC236}">
                    <a16:creationId xmlns:a16="http://schemas.microsoft.com/office/drawing/2014/main" id="{0FB198D1-C2CE-4769-BA49-A139B7279097}"/>
                  </a:ext>
                </a:extLst>
              </p:cNvPr>
              <p:cNvGrpSpPr/>
              <p:nvPr/>
            </p:nvGrpSpPr>
            <p:grpSpPr>
              <a:xfrm>
                <a:off x="1504566" y="3097541"/>
                <a:ext cx="733726" cy="560168"/>
                <a:chOff x="1504566" y="3097541"/>
                <a:chExt cx="733726" cy="560168"/>
              </a:xfrm>
            </p:grpSpPr>
            <p:grpSp>
              <p:nvGrpSpPr>
                <p:cNvPr id="470" name="Graphic 653">
                  <a:extLst>
                    <a:ext uri="{FF2B5EF4-FFF2-40B4-BE49-F238E27FC236}">
                      <a16:creationId xmlns:a16="http://schemas.microsoft.com/office/drawing/2014/main" id="{80DA7F6F-0355-422B-A57B-F00FACADB6E2}"/>
                    </a:ext>
                  </a:extLst>
                </p:cNvPr>
                <p:cNvGrpSpPr/>
                <p:nvPr/>
              </p:nvGrpSpPr>
              <p:grpSpPr>
                <a:xfrm>
                  <a:off x="1625096" y="3097541"/>
                  <a:ext cx="105464" cy="241060"/>
                  <a:chOff x="1718244" y="3581870"/>
                  <a:chExt cx="105464" cy="241060"/>
                </a:xfrm>
                <a:solidFill>
                  <a:schemeClr val="accent1"/>
                </a:solidFill>
              </p:grpSpPr>
              <p:sp>
                <p:nvSpPr>
                  <p:cNvPr id="484" name="Freeform: Shape 483">
                    <a:extLst>
                      <a:ext uri="{FF2B5EF4-FFF2-40B4-BE49-F238E27FC236}">
                        <a16:creationId xmlns:a16="http://schemas.microsoft.com/office/drawing/2014/main" id="{00F9236D-2FED-4E69-BC6B-DAE5F431AAEC}"/>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5" name="Freeform: Shape 484">
                    <a:extLst>
                      <a:ext uri="{FF2B5EF4-FFF2-40B4-BE49-F238E27FC236}">
                        <a16:creationId xmlns:a16="http://schemas.microsoft.com/office/drawing/2014/main" id="{5C803CA3-A6A0-444E-ACFB-8E1CC61CC74C}"/>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471" name="Graphic 653">
                  <a:extLst>
                    <a:ext uri="{FF2B5EF4-FFF2-40B4-BE49-F238E27FC236}">
                      <a16:creationId xmlns:a16="http://schemas.microsoft.com/office/drawing/2014/main" id="{C19DD122-AC33-4EDF-A0B1-F2A06F3EAF26}"/>
                    </a:ext>
                  </a:extLst>
                </p:cNvPr>
                <p:cNvGrpSpPr/>
                <p:nvPr/>
              </p:nvGrpSpPr>
              <p:grpSpPr>
                <a:xfrm>
                  <a:off x="1817944" y="3103567"/>
                  <a:ext cx="105464" cy="241060"/>
                  <a:chOff x="1911092" y="3587896"/>
                  <a:chExt cx="105464" cy="241060"/>
                </a:xfrm>
                <a:solidFill>
                  <a:schemeClr val="accent1"/>
                </a:solidFill>
              </p:grpSpPr>
              <p:sp>
                <p:nvSpPr>
                  <p:cNvPr id="482" name="Freeform: Shape 481">
                    <a:extLst>
                      <a:ext uri="{FF2B5EF4-FFF2-40B4-BE49-F238E27FC236}">
                        <a16:creationId xmlns:a16="http://schemas.microsoft.com/office/drawing/2014/main" id="{6A02669D-E2CB-4E33-B8C0-88A7468733DE}"/>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3" name="Freeform: Shape 482">
                    <a:extLst>
                      <a:ext uri="{FF2B5EF4-FFF2-40B4-BE49-F238E27FC236}">
                        <a16:creationId xmlns:a16="http://schemas.microsoft.com/office/drawing/2014/main" id="{EED92300-727B-4D1C-842D-E7E4C974275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472" name="Graphic 653">
                  <a:extLst>
                    <a:ext uri="{FF2B5EF4-FFF2-40B4-BE49-F238E27FC236}">
                      <a16:creationId xmlns:a16="http://schemas.microsoft.com/office/drawing/2014/main" id="{B63545BA-5491-4511-9E3B-49ED875443E7}"/>
                    </a:ext>
                  </a:extLst>
                </p:cNvPr>
                <p:cNvGrpSpPr/>
                <p:nvPr/>
              </p:nvGrpSpPr>
              <p:grpSpPr>
                <a:xfrm>
                  <a:off x="2009285" y="3100554"/>
                  <a:ext cx="105464" cy="241060"/>
                  <a:chOff x="2102433" y="3584883"/>
                  <a:chExt cx="105464" cy="241060"/>
                </a:xfrm>
                <a:solidFill>
                  <a:schemeClr val="accent1"/>
                </a:solidFill>
              </p:grpSpPr>
              <p:sp>
                <p:nvSpPr>
                  <p:cNvPr id="480" name="Freeform: Shape 479">
                    <a:extLst>
                      <a:ext uri="{FF2B5EF4-FFF2-40B4-BE49-F238E27FC236}">
                        <a16:creationId xmlns:a16="http://schemas.microsoft.com/office/drawing/2014/main" id="{875982BE-DDB7-46E1-BBBD-402D752D2A3A}"/>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1" name="Freeform: Shape 480">
                    <a:extLst>
                      <a:ext uri="{FF2B5EF4-FFF2-40B4-BE49-F238E27FC236}">
                        <a16:creationId xmlns:a16="http://schemas.microsoft.com/office/drawing/2014/main" id="{47221E4A-734B-4671-81C5-72C683F23B78}"/>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473" name="Freeform: Shape 472">
                  <a:extLst>
                    <a:ext uri="{FF2B5EF4-FFF2-40B4-BE49-F238E27FC236}">
                      <a16:creationId xmlns:a16="http://schemas.microsoft.com/office/drawing/2014/main" id="{9000F708-A04F-417B-AB45-47FFB91418C2}"/>
                    </a:ext>
                  </a:extLst>
                </p:cNvPr>
                <p:cNvSpPr/>
                <p:nvPr/>
              </p:nvSpPr>
              <p:spPr>
                <a:xfrm>
                  <a:off x="1504566" y="3347641"/>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bg1">
                    <a:lumMod val="7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4" name="Freeform: Shape 473">
                  <a:extLst>
                    <a:ext uri="{FF2B5EF4-FFF2-40B4-BE49-F238E27FC236}">
                      <a16:creationId xmlns:a16="http://schemas.microsoft.com/office/drawing/2014/main" id="{49CE1BF4-9208-4D0C-9365-655BBF342D52}"/>
                    </a:ext>
                  </a:extLst>
                </p:cNvPr>
                <p:cNvSpPr/>
                <p:nvPr/>
              </p:nvSpPr>
              <p:spPr>
                <a:xfrm>
                  <a:off x="1593457"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5" name="Freeform: Shape 474">
                  <a:extLst>
                    <a:ext uri="{FF2B5EF4-FFF2-40B4-BE49-F238E27FC236}">
                      <a16:creationId xmlns:a16="http://schemas.microsoft.com/office/drawing/2014/main" id="{BF4E648D-5EC9-4BE3-985D-7D290677571C}"/>
                    </a:ext>
                  </a:extLst>
                </p:cNvPr>
                <p:cNvSpPr/>
                <p:nvPr/>
              </p:nvSpPr>
              <p:spPr>
                <a:xfrm>
                  <a:off x="168988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6" name="Freeform: Shape 475">
                  <a:extLst>
                    <a:ext uri="{FF2B5EF4-FFF2-40B4-BE49-F238E27FC236}">
                      <a16:creationId xmlns:a16="http://schemas.microsoft.com/office/drawing/2014/main" id="{57805648-FBEB-444A-B764-C2C477C5AE97}"/>
                    </a:ext>
                  </a:extLst>
                </p:cNvPr>
                <p:cNvSpPr/>
                <p:nvPr/>
              </p:nvSpPr>
              <p:spPr>
                <a:xfrm>
                  <a:off x="178781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7" name="Freeform: Shape 476">
                  <a:extLst>
                    <a:ext uri="{FF2B5EF4-FFF2-40B4-BE49-F238E27FC236}">
                      <a16:creationId xmlns:a16="http://schemas.microsoft.com/office/drawing/2014/main" id="{DCF0D5E5-EB0E-4F73-932C-E8068C3E7F85}"/>
                    </a:ext>
                  </a:extLst>
                </p:cNvPr>
                <p:cNvSpPr/>
                <p:nvPr/>
              </p:nvSpPr>
              <p:spPr>
                <a:xfrm>
                  <a:off x="1885742"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8" name="Freeform: Shape 477">
                  <a:extLst>
                    <a:ext uri="{FF2B5EF4-FFF2-40B4-BE49-F238E27FC236}">
                      <a16:creationId xmlns:a16="http://schemas.microsoft.com/office/drawing/2014/main" id="{A758FE12-FF52-4103-BDD2-F7A840D8564B}"/>
                    </a:ext>
                  </a:extLst>
                </p:cNvPr>
                <p:cNvSpPr/>
                <p:nvPr/>
              </p:nvSpPr>
              <p:spPr>
                <a:xfrm>
                  <a:off x="1983673"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9" name="Freeform: Shape 478">
                  <a:extLst>
                    <a:ext uri="{FF2B5EF4-FFF2-40B4-BE49-F238E27FC236}">
                      <a16:creationId xmlns:a16="http://schemas.microsoft.com/office/drawing/2014/main" id="{4F992628-784A-42F6-989C-534C89501C3E}"/>
                    </a:ext>
                  </a:extLst>
                </p:cNvPr>
                <p:cNvSpPr/>
                <p:nvPr/>
              </p:nvSpPr>
              <p:spPr>
                <a:xfrm>
                  <a:off x="2087630" y="3346134"/>
                  <a:ext cx="150662" cy="311575"/>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grpSp>
          <p:nvGrpSpPr>
            <p:cNvPr id="499" name="Retail">
              <a:extLst>
                <a:ext uri="{FF2B5EF4-FFF2-40B4-BE49-F238E27FC236}">
                  <a16:creationId xmlns:a16="http://schemas.microsoft.com/office/drawing/2014/main" id="{17A8EE85-7B7E-4E88-A644-62B58C560307}"/>
                </a:ext>
              </a:extLst>
            </p:cNvPr>
            <p:cNvGrpSpPr/>
            <p:nvPr/>
          </p:nvGrpSpPr>
          <p:grpSpPr>
            <a:xfrm>
              <a:off x="5263976" y="3593562"/>
              <a:ext cx="696956" cy="563352"/>
              <a:chOff x="3295016" y="2809216"/>
              <a:chExt cx="975382" cy="788404"/>
            </a:xfrm>
          </p:grpSpPr>
          <p:sp>
            <p:nvSpPr>
              <p:cNvPr id="500" name="Rectangle 499">
                <a:extLst>
                  <a:ext uri="{FF2B5EF4-FFF2-40B4-BE49-F238E27FC236}">
                    <a16:creationId xmlns:a16="http://schemas.microsoft.com/office/drawing/2014/main" id="{E3BC54A1-89E2-4B13-BBAE-9382F339B518}"/>
                  </a:ext>
                </a:extLst>
              </p:cNvPr>
              <p:cNvSpPr/>
              <p:nvPr/>
            </p:nvSpPr>
            <p:spPr bwMode="auto">
              <a:xfrm>
                <a:off x="3318460" y="3473180"/>
                <a:ext cx="240635" cy="1088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1" name="Graphic 500">
                <a:extLst>
                  <a:ext uri="{FF2B5EF4-FFF2-40B4-BE49-F238E27FC236}">
                    <a16:creationId xmlns:a16="http://schemas.microsoft.com/office/drawing/2014/main" id="{DA627D8C-4B8B-4E22-B0E3-C1A446F78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221" y="2809216"/>
                <a:ext cx="333177" cy="684864"/>
              </a:xfrm>
              <a:prstGeom prst="rect">
                <a:avLst/>
              </a:prstGeom>
            </p:spPr>
          </p:pic>
          <p:grpSp>
            <p:nvGrpSpPr>
              <p:cNvPr id="502" name="Group 501">
                <a:extLst>
                  <a:ext uri="{FF2B5EF4-FFF2-40B4-BE49-F238E27FC236}">
                    <a16:creationId xmlns:a16="http://schemas.microsoft.com/office/drawing/2014/main" id="{4CD41280-C866-441E-9BDD-3534555BDE75}"/>
                  </a:ext>
                </a:extLst>
              </p:cNvPr>
              <p:cNvGrpSpPr/>
              <p:nvPr/>
            </p:nvGrpSpPr>
            <p:grpSpPr>
              <a:xfrm>
                <a:off x="3669974" y="3056464"/>
                <a:ext cx="329561" cy="464197"/>
                <a:chOff x="3868389" y="3385937"/>
                <a:chExt cx="293037" cy="412753"/>
              </a:xfrm>
            </p:grpSpPr>
            <p:sp>
              <p:nvSpPr>
                <p:cNvPr id="526" name="Rectangle 525">
                  <a:extLst>
                    <a:ext uri="{FF2B5EF4-FFF2-40B4-BE49-F238E27FC236}">
                      <a16:creationId xmlns:a16="http://schemas.microsoft.com/office/drawing/2014/main" id="{969B71C4-1D84-4246-81BF-34CC2EF012AA}"/>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7" name="Group 21">
                  <a:extLst>
                    <a:ext uri="{FF2B5EF4-FFF2-40B4-BE49-F238E27FC236}">
                      <a16:creationId xmlns:a16="http://schemas.microsoft.com/office/drawing/2014/main" id="{73F60012-50E8-4188-97CF-10E6AB7AA81B}"/>
                    </a:ext>
                  </a:extLst>
                </p:cNvPr>
                <p:cNvGrpSpPr>
                  <a:grpSpLocks noChangeAspect="1"/>
                </p:cNvGrpSpPr>
                <p:nvPr/>
              </p:nvGrpSpPr>
              <p:grpSpPr bwMode="auto">
                <a:xfrm>
                  <a:off x="3868389" y="3385937"/>
                  <a:ext cx="293037" cy="412753"/>
                  <a:chOff x="2437" y="818"/>
                  <a:chExt cx="164" cy="231"/>
                </a:xfrm>
                <a:solidFill>
                  <a:schemeClr val="tx1"/>
                </a:solidFill>
              </p:grpSpPr>
              <p:sp>
                <p:nvSpPr>
                  <p:cNvPr id="528" name="Freeform 22">
                    <a:extLst>
                      <a:ext uri="{FF2B5EF4-FFF2-40B4-BE49-F238E27FC236}">
                        <a16:creationId xmlns:a16="http://schemas.microsoft.com/office/drawing/2014/main" id="{17CC062A-2CFB-451F-A7EC-2750C347A6B7}"/>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3C3C41"/>
                      </a:solidFill>
                      <a:latin typeface="Segoe UI"/>
                    </a:endParaRPr>
                  </a:p>
                </p:txBody>
              </p:sp>
              <p:sp>
                <p:nvSpPr>
                  <p:cNvPr id="529" name="Freeform 23">
                    <a:extLst>
                      <a:ext uri="{FF2B5EF4-FFF2-40B4-BE49-F238E27FC236}">
                        <a16:creationId xmlns:a16="http://schemas.microsoft.com/office/drawing/2014/main" id="{A5FAF2B4-C895-4EA4-8056-4FD894DFFC96}"/>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3C3C41"/>
                      </a:solidFill>
                      <a:latin typeface="Segoe UI"/>
                    </a:endParaRPr>
                  </a:p>
                </p:txBody>
              </p:sp>
            </p:grpSp>
          </p:grpSp>
          <p:pic>
            <p:nvPicPr>
              <p:cNvPr id="503" name="Graphic 502">
                <a:extLst>
                  <a:ext uri="{FF2B5EF4-FFF2-40B4-BE49-F238E27FC236}">
                    <a16:creationId xmlns:a16="http://schemas.microsoft.com/office/drawing/2014/main" id="{1F3DE6C6-5DAF-4FEE-AE61-D01C2F7F55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3692" y="3234363"/>
                <a:ext cx="184715" cy="307859"/>
              </a:xfrm>
              <a:prstGeom prst="rect">
                <a:avLst/>
              </a:prstGeom>
            </p:spPr>
          </p:pic>
          <p:grpSp>
            <p:nvGrpSpPr>
              <p:cNvPr id="504" name="Group 188">
                <a:extLst>
                  <a:ext uri="{FF2B5EF4-FFF2-40B4-BE49-F238E27FC236}">
                    <a16:creationId xmlns:a16="http://schemas.microsoft.com/office/drawing/2014/main" id="{BA100D7B-5561-4886-9C23-FFA0B384823A}"/>
                  </a:ext>
                </a:extLst>
              </p:cNvPr>
              <p:cNvGrpSpPr>
                <a:grpSpLocks noChangeAspect="1"/>
              </p:cNvGrpSpPr>
              <p:nvPr/>
            </p:nvGrpSpPr>
            <p:grpSpPr bwMode="auto">
              <a:xfrm>
                <a:off x="3295016" y="3302505"/>
                <a:ext cx="286471" cy="295115"/>
                <a:chOff x="4156" y="2737"/>
                <a:chExt cx="232" cy="239"/>
              </a:xfrm>
              <a:solidFill>
                <a:schemeClr val="tx2"/>
              </a:solidFill>
            </p:grpSpPr>
            <p:sp>
              <p:nvSpPr>
                <p:cNvPr id="505" name="Freeform 189">
                  <a:extLst>
                    <a:ext uri="{FF2B5EF4-FFF2-40B4-BE49-F238E27FC236}">
                      <a16:creationId xmlns:a16="http://schemas.microsoft.com/office/drawing/2014/main" id="{E5FB6DDC-7320-42CA-8693-C566F5F24066}"/>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6" name="Freeform 190">
                  <a:extLst>
                    <a:ext uri="{FF2B5EF4-FFF2-40B4-BE49-F238E27FC236}">
                      <a16:creationId xmlns:a16="http://schemas.microsoft.com/office/drawing/2014/main" id="{89316F5C-5D74-4DBB-AC2B-782620953BF8}"/>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7" name="Freeform 191">
                  <a:extLst>
                    <a:ext uri="{FF2B5EF4-FFF2-40B4-BE49-F238E27FC236}">
                      <a16:creationId xmlns:a16="http://schemas.microsoft.com/office/drawing/2014/main" id="{51D969D4-997C-4226-AF9A-27B6A02C7140}"/>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8" name="Freeform 192">
                  <a:extLst>
                    <a:ext uri="{FF2B5EF4-FFF2-40B4-BE49-F238E27FC236}">
                      <a16:creationId xmlns:a16="http://schemas.microsoft.com/office/drawing/2014/main" id="{01DAD744-3044-43C9-ADA5-85888CFA536C}"/>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9" name="Freeform 193">
                  <a:extLst>
                    <a:ext uri="{FF2B5EF4-FFF2-40B4-BE49-F238E27FC236}">
                      <a16:creationId xmlns:a16="http://schemas.microsoft.com/office/drawing/2014/main" id="{282A90F5-2C78-44CC-A4AB-88A5AE22ABAA}"/>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0" name="Freeform 194">
                  <a:extLst>
                    <a:ext uri="{FF2B5EF4-FFF2-40B4-BE49-F238E27FC236}">
                      <a16:creationId xmlns:a16="http://schemas.microsoft.com/office/drawing/2014/main" id="{0D174E45-10B6-4F0E-96CF-B637E407029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1" name="Freeform 195">
                  <a:extLst>
                    <a:ext uri="{FF2B5EF4-FFF2-40B4-BE49-F238E27FC236}">
                      <a16:creationId xmlns:a16="http://schemas.microsoft.com/office/drawing/2014/main" id="{1EFB5E02-94CC-4484-B4B3-01E307E32843}"/>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2" name="Freeform 196">
                  <a:extLst>
                    <a:ext uri="{FF2B5EF4-FFF2-40B4-BE49-F238E27FC236}">
                      <a16:creationId xmlns:a16="http://schemas.microsoft.com/office/drawing/2014/main" id="{361DBC9F-3CFF-47D8-82C9-7BEB8A6E5A42}"/>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3" name="Freeform 197">
                  <a:extLst>
                    <a:ext uri="{FF2B5EF4-FFF2-40B4-BE49-F238E27FC236}">
                      <a16:creationId xmlns:a16="http://schemas.microsoft.com/office/drawing/2014/main" id="{8064D9DB-163F-48B0-B6B9-E3BDF4229C6E}"/>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4" name="Freeform 198">
                  <a:extLst>
                    <a:ext uri="{FF2B5EF4-FFF2-40B4-BE49-F238E27FC236}">
                      <a16:creationId xmlns:a16="http://schemas.microsoft.com/office/drawing/2014/main" id="{9BC8A21E-0E7B-42EA-9CC1-32D0B04CE888}"/>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5" name="Freeform 199">
                  <a:extLst>
                    <a:ext uri="{FF2B5EF4-FFF2-40B4-BE49-F238E27FC236}">
                      <a16:creationId xmlns:a16="http://schemas.microsoft.com/office/drawing/2014/main" id="{FC4CCFD0-55BE-43A3-B76F-7118826C99A1}"/>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6" name="Freeform 200">
                  <a:extLst>
                    <a:ext uri="{FF2B5EF4-FFF2-40B4-BE49-F238E27FC236}">
                      <a16:creationId xmlns:a16="http://schemas.microsoft.com/office/drawing/2014/main" id="{2FE484AB-59D4-493E-93E0-21EF2438F631}"/>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7" name="Freeform 201">
                  <a:extLst>
                    <a:ext uri="{FF2B5EF4-FFF2-40B4-BE49-F238E27FC236}">
                      <a16:creationId xmlns:a16="http://schemas.microsoft.com/office/drawing/2014/main" id="{EEFAAC72-D63C-45E5-8543-870C36B757B7}"/>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8" name="Freeform 202">
                  <a:extLst>
                    <a:ext uri="{FF2B5EF4-FFF2-40B4-BE49-F238E27FC236}">
                      <a16:creationId xmlns:a16="http://schemas.microsoft.com/office/drawing/2014/main" id="{9B8FBCB0-7417-4686-86B3-B7BB4ABECF3A}"/>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9" name="Freeform 203">
                  <a:extLst>
                    <a:ext uri="{FF2B5EF4-FFF2-40B4-BE49-F238E27FC236}">
                      <a16:creationId xmlns:a16="http://schemas.microsoft.com/office/drawing/2014/main" id="{8EA70892-5092-40AD-93BD-F9D90147BA1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0" name="Freeform 204">
                  <a:extLst>
                    <a:ext uri="{FF2B5EF4-FFF2-40B4-BE49-F238E27FC236}">
                      <a16:creationId xmlns:a16="http://schemas.microsoft.com/office/drawing/2014/main" id="{4BE29FB9-1731-42F6-B8C2-3641C6179BFC}"/>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1" name="Freeform 205">
                  <a:extLst>
                    <a:ext uri="{FF2B5EF4-FFF2-40B4-BE49-F238E27FC236}">
                      <a16:creationId xmlns:a16="http://schemas.microsoft.com/office/drawing/2014/main" id="{08ECF538-B2AA-49B3-957E-39D119AB8CFC}"/>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2" name="Freeform 206">
                  <a:extLst>
                    <a:ext uri="{FF2B5EF4-FFF2-40B4-BE49-F238E27FC236}">
                      <a16:creationId xmlns:a16="http://schemas.microsoft.com/office/drawing/2014/main" id="{98E26BF5-DCFE-41F2-802A-9D84569E107F}"/>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3" name="Freeform 207">
                  <a:extLst>
                    <a:ext uri="{FF2B5EF4-FFF2-40B4-BE49-F238E27FC236}">
                      <a16:creationId xmlns:a16="http://schemas.microsoft.com/office/drawing/2014/main" id="{8F522ABA-E673-4945-BFF8-071D7526FB9C}"/>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4" name="Freeform 208">
                  <a:extLst>
                    <a:ext uri="{FF2B5EF4-FFF2-40B4-BE49-F238E27FC236}">
                      <a16:creationId xmlns:a16="http://schemas.microsoft.com/office/drawing/2014/main" id="{B8F53F2C-A35C-41DB-B82A-7BD12C3AFA43}"/>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5" name="Freeform 209">
                  <a:extLst>
                    <a:ext uri="{FF2B5EF4-FFF2-40B4-BE49-F238E27FC236}">
                      <a16:creationId xmlns:a16="http://schemas.microsoft.com/office/drawing/2014/main" id="{A300329E-D9C5-4E46-94C1-85BCEAAB07F2}"/>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grpSp>
        </p:grpSp>
        <p:grpSp>
          <p:nvGrpSpPr>
            <p:cNvPr id="530" name="Graphic 56">
              <a:extLst>
                <a:ext uri="{FF2B5EF4-FFF2-40B4-BE49-F238E27FC236}">
                  <a16:creationId xmlns:a16="http://schemas.microsoft.com/office/drawing/2014/main" id="{01BD9BB3-31DA-4E45-991E-07D307F61756}"/>
                </a:ext>
              </a:extLst>
            </p:cNvPr>
            <p:cNvGrpSpPr/>
            <p:nvPr/>
          </p:nvGrpSpPr>
          <p:grpSpPr>
            <a:xfrm flipH="1">
              <a:off x="6189131" y="4106173"/>
              <a:ext cx="309865" cy="177866"/>
              <a:chOff x="9027932" y="2477350"/>
              <a:chExt cx="791527" cy="454346"/>
            </a:xfrm>
            <a:solidFill>
              <a:srgbClr val="50E6FF"/>
            </a:solidFill>
          </p:grpSpPr>
          <p:sp>
            <p:nvSpPr>
              <p:cNvPr id="531" name="Freeform: Shape 530">
                <a:extLst>
                  <a:ext uri="{FF2B5EF4-FFF2-40B4-BE49-F238E27FC236}">
                    <a16:creationId xmlns:a16="http://schemas.microsoft.com/office/drawing/2014/main" id="{D6A274A0-F046-4586-9659-4A50D4540DD2}"/>
                  </a:ext>
                </a:extLst>
              </p:cNvPr>
              <p:cNvSpPr/>
              <p:nvPr/>
            </p:nvSpPr>
            <p:spPr>
              <a:xfrm>
                <a:off x="9027932" y="2477350"/>
                <a:ext cx="581024" cy="400049"/>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bg1">
                  <a:lumMod val="95000"/>
                </a:schemeClr>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2" name="Freeform: Shape 531">
                <a:extLst>
                  <a:ext uri="{FF2B5EF4-FFF2-40B4-BE49-F238E27FC236}">
                    <a16:creationId xmlns:a16="http://schemas.microsoft.com/office/drawing/2014/main" id="{315F6B7E-6855-4952-81B7-04E4AA135685}"/>
                  </a:ext>
                </a:extLst>
              </p:cNvPr>
              <p:cNvSpPr/>
              <p:nvPr/>
            </p:nvSpPr>
            <p:spPr>
              <a:xfrm>
                <a:off x="9093655" y="2836444"/>
                <a:ext cx="95249"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3" name="Freeform: Shape 532">
                <a:extLst>
                  <a:ext uri="{FF2B5EF4-FFF2-40B4-BE49-F238E27FC236}">
                    <a16:creationId xmlns:a16="http://schemas.microsoft.com/office/drawing/2014/main" id="{C477F041-1A2C-4D6B-8566-4A7893A650EF}"/>
                  </a:ext>
                </a:extLst>
              </p:cNvPr>
              <p:cNvSpPr/>
              <p:nvPr/>
            </p:nvSpPr>
            <p:spPr>
              <a:xfrm>
                <a:off x="9609909" y="2553554"/>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bg1">
                  <a:lumMod val="95000"/>
                </a:schemeClr>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4" name="Freeform: Shape 533">
                <a:extLst>
                  <a:ext uri="{FF2B5EF4-FFF2-40B4-BE49-F238E27FC236}">
                    <a16:creationId xmlns:a16="http://schemas.microsoft.com/office/drawing/2014/main" id="{43739DC2-DA8F-4A78-85A8-04C8524A834B}"/>
                  </a:ext>
                </a:extLst>
              </p:cNvPr>
              <p:cNvSpPr/>
              <p:nvPr/>
            </p:nvSpPr>
            <p:spPr>
              <a:xfrm>
                <a:off x="9665154" y="2836446"/>
                <a:ext cx="95249"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535" name="Group 4">
              <a:extLst>
                <a:ext uri="{FF2B5EF4-FFF2-40B4-BE49-F238E27FC236}">
                  <a16:creationId xmlns:a16="http://schemas.microsoft.com/office/drawing/2014/main" id="{A7EFA1C8-8C17-4C19-9873-2A77CDA19C86}"/>
                </a:ext>
              </a:extLst>
            </p:cNvPr>
            <p:cNvGrpSpPr>
              <a:grpSpLocks noChangeAspect="1"/>
            </p:cNvGrpSpPr>
            <p:nvPr/>
          </p:nvGrpSpPr>
          <p:grpSpPr bwMode="auto">
            <a:xfrm flipH="1">
              <a:off x="6889536" y="4044253"/>
              <a:ext cx="258462" cy="202315"/>
              <a:chOff x="1527" y="2148"/>
              <a:chExt cx="290" cy="227"/>
            </a:xfrm>
            <a:solidFill>
              <a:schemeClr val="accent5"/>
            </a:solidFill>
          </p:grpSpPr>
          <p:sp>
            <p:nvSpPr>
              <p:cNvPr id="536" name="Freeform 5">
                <a:extLst>
                  <a:ext uri="{FF2B5EF4-FFF2-40B4-BE49-F238E27FC236}">
                    <a16:creationId xmlns:a16="http://schemas.microsoft.com/office/drawing/2014/main" id="{B91FA666-5695-42BA-8F5D-C2D79CF86F0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7" name="Freeform 6">
                <a:extLst>
                  <a:ext uri="{FF2B5EF4-FFF2-40B4-BE49-F238E27FC236}">
                    <a16:creationId xmlns:a16="http://schemas.microsoft.com/office/drawing/2014/main" id="{7BC021B9-7115-4F32-A601-7DED983AB35E}"/>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8" name="Freeform 7">
                <a:extLst>
                  <a:ext uri="{FF2B5EF4-FFF2-40B4-BE49-F238E27FC236}">
                    <a16:creationId xmlns:a16="http://schemas.microsoft.com/office/drawing/2014/main" id="{9220839A-D434-473E-992D-49730B51359A}"/>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9" name="Freeform 8">
                <a:extLst>
                  <a:ext uri="{FF2B5EF4-FFF2-40B4-BE49-F238E27FC236}">
                    <a16:creationId xmlns:a16="http://schemas.microsoft.com/office/drawing/2014/main" id="{1CA703A4-4E40-4B5B-ACD0-A15656F85C63}"/>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0" name="Freeform 9">
                <a:extLst>
                  <a:ext uri="{FF2B5EF4-FFF2-40B4-BE49-F238E27FC236}">
                    <a16:creationId xmlns:a16="http://schemas.microsoft.com/office/drawing/2014/main" id="{F8B148B2-35E0-4E35-9ACD-FEDAA1E36DDB}"/>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1" name="Freeform 10">
                <a:extLst>
                  <a:ext uri="{FF2B5EF4-FFF2-40B4-BE49-F238E27FC236}">
                    <a16:creationId xmlns:a16="http://schemas.microsoft.com/office/drawing/2014/main" id="{90E55808-8E94-498E-91F7-88323903DF09}"/>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2" name="Freeform 11">
                <a:extLst>
                  <a:ext uri="{FF2B5EF4-FFF2-40B4-BE49-F238E27FC236}">
                    <a16:creationId xmlns:a16="http://schemas.microsoft.com/office/drawing/2014/main" id="{1BF00792-BC17-4A1E-9A7C-A2708DE1AE6C}"/>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3" name="Freeform 12">
                <a:extLst>
                  <a:ext uri="{FF2B5EF4-FFF2-40B4-BE49-F238E27FC236}">
                    <a16:creationId xmlns:a16="http://schemas.microsoft.com/office/drawing/2014/main" id="{B3B8DA25-F089-4BB7-B4FF-EEDEAF74935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4" name="Freeform 13">
                <a:extLst>
                  <a:ext uri="{FF2B5EF4-FFF2-40B4-BE49-F238E27FC236}">
                    <a16:creationId xmlns:a16="http://schemas.microsoft.com/office/drawing/2014/main" id="{E0C5FDBC-1602-4CF8-9BA5-D2B8B6B25B0A}"/>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5" name="Freeform 14">
                <a:extLst>
                  <a:ext uri="{FF2B5EF4-FFF2-40B4-BE49-F238E27FC236}">
                    <a16:creationId xmlns:a16="http://schemas.microsoft.com/office/drawing/2014/main" id="{6C399400-29AE-4254-A57D-D0D2597107A1}"/>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6" name="Freeform 15">
                <a:extLst>
                  <a:ext uri="{FF2B5EF4-FFF2-40B4-BE49-F238E27FC236}">
                    <a16:creationId xmlns:a16="http://schemas.microsoft.com/office/drawing/2014/main" id="{6EA8C012-92CD-4F12-B85A-C84652868B2E}"/>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7" name="Freeform 16">
                <a:extLst>
                  <a:ext uri="{FF2B5EF4-FFF2-40B4-BE49-F238E27FC236}">
                    <a16:creationId xmlns:a16="http://schemas.microsoft.com/office/drawing/2014/main" id="{BAF774EC-688A-4A90-BE92-4ECC266EC5C1}"/>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8" name="Freeform 17">
                <a:extLst>
                  <a:ext uri="{FF2B5EF4-FFF2-40B4-BE49-F238E27FC236}">
                    <a16:creationId xmlns:a16="http://schemas.microsoft.com/office/drawing/2014/main" id="{D39824C4-7E86-4792-BD86-8BDD0D39015F}"/>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9" name="Freeform 18">
                <a:extLst>
                  <a:ext uri="{FF2B5EF4-FFF2-40B4-BE49-F238E27FC236}">
                    <a16:creationId xmlns:a16="http://schemas.microsoft.com/office/drawing/2014/main" id="{74099B36-0692-4615-B0FF-A94A5D0B4D2D}"/>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50" name="Freeform 19">
                <a:extLst>
                  <a:ext uri="{FF2B5EF4-FFF2-40B4-BE49-F238E27FC236}">
                    <a16:creationId xmlns:a16="http://schemas.microsoft.com/office/drawing/2014/main" id="{4FF6DE54-828E-4313-8344-128159B24A02}"/>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551" name="Group 133">
              <a:extLst>
                <a:ext uri="{FF2B5EF4-FFF2-40B4-BE49-F238E27FC236}">
                  <a16:creationId xmlns:a16="http://schemas.microsoft.com/office/drawing/2014/main" id="{CCC722F3-588D-480B-B5A8-1AC51B5E0C12}"/>
                </a:ext>
              </a:extLst>
            </p:cNvPr>
            <p:cNvGrpSpPr>
              <a:grpSpLocks noChangeAspect="1"/>
            </p:cNvGrpSpPr>
            <p:nvPr/>
          </p:nvGrpSpPr>
          <p:grpSpPr bwMode="auto">
            <a:xfrm flipH="1">
              <a:off x="5740435" y="4128121"/>
              <a:ext cx="186130" cy="118447"/>
              <a:chOff x="6740" y="1489"/>
              <a:chExt cx="264" cy="168"/>
            </a:xfrm>
            <a:solidFill>
              <a:schemeClr val="tx2"/>
            </a:solidFill>
          </p:grpSpPr>
          <p:sp>
            <p:nvSpPr>
              <p:cNvPr id="552" name="Freeform 134">
                <a:extLst>
                  <a:ext uri="{FF2B5EF4-FFF2-40B4-BE49-F238E27FC236}">
                    <a16:creationId xmlns:a16="http://schemas.microsoft.com/office/drawing/2014/main" id="{9527B376-862C-4ED1-8C22-3D10A9659D01}"/>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3" name="Freeform 135">
                <a:extLst>
                  <a:ext uri="{FF2B5EF4-FFF2-40B4-BE49-F238E27FC236}">
                    <a16:creationId xmlns:a16="http://schemas.microsoft.com/office/drawing/2014/main" id="{CBEDB5AA-5EB7-4BD1-8CA7-C4BAB85DA85C}"/>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4" name="Freeform 136">
                <a:extLst>
                  <a:ext uri="{FF2B5EF4-FFF2-40B4-BE49-F238E27FC236}">
                    <a16:creationId xmlns:a16="http://schemas.microsoft.com/office/drawing/2014/main" id="{75C65F0A-30CA-4F05-86E1-83D6D614DB43}"/>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5" name="Freeform 137">
                <a:extLst>
                  <a:ext uri="{FF2B5EF4-FFF2-40B4-BE49-F238E27FC236}">
                    <a16:creationId xmlns:a16="http://schemas.microsoft.com/office/drawing/2014/main" id="{6B6DC77E-2E5B-4A88-BF67-AF03C7492973}"/>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6" name="Freeform 138">
                <a:extLst>
                  <a:ext uri="{FF2B5EF4-FFF2-40B4-BE49-F238E27FC236}">
                    <a16:creationId xmlns:a16="http://schemas.microsoft.com/office/drawing/2014/main" id="{A7179D16-68C8-4895-8224-8C56DBC6B01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sp>
          <p:nvSpPr>
            <p:cNvPr id="3" name="Rectangle 2">
              <a:extLst>
                <a:ext uri="{FF2B5EF4-FFF2-40B4-BE49-F238E27FC236}">
                  <a16:creationId xmlns:a16="http://schemas.microsoft.com/office/drawing/2014/main" id="{EB63376C-41F9-4BC3-A481-59FF673E3EF7}"/>
                </a:ext>
              </a:extLst>
            </p:cNvPr>
            <p:cNvSpPr/>
            <p:nvPr/>
          </p:nvSpPr>
          <p:spPr bwMode="auto">
            <a:xfrm>
              <a:off x="5988939" y="3878300"/>
              <a:ext cx="391707" cy="2002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4" name="Group 4">
              <a:extLst>
                <a:ext uri="{FF2B5EF4-FFF2-40B4-BE49-F238E27FC236}">
                  <a16:creationId xmlns:a16="http://schemas.microsoft.com/office/drawing/2014/main" id="{543D7BE3-71B7-49D3-BBED-349DFDE1DF13}"/>
                </a:ext>
              </a:extLst>
            </p:cNvPr>
            <p:cNvGrpSpPr>
              <a:grpSpLocks noChangeAspect="1"/>
            </p:cNvGrpSpPr>
            <p:nvPr/>
          </p:nvGrpSpPr>
          <p:grpSpPr bwMode="auto">
            <a:xfrm>
              <a:off x="5961040" y="3780375"/>
              <a:ext cx="443915" cy="295944"/>
              <a:chOff x="689" y="861"/>
              <a:chExt cx="216" cy="144"/>
            </a:xfrm>
            <a:solidFill>
              <a:schemeClr val="tx2"/>
            </a:solidFill>
          </p:grpSpPr>
          <p:sp>
            <p:nvSpPr>
              <p:cNvPr id="495" name="Freeform 5">
                <a:extLst>
                  <a:ext uri="{FF2B5EF4-FFF2-40B4-BE49-F238E27FC236}">
                    <a16:creationId xmlns:a16="http://schemas.microsoft.com/office/drawing/2014/main" id="{75C2AD55-CF63-404C-9A78-2623BE359693}"/>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6" name="Freeform 6">
                <a:extLst>
                  <a:ext uri="{FF2B5EF4-FFF2-40B4-BE49-F238E27FC236}">
                    <a16:creationId xmlns:a16="http://schemas.microsoft.com/office/drawing/2014/main" id="{4C09E744-DCB2-493B-AB0A-BDB2AD2138E9}"/>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7" name="Freeform 7">
                <a:extLst>
                  <a:ext uri="{FF2B5EF4-FFF2-40B4-BE49-F238E27FC236}">
                    <a16:creationId xmlns:a16="http://schemas.microsoft.com/office/drawing/2014/main" id="{37658D4E-59E6-4D20-BCD7-C9D6F8270B14}"/>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8" name="Freeform 8">
                <a:extLst>
                  <a:ext uri="{FF2B5EF4-FFF2-40B4-BE49-F238E27FC236}">
                    <a16:creationId xmlns:a16="http://schemas.microsoft.com/office/drawing/2014/main" id="{1438A6D3-2633-4576-B2B3-6F92D9949A2F}"/>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sp>
          <p:nvSpPr>
            <p:cNvPr id="562" name="Freeform 7">
              <a:extLst>
                <a:ext uri="{FF2B5EF4-FFF2-40B4-BE49-F238E27FC236}">
                  <a16:creationId xmlns:a16="http://schemas.microsoft.com/office/drawing/2014/main" id="{D094F088-F5ED-4D76-980A-B6868E17785C}"/>
                </a:ext>
              </a:extLst>
            </p:cNvPr>
            <p:cNvSpPr>
              <a:spLocks/>
            </p:cNvSpPr>
            <p:nvPr/>
          </p:nvSpPr>
          <p:spPr bwMode="auto">
            <a:xfrm>
              <a:off x="7984676" y="87505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2"/>
            </a:solid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sp>
          <p:nvSpPr>
            <p:cNvPr id="560" name="Freeform: Shape 559">
              <a:extLst>
                <a:ext uri="{FF2B5EF4-FFF2-40B4-BE49-F238E27FC236}">
                  <a16:creationId xmlns:a16="http://schemas.microsoft.com/office/drawing/2014/main" id="{46A559B9-ECAB-436A-B6A5-1BA209378772}"/>
                </a:ext>
              </a:extLst>
            </p:cNvPr>
            <p:cNvSpPr/>
            <p:nvPr/>
          </p:nvSpPr>
          <p:spPr>
            <a:xfrm>
              <a:off x="7984677" y="875051"/>
              <a:ext cx="675741" cy="417270"/>
            </a:xfrm>
            <a:custGeom>
              <a:avLst/>
              <a:gdLst>
                <a:gd name="connsiteX0" fmla="*/ 301556 w 689291"/>
                <a:gd name="connsiteY0" fmla="*/ 409819 h 425637"/>
                <a:gd name="connsiteX1" fmla="*/ 307956 w 689291"/>
                <a:gd name="connsiteY1" fmla="*/ 416220 h 425637"/>
                <a:gd name="connsiteX2" fmla="*/ 307956 w 689291"/>
                <a:gd name="connsiteY2" fmla="*/ 425637 h 425637"/>
                <a:gd name="connsiteX3" fmla="*/ 295156 w 689291"/>
                <a:gd name="connsiteY3" fmla="*/ 425637 h 425637"/>
                <a:gd name="connsiteX4" fmla="*/ 295156 w 689291"/>
                <a:gd name="connsiteY4" fmla="*/ 416220 h 425637"/>
                <a:gd name="connsiteX5" fmla="*/ 301556 w 689291"/>
                <a:gd name="connsiteY5" fmla="*/ 409819 h 425637"/>
                <a:gd name="connsiteX6" fmla="*/ 213927 w 689291"/>
                <a:gd name="connsiteY6" fmla="*/ 409819 h 425637"/>
                <a:gd name="connsiteX7" fmla="*/ 220327 w 689291"/>
                <a:gd name="connsiteY7" fmla="*/ 416220 h 425637"/>
                <a:gd name="connsiteX8" fmla="*/ 220327 w 689291"/>
                <a:gd name="connsiteY8" fmla="*/ 425637 h 425637"/>
                <a:gd name="connsiteX9" fmla="*/ 207527 w 689291"/>
                <a:gd name="connsiteY9" fmla="*/ 425637 h 425637"/>
                <a:gd name="connsiteX10" fmla="*/ 207527 w 689291"/>
                <a:gd name="connsiteY10" fmla="*/ 416220 h 425637"/>
                <a:gd name="connsiteX11" fmla="*/ 213927 w 689291"/>
                <a:gd name="connsiteY11" fmla="*/ 409819 h 425637"/>
                <a:gd name="connsiteX12" fmla="*/ 126259 w 689291"/>
                <a:gd name="connsiteY12" fmla="*/ 409819 h 425637"/>
                <a:gd name="connsiteX13" fmla="*/ 132659 w 689291"/>
                <a:gd name="connsiteY13" fmla="*/ 416220 h 425637"/>
                <a:gd name="connsiteX14" fmla="*/ 132659 w 689291"/>
                <a:gd name="connsiteY14" fmla="*/ 425637 h 425637"/>
                <a:gd name="connsiteX15" fmla="*/ 119859 w 689291"/>
                <a:gd name="connsiteY15" fmla="*/ 425637 h 425637"/>
                <a:gd name="connsiteX16" fmla="*/ 119859 w 689291"/>
                <a:gd name="connsiteY16" fmla="*/ 416220 h 425637"/>
                <a:gd name="connsiteX17" fmla="*/ 126259 w 689291"/>
                <a:gd name="connsiteY17" fmla="*/ 409819 h 425637"/>
                <a:gd name="connsiteX18" fmla="*/ 345157 w 689291"/>
                <a:gd name="connsiteY18" fmla="*/ 409440 h 425637"/>
                <a:gd name="connsiteX19" fmla="*/ 357838 w 689291"/>
                <a:gd name="connsiteY19" fmla="*/ 414589 h 425637"/>
                <a:gd name="connsiteX20" fmla="*/ 363144 w 689291"/>
                <a:gd name="connsiteY20" fmla="*/ 425637 h 425637"/>
                <a:gd name="connsiteX21" fmla="*/ 350320 w 689291"/>
                <a:gd name="connsiteY21" fmla="*/ 425637 h 425637"/>
                <a:gd name="connsiteX22" fmla="*/ 345113 w 689291"/>
                <a:gd name="connsiteY22" fmla="*/ 420823 h 425637"/>
                <a:gd name="connsiteX23" fmla="*/ 340299 w 689291"/>
                <a:gd name="connsiteY23" fmla="*/ 425637 h 425637"/>
                <a:gd name="connsiteX24" fmla="*/ 327779 w 689291"/>
                <a:gd name="connsiteY24" fmla="*/ 425637 h 425637"/>
                <a:gd name="connsiteX25" fmla="*/ 332281 w 689291"/>
                <a:gd name="connsiteY25" fmla="*/ 414777 h 425637"/>
                <a:gd name="connsiteX26" fmla="*/ 345157 w 689291"/>
                <a:gd name="connsiteY26" fmla="*/ 409440 h 425637"/>
                <a:gd name="connsiteX27" fmla="*/ 257485 w 689291"/>
                <a:gd name="connsiteY27" fmla="*/ 409440 h 425637"/>
                <a:gd name="connsiteX28" fmla="*/ 270168 w 689291"/>
                <a:gd name="connsiteY28" fmla="*/ 414589 h 425637"/>
                <a:gd name="connsiteX29" fmla="*/ 275472 w 689291"/>
                <a:gd name="connsiteY29" fmla="*/ 425637 h 425637"/>
                <a:gd name="connsiteX30" fmla="*/ 262650 w 689291"/>
                <a:gd name="connsiteY30" fmla="*/ 425637 h 425637"/>
                <a:gd name="connsiteX31" fmla="*/ 257442 w 689291"/>
                <a:gd name="connsiteY31" fmla="*/ 420823 h 425637"/>
                <a:gd name="connsiteX32" fmla="*/ 252628 w 689291"/>
                <a:gd name="connsiteY32" fmla="*/ 425637 h 425637"/>
                <a:gd name="connsiteX33" fmla="*/ 240109 w 689291"/>
                <a:gd name="connsiteY33" fmla="*/ 425637 h 425637"/>
                <a:gd name="connsiteX34" fmla="*/ 244610 w 689291"/>
                <a:gd name="connsiteY34" fmla="*/ 414777 h 425637"/>
                <a:gd name="connsiteX35" fmla="*/ 257485 w 689291"/>
                <a:gd name="connsiteY35" fmla="*/ 409440 h 425637"/>
                <a:gd name="connsiteX36" fmla="*/ 169815 w 689291"/>
                <a:gd name="connsiteY36" fmla="*/ 409440 h 425637"/>
                <a:gd name="connsiteX37" fmla="*/ 182498 w 689291"/>
                <a:gd name="connsiteY37" fmla="*/ 414589 h 425637"/>
                <a:gd name="connsiteX38" fmla="*/ 187803 w 689291"/>
                <a:gd name="connsiteY38" fmla="*/ 425637 h 425637"/>
                <a:gd name="connsiteX39" fmla="*/ 175022 w 689291"/>
                <a:gd name="connsiteY39" fmla="*/ 425637 h 425637"/>
                <a:gd name="connsiteX40" fmla="*/ 169815 w 689291"/>
                <a:gd name="connsiteY40" fmla="*/ 420823 h 425637"/>
                <a:gd name="connsiteX41" fmla="*/ 165001 w 689291"/>
                <a:gd name="connsiteY41" fmla="*/ 425637 h 425637"/>
                <a:gd name="connsiteX42" fmla="*/ 152438 w 689291"/>
                <a:gd name="connsiteY42" fmla="*/ 425637 h 425637"/>
                <a:gd name="connsiteX43" fmla="*/ 156940 w 689291"/>
                <a:gd name="connsiteY43" fmla="*/ 414777 h 425637"/>
                <a:gd name="connsiteX44" fmla="*/ 169815 w 689291"/>
                <a:gd name="connsiteY44" fmla="*/ 409440 h 425637"/>
                <a:gd name="connsiteX45" fmla="*/ 75588 w 689291"/>
                <a:gd name="connsiteY45" fmla="*/ 409440 h 425637"/>
                <a:gd name="connsiteX46" fmla="*/ 88269 w 689291"/>
                <a:gd name="connsiteY46" fmla="*/ 414589 h 425637"/>
                <a:gd name="connsiteX47" fmla="*/ 93575 w 689291"/>
                <a:gd name="connsiteY47" fmla="*/ 425637 h 425637"/>
                <a:gd name="connsiteX48" fmla="*/ 80751 w 689291"/>
                <a:gd name="connsiteY48" fmla="*/ 425637 h 425637"/>
                <a:gd name="connsiteX49" fmla="*/ 75544 w 689291"/>
                <a:gd name="connsiteY49" fmla="*/ 420823 h 425637"/>
                <a:gd name="connsiteX50" fmla="*/ 71867 w 689291"/>
                <a:gd name="connsiteY50" fmla="*/ 424500 h 425637"/>
                <a:gd name="connsiteX51" fmla="*/ 59722 w 689291"/>
                <a:gd name="connsiteY51" fmla="*/ 421991 h 425637"/>
                <a:gd name="connsiteX52" fmla="*/ 62712 w 689291"/>
                <a:gd name="connsiteY52" fmla="*/ 414777 h 425637"/>
                <a:gd name="connsiteX53" fmla="*/ 75588 w 689291"/>
                <a:gd name="connsiteY53" fmla="*/ 409440 h 425637"/>
                <a:gd name="connsiteX54" fmla="*/ 566331 w 689291"/>
                <a:gd name="connsiteY54" fmla="*/ 409186 h 425637"/>
                <a:gd name="connsiteX55" fmla="*/ 572730 w 689291"/>
                <a:gd name="connsiteY55" fmla="*/ 415587 h 425637"/>
                <a:gd name="connsiteX56" fmla="*/ 572730 w 689291"/>
                <a:gd name="connsiteY56" fmla="*/ 425637 h 425637"/>
                <a:gd name="connsiteX57" fmla="*/ 559931 w 689291"/>
                <a:gd name="connsiteY57" fmla="*/ 425637 h 425637"/>
                <a:gd name="connsiteX58" fmla="*/ 559931 w 689291"/>
                <a:gd name="connsiteY58" fmla="*/ 415587 h 425637"/>
                <a:gd name="connsiteX59" fmla="*/ 566331 w 689291"/>
                <a:gd name="connsiteY59" fmla="*/ 409186 h 425637"/>
                <a:gd name="connsiteX60" fmla="*/ 478702 w 689291"/>
                <a:gd name="connsiteY60" fmla="*/ 409186 h 425637"/>
                <a:gd name="connsiteX61" fmla="*/ 485103 w 689291"/>
                <a:gd name="connsiteY61" fmla="*/ 415587 h 425637"/>
                <a:gd name="connsiteX62" fmla="*/ 485103 w 689291"/>
                <a:gd name="connsiteY62" fmla="*/ 425637 h 425637"/>
                <a:gd name="connsiteX63" fmla="*/ 482952 w 689291"/>
                <a:gd name="connsiteY63" fmla="*/ 425637 h 425637"/>
                <a:gd name="connsiteX64" fmla="*/ 472302 w 689291"/>
                <a:gd name="connsiteY64" fmla="*/ 425637 h 425637"/>
                <a:gd name="connsiteX65" fmla="*/ 472302 w 689291"/>
                <a:gd name="connsiteY65" fmla="*/ 415587 h 425637"/>
                <a:gd name="connsiteX66" fmla="*/ 478702 w 689291"/>
                <a:gd name="connsiteY66" fmla="*/ 409186 h 425637"/>
                <a:gd name="connsiteX67" fmla="*/ 391035 w 689291"/>
                <a:gd name="connsiteY67" fmla="*/ 409186 h 425637"/>
                <a:gd name="connsiteX68" fmla="*/ 397435 w 689291"/>
                <a:gd name="connsiteY68" fmla="*/ 415587 h 425637"/>
                <a:gd name="connsiteX69" fmla="*/ 397435 w 689291"/>
                <a:gd name="connsiteY69" fmla="*/ 425637 h 425637"/>
                <a:gd name="connsiteX70" fmla="*/ 387582 w 689291"/>
                <a:gd name="connsiteY70" fmla="*/ 425637 h 425637"/>
                <a:gd name="connsiteX71" fmla="*/ 384634 w 689291"/>
                <a:gd name="connsiteY71" fmla="*/ 425637 h 425637"/>
                <a:gd name="connsiteX72" fmla="*/ 384634 w 689291"/>
                <a:gd name="connsiteY72" fmla="*/ 415587 h 425637"/>
                <a:gd name="connsiteX73" fmla="*/ 391035 w 689291"/>
                <a:gd name="connsiteY73" fmla="*/ 409186 h 425637"/>
                <a:gd name="connsiteX74" fmla="*/ 609931 w 689291"/>
                <a:gd name="connsiteY74" fmla="*/ 408808 h 425637"/>
                <a:gd name="connsiteX75" fmla="*/ 622614 w 689291"/>
                <a:gd name="connsiteY75" fmla="*/ 413957 h 425637"/>
                <a:gd name="connsiteX76" fmla="*/ 626938 w 689291"/>
                <a:gd name="connsiteY76" fmla="*/ 422963 h 425637"/>
                <a:gd name="connsiteX77" fmla="*/ 615448 w 689291"/>
                <a:gd name="connsiteY77" fmla="*/ 425329 h 425637"/>
                <a:gd name="connsiteX78" fmla="*/ 609888 w 689291"/>
                <a:gd name="connsiteY78" fmla="*/ 420191 h 425637"/>
                <a:gd name="connsiteX79" fmla="*/ 604442 w 689291"/>
                <a:gd name="connsiteY79" fmla="*/ 425637 h 425637"/>
                <a:gd name="connsiteX80" fmla="*/ 592293 w 689291"/>
                <a:gd name="connsiteY80" fmla="*/ 425637 h 425637"/>
                <a:gd name="connsiteX81" fmla="*/ 597056 w 689291"/>
                <a:gd name="connsiteY81" fmla="*/ 414145 h 425637"/>
                <a:gd name="connsiteX82" fmla="*/ 609931 w 689291"/>
                <a:gd name="connsiteY82" fmla="*/ 408808 h 425637"/>
                <a:gd name="connsiteX83" fmla="*/ 522261 w 689291"/>
                <a:gd name="connsiteY83" fmla="*/ 408808 h 425637"/>
                <a:gd name="connsiteX84" fmla="*/ 534943 w 689291"/>
                <a:gd name="connsiteY84" fmla="*/ 413957 h 425637"/>
                <a:gd name="connsiteX85" fmla="*/ 540551 w 689291"/>
                <a:gd name="connsiteY85" fmla="*/ 425637 h 425637"/>
                <a:gd name="connsiteX86" fmla="*/ 528109 w 689291"/>
                <a:gd name="connsiteY86" fmla="*/ 425637 h 425637"/>
                <a:gd name="connsiteX87" fmla="*/ 522218 w 689291"/>
                <a:gd name="connsiteY87" fmla="*/ 420191 h 425637"/>
                <a:gd name="connsiteX88" fmla="*/ 516771 w 689291"/>
                <a:gd name="connsiteY88" fmla="*/ 425637 h 425637"/>
                <a:gd name="connsiteX89" fmla="*/ 504621 w 689291"/>
                <a:gd name="connsiteY89" fmla="*/ 425637 h 425637"/>
                <a:gd name="connsiteX90" fmla="*/ 509385 w 689291"/>
                <a:gd name="connsiteY90" fmla="*/ 414145 h 425637"/>
                <a:gd name="connsiteX91" fmla="*/ 522261 w 689291"/>
                <a:gd name="connsiteY91" fmla="*/ 408808 h 425637"/>
                <a:gd name="connsiteX92" fmla="*/ 434591 w 689291"/>
                <a:gd name="connsiteY92" fmla="*/ 408808 h 425637"/>
                <a:gd name="connsiteX93" fmla="*/ 447273 w 689291"/>
                <a:gd name="connsiteY93" fmla="*/ 413957 h 425637"/>
                <a:gd name="connsiteX94" fmla="*/ 452881 w 689291"/>
                <a:gd name="connsiteY94" fmla="*/ 425637 h 425637"/>
                <a:gd name="connsiteX95" fmla="*/ 440482 w 689291"/>
                <a:gd name="connsiteY95" fmla="*/ 425637 h 425637"/>
                <a:gd name="connsiteX96" fmla="*/ 434591 w 689291"/>
                <a:gd name="connsiteY96" fmla="*/ 420191 h 425637"/>
                <a:gd name="connsiteX97" fmla="*/ 429144 w 689291"/>
                <a:gd name="connsiteY97" fmla="*/ 425637 h 425637"/>
                <a:gd name="connsiteX98" fmla="*/ 416951 w 689291"/>
                <a:gd name="connsiteY98" fmla="*/ 425637 h 425637"/>
                <a:gd name="connsiteX99" fmla="*/ 421715 w 689291"/>
                <a:gd name="connsiteY99" fmla="*/ 414145 h 425637"/>
                <a:gd name="connsiteX100" fmla="*/ 434591 w 689291"/>
                <a:gd name="connsiteY100" fmla="*/ 408808 h 425637"/>
                <a:gd name="connsiteX101" fmla="*/ 313454 w 689291"/>
                <a:gd name="connsiteY101" fmla="*/ 357023 h 425637"/>
                <a:gd name="connsiteX102" fmla="*/ 306538 w 689291"/>
                <a:gd name="connsiteY102" fmla="*/ 364410 h 425637"/>
                <a:gd name="connsiteX103" fmla="*/ 306538 w 689291"/>
                <a:gd name="connsiteY103" fmla="*/ 379188 h 425637"/>
                <a:gd name="connsiteX104" fmla="*/ 313927 w 689291"/>
                <a:gd name="connsiteY104" fmla="*/ 386017 h 425637"/>
                <a:gd name="connsiteX105" fmla="*/ 320756 w 689291"/>
                <a:gd name="connsiteY105" fmla="*/ 379188 h 425637"/>
                <a:gd name="connsiteX106" fmla="*/ 320756 w 689291"/>
                <a:gd name="connsiteY106" fmla="*/ 364410 h 425637"/>
                <a:gd name="connsiteX107" fmla="*/ 313454 w 689291"/>
                <a:gd name="connsiteY107" fmla="*/ 357023 h 425637"/>
                <a:gd name="connsiteX108" fmla="*/ 225786 w 689291"/>
                <a:gd name="connsiteY108" fmla="*/ 357023 h 425637"/>
                <a:gd name="connsiteX109" fmla="*/ 218870 w 689291"/>
                <a:gd name="connsiteY109" fmla="*/ 364410 h 425637"/>
                <a:gd name="connsiteX110" fmla="*/ 218870 w 689291"/>
                <a:gd name="connsiteY110" fmla="*/ 379188 h 425637"/>
                <a:gd name="connsiteX111" fmla="*/ 226258 w 689291"/>
                <a:gd name="connsiteY111" fmla="*/ 386017 h 425637"/>
                <a:gd name="connsiteX112" fmla="*/ 233088 w 689291"/>
                <a:gd name="connsiteY112" fmla="*/ 379188 h 425637"/>
                <a:gd name="connsiteX113" fmla="*/ 233088 w 689291"/>
                <a:gd name="connsiteY113" fmla="*/ 364410 h 425637"/>
                <a:gd name="connsiteX114" fmla="*/ 225786 w 689291"/>
                <a:gd name="connsiteY114" fmla="*/ 357023 h 425637"/>
                <a:gd name="connsiteX115" fmla="*/ 138115 w 689291"/>
                <a:gd name="connsiteY115" fmla="*/ 357023 h 425637"/>
                <a:gd name="connsiteX116" fmla="*/ 131199 w 689291"/>
                <a:gd name="connsiteY116" fmla="*/ 364410 h 425637"/>
                <a:gd name="connsiteX117" fmla="*/ 131199 w 689291"/>
                <a:gd name="connsiteY117" fmla="*/ 379188 h 425637"/>
                <a:gd name="connsiteX118" fmla="*/ 138588 w 689291"/>
                <a:gd name="connsiteY118" fmla="*/ 386017 h 425637"/>
                <a:gd name="connsiteX119" fmla="*/ 145418 w 689291"/>
                <a:gd name="connsiteY119" fmla="*/ 379188 h 425637"/>
                <a:gd name="connsiteX120" fmla="*/ 145418 w 689291"/>
                <a:gd name="connsiteY120" fmla="*/ 364410 h 425637"/>
                <a:gd name="connsiteX121" fmla="*/ 138115 w 689291"/>
                <a:gd name="connsiteY121" fmla="*/ 357023 h 425637"/>
                <a:gd name="connsiteX122" fmla="*/ 43885 w 689291"/>
                <a:gd name="connsiteY122" fmla="*/ 357023 h 425637"/>
                <a:gd name="connsiteX123" fmla="*/ 36969 w 689291"/>
                <a:gd name="connsiteY123" fmla="*/ 364410 h 425637"/>
                <a:gd name="connsiteX124" fmla="*/ 36969 w 689291"/>
                <a:gd name="connsiteY124" fmla="*/ 379188 h 425637"/>
                <a:gd name="connsiteX125" fmla="*/ 44358 w 689291"/>
                <a:gd name="connsiteY125" fmla="*/ 386017 h 425637"/>
                <a:gd name="connsiteX126" fmla="*/ 51187 w 689291"/>
                <a:gd name="connsiteY126" fmla="*/ 379188 h 425637"/>
                <a:gd name="connsiteX127" fmla="*/ 51187 w 689291"/>
                <a:gd name="connsiteY127" fmla="*/ 364410 h 425637"/>
                <a:gd name="connsiteX128" fmla="*/ 43885 w 689291"/>
                <a:gd name="connsiteY128" fmla="*/ 357023 h 425637"/>
                <a:gd name="connsiteX129" fmla="*/ 672460 w 689291"/>
                <a:gd name="connsiteY129" fmla="*/ 356390 h 425637"/>
                <a:gd name="connsiteX130" fmla="*/ 665544 w 689291"/>
                <a:gd name="connsiteY130" fmla="*/ 363778 h 425637"/>
                <a:gd name="connsiteX131" fmla="*/ 665544 w 689291"/>
                <a:gd name="connsiteY131" fmla="*/ 378555 h 425637"/>
                <a:gd name="connsiteX132" fmla="*/ 672932 w 689291"/>
                <a:gd name="connsiteY132" fmla="*/ 385385 h 425637"/>
                <a:gd name="connsiteX133" fmla="*/ 679761 w 689291"/>
                <a:gd name="connsiteY133" fmla="*/ 378555 h 425637"/>
                <a:gd name="connsiteX134" fmla="*/ 679761 w 689291"/>
                <a:gd name="connsiteY134" fmla="*/ 363778 h 425637"/>
                <a:gd name="connsiteX135" fmla="*/ 672460 w 689291"/>
                <a:gd name="connsiteY135" fmla="*/ 356390 h 425637"/>
                <a:gd name="connsiteX136" fmla="*/ 578229 w 689291"/>
                <a:gd name="connsiteY136" fmla="*/ 356390 h 425637"/>
                <a:gd name="connsiteX137" fmla="*/ 571313 w 689291"/>
                <a:gd name="connsiteY137" fmla="*/ 363778 h 425637"/>
                <a:gd name="connsiteX138" fmla="*/ 571313 w 689291"/>
                <a:gd name="connsiteY138" fmla="*/ 378555 h 425637"/>
                <a:gd name="connsiteX139" fmla="*/ 578702 w 689291"/>
                <a:gd name="connsiteY139" fmla="*/ 385385 h 425637"/>
                <a:gd name="connsiteX140" fmla="*/ 585531 w 689291"/>
                <a:gd name="connsiteY140" fmla="*/ 378555 h 425637"/>
                <a:gd name="connsiteX141" fmla="*/ 585531 w 689291"/>
                <a:gd name="connsiteY141" fmla="*/ 363778 h 425637"/>
                <a:gd name="connsiteX142" fmla="*/ 578229 w 689291"/>
                <a:gd name="connsiteY142" fmla="*/ 356390 h 425637"/>
                <a:gd name="connsiteX143" fmla="*/ 490561 w 689291"/>
                <a:gd name="connsiteY143" fmla="*/ 356390 h 425637"/>
                <a:gd name="connsiteX144" fmla="*/ 483646 w 689291"/>
                <a:gd name="connsiteY144" fmla="*/ 363778 h 425637"/>
                <a:gd name="connsiteX145" fmla="*/ 483646 w 689291"/>
                <a:gd name="connsiteY145" fmla="*/ 378555 h 425637"/>
                <a:gd name="connsiteX146" fmla="*/ 491033 w 689291"/>
                <a:gd name="connsiteY146" fmla="*/ 385385 h 425637"/>
                <a:gd name="connsiteX147" fmla="*/ 497863 w 689291"/>
                <a:gd name="connsiteY147" fmla="*/ 378555 h 425637"/>
                <a:gd name="connsiteX148" fmla="*/ 497863 w 689291"/>
                <a:gd name="connsiteY148" fmla="*/ 363778 h 425637"/>
                <a:gd name="connsiteX149" fmla="*/ 490561 w 689291"/>
                <a:gd name="connsiteY149" fmla="*/ 356390 h 425637"/>
                <a:gd name="connsiteX150" fmla="*/ 402891 w 689291"/>
                <a:gd name="connsiteY150" fmla="*/ 356390 h 425637"/>
                <a:gd name="connsiteX151" fmla="*/ 395975 w 689291"/>
                <a:gd name="connsiteY151" fmla="*/ 363778 h 425637"/>
                <a:gd name="connsiteX152" fmla="*/ 395975 w 689291"/>
                <a:gd name="connsiteY152" fmla="*/ 378555 h 425637"/>
                <a:gd name="connsiteX153" fmla="*/ 403363 w 689291"/>
                <a:gd name="connsiteY153" fmla="*/ 385385 h 425637"/>
                <a:gd name="connsiteX154" fmla="*/ 410192 w 689291"/>
                <a:gd name="connsiteY154" fmla="*/ 378555 h 425637"/>
                <a:gd name="connsiteX155" fmla="*/ 410192 w 689291"/>
                <a:gd name="connsiteY155" fmla="*/ 363778 h 425637"/>
                <a:gd name="connsiteX156" fmla="*/ 402891 w 689291"/>
                <a:gd name="connsiteY156" fmla="*/ 356390 h 425637"/>
                <a:gd name="connsiteX157" fmla="*/ 313927 w 689291"/>
                <a:gd name="connsiteY157" fmla="*/ 345640 h 425637"/>
                <a:gd name="connsiteX158" fmla="*/ 332139 w 689291"/>
                <a:gd name="connsiteY158" fmla="*/ 364410 h 425637"/>
                <a:gd name="connsiteX159" fmla="*/ 332139 w 689291"/>
                <a:gd name="connsiteY159" fmla="*/ 379188 h 425637"/>
                <a:gd name="connsiteX160" fmla="*/ 313927 w 689291"/>
                <a:gd name="connsiteY160" fmla="*/ 397400 h 425637"/>
                <a:gd name="connsiteX161" fmla="*/ 295198 w 689291"/>
                <a:gd name="connsiteY161" fmla="*/ 379660 h 425637"/>
                <a:gd name="connsiteX162" fmla="*/ 295156 w 689291"/>
                <a:gd name="connsiteY162" fmla="*/ 364410 h 425637"/>
                <a:gd name="connsiteX163" fmla="*/ 313927 w 689291"/>
                <a:gd name="connsiteY163" fmla="*/ 345640 h 425637"/>
                <a:gd name="connsiteX164" fmla="*/ 226258 w 689291"/>
                <a:gd name="connsiteY164" fmla="*/ 345640 h 425637"/>
                <a:gd name="connsiteX165" fmla="*/ 244471 w 689291"/>
                <a:gd name="connsiteY165" fmla="*/ 364410 h 425637"/>
                <a:gd name="connsiteX166" fmla="*/ 244471 w 689291"/>
                <a:gd name="connsiteY166" fmla="*/ 379188 h 425637"/>
                <a:gd name="connsiteX167" fmla="*/ 226258 w 689291"/>
                <a:gd name="connsiteY167" fmla="*/ 397400 h 425637"/>
                <a:gd name="connsiteX168" fmla="*/ 207530 w 689291"/>
                <a:gd name="connsiteY168" fmla="*/ 379660 h 425637"/>
                <a:gd name="connsiteX169" fmla="*/ 207488 w 689291"/>
                <a:gd name="connsiteY169" fmla="*/ 364410 h 425637"/>
                <a:gd name="connsiteX170" fmla="*/ 226258 w 689291"/>
                <a:gd name="connsiteY170" fmla="*/ 345640 h 425637"/>
                <a:gd name="connsiteX171" fmla="*/ 138588 w 689291"/>
                <a:gd name="connsiteY171" fmla="*/ 345640 h 425637"/>
                <a:gd name="connsiteX172" fmla="*/ 156800 w 689291"/>
                <a:gd name="connsiteY172" fmla="*/ 364410 h 425637"/>
                <a:gd name="connsiteX173" fmla="*/ 156800 w 689291"/>
                <a:gd name="connsiteY173" fmla="*/ 379188 h 425637"/>
                <a:gd name="connsiteX174" fmla="*/ 138588 w 689291"/>
                <a:gd name="connsiteY174" fmla="*/ 397400 h 425637"/>
                <a:gd name="connsiteX175" fmla="*/ 119860 w 689291"/>
                <a:gd name="connsiteY175" fmla="*/ 379660 h 425637"/>
                <a:gd name="connsiteX176" fmla="*/ 119817 w 689291"/>
                <a:gd name="connsiteY176" fmla="*/ 364410 h 425637"/>
                <a:gd name="connsiteX177" fmla="*/ 138588 w 689291"/>
                <a:gd name="connsiteY177" fmla="*/ 345640 h 425637"/>
                <a:gd name="connsiteX178" fmla="*/ 44358 w 689291"/>
                <a:gd name="connsiteY178" fmla="*/ 345640 h 425637"/>
                <a:gd name="connsiteX179" fmla="*/ 62570 w 689291"/>
                <a:gd name="connsiteY179" fmla="*/ 364410 h 425637"/>
                <a:gd name="connsiteX180" fmla="*/ 62570 w 689291"/>
                <a:gd name="connsiteY180" fmla="*/ 379188 h 425637"/>
                <a:gd name="connsiteX181" fmla="*/ 44358 w 689291"/>
                <a:gd name="connsiteY181" fmla="*/ 397400 h 425637"/>
                <a:gd name="connsiteX182" fmla="*/ 25629 w 689291"/>
                <a:gd name="connsiteY182" fmla="*/ 379660 h 425637"/>
                <a:gd name="connsiteX183" fmla="*/ 25587 w 689291"/>
                <a:gd name="connsiteY183" fmla="*/ 364410 h 425637"/>
                <a:gd name="connsiteX184" fmla="*/ 44358 w 689291"/>
                <a:gd name="connsiteY184" fmla="*/ 345640 h 425637"/>
                <a:gd name="connsiteX185" fmla="*/ 357483 w 689291"/>
                <a:gd name="connsiteY185" fmla="*/ 345421 h 425637"/>
                <a:gd name="connsiteX186" fmla="*/ 363884 w 689291"/>
                <a:gd name="connsiteY186" fmla="*/ 351822 h 425637"/>
                <a:gd name="connsiteX187" fmla="*/ 363884 w 689291"/>
                <a:gd name="connsiteY187" fmla="*/ 390609 h 425637"/>
                <a:gd name="connsiteX188" fmla="*/ 357483 w 689291"/>
                <a:gd name="connsiteY188" fmla="*/ 397009 h 425637"/>
                <a:gd name="connsiteX189" fmla="*/ 351083 w 689291"/>
                <a:gd name="connsiteY189" fmla="*/ 390609 h 425637"/>
                <a:gd name="connsiteX190" fmla="*/ 351083 w 689291"/>
                <a:gd name="connsiteY190" fmla="*/ 351822 h 425637"/>
                <a:gd name="connsiteX191" fmla="*/ 357483 w 689291"/>
                <a:gd name="connsiteY191" fmla="*/ 345421 h 425637"/>
                <a:gd name="connsiteX192" fmla="*/ 269812 w 689291"/>
                <a:gd name="connsiteY192" fmla="*/ 345421 h 425637"/>
                <a:gd name="connsiteX193" fmla="*/ 276213 w 689291"/>
                <a:gd name="connsiteY193" fmla="*/ 351822 h 425637"/>
                <a:gd name="connsiteX194" fmla="*/ 276213 w 689291"/>
                <a:gd name="connsiteY194" fmla="*/ 390609 h 425637"/>
                <a:gd name="connsiteX195" fmla="*/ 269812 w 689291"/>
                <a:gd name="connsiteY195" fmla="*/ 397009 h 425637"/>
                <a:gd name="connsiteX196" fmla="*/ 263412 w 689291"/>
                <a:gd name="connsiteY196" fmla="*/ 390609 h 425637"/>
                <a:gd name="connsiteX197" fmla="*/ 263412 w 689291"/>
                <a:gd name="connsiteY197" fmla="*/ 351822 h 425637"/>
                <a:gd name="connsiteX198" fmla="*/ 269812 w 689291"/>
                <a:gd name="connsiteY198" fmla="*/ 345421 h 425637"/>
                <a:gd name="connsiteX199" fmla="*/ 182142 w 689291"/>
                <a:gd name="connsiteY199" fmla="*/ 345421 h 425637"/>
                <a:gd name="connsiteX200" fmla="*/ 188543 w 689291"/>
                <a:gd name="connsiteY200" fmla="*/ 351822 h 425637"/>
                <a:gd name="connsiteX201" fmla="*/ 188543 w 689291"/>
                <a:gd name="connsiteY201" fmla="*/ 390609 h 425637"/>
                <a:gd name="connsiteX202" fmla="*/ 182142 w 689291"/>
                <a:gd name="connsiteY202" fmla="*/ 397009 h 425637"/>
                <a:gd name="connsiteX203" fmla="*/ 175742 w 689291"/>
                <a:gd name="connsiteY203" fmla="*/ 390609 h 425637"/>
                <a:gd name="connsiteX204" fmla="*/ 175742 w 689291"/>
                <a:gd name="connsiteY204" fmla="*/ 351822 h 425637"/>
                <a:gd name="connsiteX205" fmla="*/ 182142 w 689291"/>
                <a:gd name="connsiteY205" fmla="*/ 345421 h 425637"/>
                <a:gd name="connsiteX206" fmla="*/ 87914 w 689291"/>
                <a:gd name="connsiteY206" fmla="*/ 345421 h 425637"/>
                <a:gd name="connsiteX207" fmla="*/ 94315 w 689291"/>
                <a:gd name="connsiteY207" fmla="*/ 351822 h 425637"/>
                <a:gd name="connsiteX208" fmla="*/ 94315 w 689291"/>
                <a:gd name="connsiteY208" fmla="*/ 390609 h 425637"/>
                <a:gd name="connsiteX209" fmla="*/ 87914 w 689291"/>
                <a:gd name="connsiteY209" fmla="*/ 397009 h 425637"/>
                <a:gd name="connsiteX210" fmla="*/ 81514 w 689291"/>
                <a:gd name="connsiteY210" fmla="*/ 390609 h 425637"/>
                <a:gd name="connsiteX211" fmla="*/ 81514 w 689291"/>
                <a:gd name="connsiteY211" fmla="*/ 351822 h 425637"/>
                <a:gd name="connsiteX212" fmla="*/ 87914 w 689291"/>
                <a:gd name="connsiteY212" fmla="*/ 345421 h 425637"/>
                <a:gd name="connsiteX213" fmla="*/ 243 w 689291"/>
                <a:gd name="connsiteY213" fmla="*/ 345421 h 425637"/>
                <a:gd name="connsiteX214" fmla="*/ 6644 w 689291"/>
                <a:gd name="connsiteY214" fmla="*/ 351822 h 425637"/>
                <a:gd name="connsiteX215" fmla="*/ 6644 w 689291"/>
                <a:gd name="connsiteY215" fmla="*/ 377865 h 425637"/>
                <a:gd name="connsiteX216" fmla="*/ 6035 w 689291"/>
                <a:gd name="connsiteY216" fmla="*/ 376928 h 425637"/>
                <a:gd name="connsiteX217" fmla="*/ 0 w 689291"/>
                <a:gd name="connsiteY217" fmla="*/ 345752 h 425637"/>
                <a:gd name="connsiteX218" fmla="*/ 21 w 689291"/>
                <a:gd name="connsiteY218" fmla="*/ 345643 h 425637"/>
                <a:gd name="connsiteX219" fmla="*/ 672932 w 689291"/>
                <a:gd name="connsiteY219" fmla="*/ 345007 h 425637"/>
                <a:gd name="connsiteX220" fmla="*/ 685953 w 689291"/>
                <a:gd name="connsiteY220" fmla="*/ 351091 h 425637"/>
                <a:gd name="connsiteX221" fmla="*/ 689291 w 689291"/>
                <a:gd name="connsiteY221" fmla="*/ 359249 h 425637"/>
                <a:gd name="connsiteX222" fmla="*/ 685814 w 689291"/>
                <a:gd name="connsiteY222" fmla="*/ 376928 h 425637"/>
                <a:gd name="connsiteX223" fmla="*/ 672785 w 689291"/>
                <a:gd name="connsiteY223" fmla="*/ 396708 h 425637"/>
                <a:gd name="connsiteX224" fmla="*/ 660250 w 689291"/>
                <a:gd name="connsiteY224" fmla="*/ 391618 h 425637"/>
                <a:gd name="connsiteX225" fmla="*/ 654204 w 689291"/>
                <a:gd name="connsiteY225" fmla="*/ 379027 h 425637"/>
                <a:gd name="connsiteX226" fmla="*/ 654161 w 689291"/>
                <a:gd name="connsiteY226" fmla="*/ 363778 h 425637"/>
                <a:gd name="connsiteX227" fmla="*/ 672932 w 689291"/>
                <a:gd name="connsiteY227" fmla="*/ 345007 h 425637"/>
                <a:gd name="connsiteX228" fmla="*/ 578702 w 689291"/>
                <a:gd name="connsiteY228" fmla="*/ 345007 h 425637"/>
                <a:gd name="connsiteX229" fmla="*/ 596915 w 689291"/>
                <a:gd name="connsiteY229" fmla="*/ 363778 h 425637"/>
                <a:gd name="connsiteX230" fmla="*/ 596915 w 689291"/>
                <a:gd name="connsiteY230" fmla="*/ 378555 h 425637"/>
                <a:gd name="connsiteX231" fmla="*/ 578702 w 689291"/>
                <a:gd name="connsiteY231" fmla="*/ 396767 h 425637"/>
                <a:gd name="connsiteX232" fmla="*/ 559974 w 689291"/>
                <a:gd name="connsiteY232" fmla="*/ 379027 h 425637"/>
                <a:gd name="connsiteX233" fmla="*/ 559931 w 689291"/>
                <a:gd name="connsiteY233" fmla="*/ 363778 h 425637"/>
                <a:gd name="connsiteX234" fmla="*/ 578702 w 689291"/>
                <a:gd name="connsiteY234" fmla="*/ 345007 h 425637"/>
                <a:gd name="connsiteX235" fmla="*/ 491033 w 689291"/>
                <a:gd name="connsiteY235" fmla="*/ 345007 h 425637"/>
                <a:gd name="connsiteX236" fmla="*/ 509246 w 689291"/>
                <a:gd name="connsiteY236" fmla="*/ 363778 h 425637"/>
                <a:gd name="connsiteX237" fmla="*/ 509246 w 689291"/>
                <a:gd name="connsiteY237" fmla="*/ 378555 h 425637"/>
                <a:gd name="connsiteX238" fmla="*/ 491033 w 689291"/>
                <a:gd name="connsiteY238" fmla="*/ 396767 h 425637"/>
                <a:gd name="connsiteX239" fmla="*/ 472305 w 689291"/>
                <a:gd name="connsiteY239" fmla="*/ 379027 h 425637"/>
                <a:gd name="connsiteX240" fmla="*/ 472262 w 689291"/>
                <a:gd name="connsiteY240" fmla="*/ 363778 h 425637"/>
                <a:gd name="connsiteX241" fmla="*/ 491033 w 689291"/>
                <a:gd name="connsiteY241" fmla="*/ 345007 h 425637"/>
                <a:gd name="connsiteX242" fmla="*/ 403363 w 689291"/>
                <a:gd name="connsiteY242" fmla="*/ 345007 h 425637"/>
                <a:gd name="connsiteX243" fmla="*/ 421576 w 689291"/>
                <a:gd name="connsiteY243" fmla="*/ 363778 h 425637"/>
                <a:gd name="connsiteX244" fmla="*/ 421576 w 689291"/>
                <a:gd name="connsiteY244" fmla="*/ 378555 h 425637"/>
                <a:gd name="connsiteX245" fmla="*/ 403363 w 689291"/>
                <a:gd name="connsiteY245" fmla="*/ 396767 h 425637"/>
                <a:gd name="connsiteX246" fmla="*/ 384635 w 689291"/>
                <a:gd name="connsiteY246" fmla="*/ 379027 h 425637"/>
                <a:gd name="connsiteX247" fmla="*/ 384592 w 689291"/>
                <a:gd name="connsiteY247" fmla="*/ 363778 h 425637"/>
                <a:gd name="connsiteX248" fmla="*/ 403363 w 689291"/>
                <a:gd name="connsiteY248" fmla="*/ 345007 h 425637"/>
                <a:gd name="connsiteX249" fmla="*/ 622258 w 689291"/>
                <a:gd name="connsiteY249" fmla="*/ 344788 h 425637"/>
                <a:gd name="connsiteX250" fmla="*/ 628659 w 689291"/>
                <a:gd name="connsiteY250" fmla="*/ 351189 h 425637"/>
                <a:gd name="connsiteX251" fmla="*/ 628659 w 689291"/>
                <a:gd name="connsiteY251" fmla="*/ 389976 h 425637"/>
                <a:gd name="connsiteX252" fmla="*/ 622258 w 689291"/>
                <a:gd name="connsiteY252" fmla="*/ 396376 h 425637"/>
                <a:gd name="connsiteX253" fmla="*/ 615858 w 689291"/>
                <a:gd name="connsiteY253" fmla="*/ 389976 h 425637"/>
                <a:gd name="connsiteX254" fmla="*/ 615858 w 689291"/>
                <a:gd name="connsiteY254" fmla="*/ 351189 h 425637"/>
                <a:gd name="connsiteX255" fmla="*/ 622258 w 689291"/>
                <a:gd name="connsiteY255" fmla="*/ 344788 h 425637"/>
                <a:gd name="connsiteX256" fmla="*/ 534587 w 689291"/>
                <a:gd name="connsiteY256" fmla="*/ 344788 h 425637"/>
                <a:gd name="connsiteX257" fmla="*/ 540988 w 689291"/>
                <a:gd name="connsiteY257" fmla="*/ 351189 h 425637"/>
                <a:gd name="connsiteX258" fmla="*/ 540988 w 689291"/>
                <a:gd name="connsiteY258" fmla="*/ 389976 h 425637"/>
                <a:gd name="connsiteX259" fmla="*/ 534587 w 689291"/>
                <a:gd name="connsiteY259" fmla="*/ 396376 h 425637"/>
                <a:gd name="connsiteX260" fmla="*/ 528187 w 689291"/>
                <a:gd name="connsiteY260" fmla="*/ 389976 h 425637"/>
                <a:gd name="connsiteX261" fmla="*/ 528187 w 689291"/>
                <a:gd name="connsiteY261" fmla="*/ 351189 h 425637"/>
                <a:gd name="connsiteX262" fmla="*/ 534587 w 689291"/>
                <a:gd name="connsiteY262" fmla="*/ 344788 h 425637"/>
                <a:gd name="connsiteX263" fmla="*/ 446917 w 689291"/>
                <a:gd name="connsiteY263" fmla="*/ 344788 h 425637"/>
                <a:gd name="connsiteX264" fmla="*/ 453317 w 689291"/>
                <a:gd name="connsiteY264" fmla="*/ 351189 h 425637"/>
                <a:gd name="connsiteX265" fmla="*/ 453317 w 689291"/>
                <a:gd name="connsiteY265" fmla="*/ 389976 h 425637"/>
                <a:gd name="connsiteX266" fmla="*/ 446917 w 689291"/>
                <a:gd name="connsiteY266" fmla="*/ 396376 h 425637"/>
                <a:gd name="connsiteX267" fmla="*/ 440517 w 689291"/>
                <a:gd name="connsiteY267" fmla="*/ 389976 h 425637"/>
                <a:gd name="connsiteX268" fmla="*/ 440517 w 689291"/>
                <a:gd name="connsiteY268" fmla="*/ 351189 h 425637"/>
                <a:gd name="connsiteX269" fmla="*/ 446917 w 689291"/>
                <a:gd name="connsiteY269" fmla="*/ 344788 h 425637"/>
                <a:gd name="connsiteX270" fmla="*/ 6362 w 689291"/>
                <a:gd name="connsiteY270" fmla="*/ 314325 h 425637"/>
                <a:gd name="connsiteX271" fmla="*/ 5790 w 689291"/>
                <a:gd name="connsiteY271" fmla="*/ 315682 h 425637"/>
                <a:gd name="connsiteX272" fmla="*/ 5918 w 689291"/>
                <a:gd name="connsiteY272" fmla="*/ 315015 h 425637"/>
                <a:gd name="connsiteX273" fmla="*/ 345113 w 689291"/>
                <a:gd name="connsiteY273" fmla="*/ 291947 h 425637"/>
                <a:gd name="connsiteX274" fmla="*/ 338283 w 689291"/>
                <a:gd name="connsiteY274" fmla="*/ 298777 h 425637"/>
                <a:gd name="connsiteX275" fmla="*/ 338283 w 689291"/>
                <a:gd name="connsiteY275" fmla="*/ 313553 h 425637"/>
                <a:gd name="connsiteX276" fmla="*/ 345585 w 689291"/>
                <a:gd name="connsiteY276" fmla="*/ 320942 h 425637"/>
                <a:gd name="connsiteX277" fmla="*/ 352501 w 689291"/>
                <a:gd name="connsiteY277" fmla="*/ 313553 h 425637"/>
                <a:gd name="connsiteX278" fmla="*/ 352501 w 689291"/>
                <a:gd name="connsiteY278" fmla="*/ 298777 h 425637"/>
                <a:gd name="connsiteX279" fmla="*/ 345113 w 689291"/>
                <a:gd name="connsiteY279" fmla="*/ 291947 h 425637"/>
                <a:gd name="connsiteX280" fmla="*/ 257442 w 689291"/>
                <a:gd name="connsiteY280" fmla="*/ 291947 h 425637"/>
                <a:gd name="connsiteX281" fmla="*/ 250612 w 689291"/>
                <a:gd name="connsiteY281" fmla="*/ 298777 h 425637"/>
                <a:gd name="connsiteX282" fmla="*/ 250612 w 689291"/>
                <a:gd name="connsiteY282" fmla="*/ 313553 h 425637"/>
                <a:gd name="connsiteX283" fmla="*/ 257915 w 689291"/>
                <a:gd name="connsiteY283" fmla="*/ 320942 h 425637"/>
                <a:gd name="connsiteX284" fmla="*/ 264831 w 689291"/>
                <a:gd name="connsiteY284" fmla="*/ 313553 h 425637"/>
                <a:gd name="connsiteX285" fmla="*/ 264831 w 689291"/>
                <a:gd name="connsiteY285" fmla="*/ 298777 h 425637"/>
                <a:gd name="connsiteX286" fmla="*/ 257442 w 689291"/>
                <a:gd name="connsiteY286" fmla="*/ 291947 h 425637"/>
                <a:gd name="connsiteX287" fmla="*/ 169815 w 689291"/>
                <a:gd name="connsiteY287" fmla="*/ 291947 h 425637"/>
                <a:gd name="connsiteX288" fmla="*/ 162985 w 689291"/>
                <a:gd name="connsiteY288" fmla="*/ 298777 h 425637"/>
                <a:gd name="connsiteX289" fmla="*/ 162985 w 689291"/>
                <a:gd name="connsiteY289" fmla="*/ 313553 h 425637"/>
                <a:gd name="connsiteX290" fmla="*/ 170288 w 689291"/>
                <a:gd name="connsiteY290" fmla="*/ 320942 h 425637"/>
                <a:gd name="connsiteX291" fmla="*/ 177202 w 689291"/>
                <a:gd name="connsiteY291" fmla="*/ 313553 h 425637"/>
                <a:gd name="connsiteX292" fmla="*/ 177202 w 689291"/>
                <a:gd name="connsiteY292" fmla="*/ 298777 h 425637"/>
                <a:gd name="connsiteX293" fmla="*/ 169815 w 689291"/>
                <a:gd name="connsiteY293" fmla="*/ 291947 h 425637"/>
                <a:gd name="connsiteX294" fmla="*/ 75544 w 689291"/>
                <a:gd name="connsiteY294" fmla="*/ 291947 h 425637"/>
                <a:gd name="connsiteX295" fmla="*/ 68714 w 689291"/>
                <a:gd name="connsiteY295" fmla="*/ 298777 h 425637"/>
                <a:gd name="connsiteX296" fmla="*/ 68714 w 689291"/>
                <a:gd name="connsiteY296" fmla="*/ 313553 h 425637"/>
                <a:gd name="connsiteX297" fmla="*/ 76017 w 689291"/>
                <a:gd name="connsiteY297" fmla="*/ 320942 h 425637"/>
                <a:gd name="connsiteX298" fmla="*/ 82932 w 689291"/>
                <a:gd name="connsiteY298" fmla="*/ 313553 h 425637"/>
                <a:gd name="connsiteX299" fmla="*/ 82932 w 689291"/>
                <a:gd name="connsiteY299" fmla="*/ 298777 h 425637"/>
                <a:gd name="connsiteX300" fmla="*/ 75544 w 689291"/>
                <a:gd name="connsiteY300" fmla="*/ 291947 h 425637"/>
                <a:gd name="connsiteX301" fmla="*/ 609888 w 689291"/>
                <a:gd name="connsiteY301" fmla="*/ 291315 h 425637"/>
                <a:gd name="connsiteX302" fmla="*/ 603059 w 689291"/>
                <a:gd name="connsiteY302" fmla="*/ 298144 h 425637"/>
                <a:gd name="connsiteX303" fmla="*/ 603059 w 689291"/>
                <a:gd name="connsiteY303" fmla="*/ 312921 h 425637"/>
                <a:gd name="connsiteX304" fmla="*/ 610361 w 689291"/>
                <a:gd name="connsiteY304" fmla="*/ 320309 h 425637"/>
                <a:gd name="connsiteX305" fmla="*/ 617277 w 689291"/>
                <a:gd name="connsiteY305" fmla="*/ 312921 h 425637"/>
                <a:gd name="connsiteX306" fmla="*/ 617277 w 689291"/>
                <a:gd name="connsiteY306" fmla="*/ 298144 h 425637"/>
                <a:gd name="connsiteX307" fmla="*/ 609888 w 689291"/>
                <a:gd name="connsiteY307" fmla="*/ 291315 h 425637"/>
                <a:gd name="connsiteX308" fmla="*/ 522218 w 689291"/>
                <a:gd name="connsiteY308" fmla="*/ 291315 h 425637"/>
                <a:gd name="connsiteX309" fmla="*/ 515387 w 689291"/>
                <a:gd name="connsiteY309" fmla="*/ 298144 h 425637"/>
                <a:gd name="connsiteX310" fmla="*/ 515387 w 689291"/>
                <a:gd name="connsiteY310" fmla="*/ 312921 h 425637"/>
                <a:gd name="connsiteX311" fmla="*/ 522690 w 689291"/>
                <a:gd name="connsiteY311" fmla="*/ 320309 h 425637"/>
                <a:gd name="connsiteX312" fmla="*/ 529606 w 689291"/>
                <a:gd name="connsiteY312" fmla="*/ 312921 h 425637"/>
                <a:gd name="connsiteX313" fmla="*/ 529606 w 689291"/>
                <a:gd name="connsiteY313" fmla="*/ 298144 h 425637"/>
                <a:gd name="connsiteX314" fmla="*/ 522218 w 689291"/>
                <a:gd name="connsiteY314" fmla="*/ 291315 h 425637"/>
                <a:gd name="connsiteX315" fmla="*/ 434591 w 689291"/>
                <a:gd name="connsiteY315" fmla="*/ 291315 h 425637"/>
                <a:gd name="connsiteX316" fmla="*/ 427761 w 689291"/>
                <a:gd name="connsiteY316" fmla="*/ 298144 h 425637"/>
                <a:gd name="connsiteX317" fmla="*/ 427761 w 689291"/>
                <a:gd name="connsiteY317" fmla="*/ 312921 h 425637"/>
                <a:gd name="connsiteX318" fmla="*/ 435062 w 689291"/>
                <a:gd name="connsiteY318" fmla="*/ 320309 h 425637"/>
                <a:gd name="connsiteX319" fmla="*/ 441978 w 689291"/>
                <a:gd name="connsiteY319" fmla="*/ 312921 h 425637"/>
                <a:gd name="connsiteX320" fmla="*/ 441978 w 689291"/>
                <a:gd name="connsiteY320" fmla="*/ 298144 h 425637"/>
                <a:gd name="connsiteX321" fmla="*/ 434591 w 689291"/>
                <a:gd name="connsiteY321" fmla="*/ 291315 h 425637"/>
                <a:gd name="connsiteX322" fmla="*/ 658782 w 689291"/>
                <a:gd name="connsiteY322" fmla="*/ 282090 h 425637"/>
                <a:gd name="connsiteX323" fmla="*/ 667001 w 689291"/>
                <a:gd name="connsiteY323" fmla="*/ 287751 h 425637"/>
                <a:gd name="connsiteX324" fmla="*/ 667001 w 689291"/>
                <a:gd name="connsiteY324" fmla="*/ 325458 h 425637"/>
                <a:gd name="connsiteX325" fmla="*/ 660602 w 689291"/>
                <a:gd name="connsiteY325" fmla="*/ 331902 h 425637"/>
                <a:gd name="connsiteX326" fmla="*/ 654201 w 689291"/>
                <a:gd name="connsiteY326" fmla="*/ 325501 h 425637"/>
                <a:gd name="connsiteX327" fmla="*/ 654201 w 689291"/>
                <a:gd name="connsiteY327" fmla="*/ 286671 h 425637"/>
                <a:gd name="connsiteX328" fmla="*/ 33094 w 689291"/>
                <a:gd name="connsiteY328" fmla="*/ 282011 h 425637"/>
                <a:gd name="connsiteX329" fmla="*/ 38387 w 689291"/>
                <a:gd name="connsiteY329" fmla="*/ 287304 h 425637"/>
                <a:gd name="connsiteX330" fmla="*/ 38387 w 689291"/>
                <a:gd name="connsiteY330" fmla="*/ 326091 h 425637"/>
                <a:gd name="connsiteX331" fmla="*/ 31987 w 689291"/>
                <a:gd name="connsiteY331" fmla="*/ 332535 h 425637"/>
                <a:gd name="connsiteX332" fmla="*/ 25587 w 689291"/>
                <a:gd name="connsiteY332" fmla="*/ 326134 h 425637"/>
                <a:gd name="connsiteX333" fmla="*/ 25587 w 689291"/>
                <a:gd name="connsiteY333" fmla="*/ 287380 h 425637"/>
                <a:gd name="connsiteX334" fmla="*/ 301556 w 689291"/>
                <a:gd name="connsiteY334" fmla="*/ 280904 h 425637"/>
                <a:gd name="connsiteX335" fmla="*/ 307956 w 689291"/>
                <a:gd name="connsiteY335" fmla="*/ 287304 h 425637"/>
                <a:gd name="connsiteX336" fmla="*/ 307956 w 689291"/>
                <a:gd name="connsiteY336" fmla="*/ 326091 h 425637"/>
                <a:gd name="connsiteX337" fmla="*/ 301556 w 689291"/>
                <a:gd name="connsiteY337" fmla="*/ 332535 h 425637"/>
                <a:gd name="connsiteX338" fmla="*/ 295156 w 689291"/>
                <a:gd name="connsiteY338" fmla="*/ 326134 h 425637"/>
                <a:gd name="connsiteX339" fmla="*/ 295156 w 689291"/>
                <a:gd name="connsiteY339" fmla="*/ 287304 h 425637"/>
                <a:gd name="connsiteX340" fmla="*/ 301556 w 689291"/>
                <a:gd name="connsiteY340" fmla="*/ 280904 h 425637"/>
                <a:gd name="connsiteX341" fmla="*/ 213927 w 689291"/>
                <a:gd name="connsiteY341" fmla="*/ 280904 h 425637"/>
                <a:gd name="connsiteX342" fmla="*/ 220327 w 689291"/>
                <a:gd name="connsiteY342" fmla="*/ 287304 h 425637"/>
                <a:gd name="connsiteX343" fmla="*/ 220327 w 689291"/>
                <a:gd name="connsiteY343" fmla="*/ 326091 h 425637"/>
                <a:gd name="connsiteX344" fmla="*/ 213927 w 689291"/>
                <a:gd name="connsiteY344" fmla="*/ 332535 h 425637"/>
                <a:gd name="connsiteX345" fmla="*/ 207527 w 689291"/>
                <a:gd name="connsiteY345" fmla="*/ 326134 h 425637"/>
                <a:gd name="connsiteX346" fmla="*/ 207527 w 689291"/>
                <a:gd name="connsiteY346" fmla="*/ 287304 h 425637"/>
                <a:gd name="connsiteX347" fmla="*/ 213927 w 689291"/>
                <a:gd name="connsiteY347" fmla="*/ 280904 h 425637"/>
                <a:gd name="connsiteX348" fmla="*/ 126257 w 689291"/>
                <a:gd name="connsiteY348" fmla="*/ 280904 h 425637"/>
                <a:gd name="connsiteX349" fmla="*/ 132657 w 689291"/>
                <a:gd name="connsiteY349" fmla="*/ 287304 h 425637"/>
                <a:gd name="connsiteX350" fmla="*/ 132657 w 689291"/>
                <a:gd name="connsiteY350" fmla="*/ 326091 h 425637"/>
                <a:gd name="connsiteX351" fmla="*/ 126257 w 689291"/>
                <a:gd name="connsiteY351" fmla="*/ 332535 h 425637"/>
                <a:gd name="connsiteX352" fmla="*/ 119857 w 689291"/>
                <a:gd name="connsiteY352" fmla="*/ 326134 h 425637"/>
                <a:gd name="connsiteX353" fmla="*/ 119857 w 689291"/>
                <a:gd name="connsiteY353" fmla="*/ 287304 h 425637"/>
                <a:gd name="connsiteX354" fmla="*/ 126257 w 689291"/>
                <a:gd name="connsiteY354" fmla="*/ 280904 h 425637"/>
                <a:gd name="connsiteX355" fmla="*/ 345157 w 689291"/>
                <a:gd name="connsiteY355" fmla="*/ 280565 h 425637"/>
                <a:gd name="connsiteX356" fmla="*/ 363885 w 689291"/>
                <a:gd name="connsiteY356" fmla="*/ 298305 h 425637"/>
                <a:gd name="connsiteX357" fmla="*/ 363928 w 689291"/>
                <a:gd name="connsiteY357" fmla="*/ 313553 h 425637"/>
                <a:gd name="connsiteX358" fmla="*/ 345157 w 689291"/>
                <a:gd name="connsiteY358" fmla="*/ 332324 h 425637"/>
                <a:gd name="connsiteX359" fmla="*/ 326944 w 689291"/>
                <a:gd name="connsiteY359" fmla="*/ 313553 h 425637"/>
                <a:gd name="connsiteX360" fmla="*/ 326944 w 689291"/>
                <a:gd name="connsiteY360" fmla="*/ 298777 h 425637"/>
                <a:gd name="connsiteX361" fmla="*/ 345157 w 689291"/>
                <a:gd name="connsiteY361" fmla="*/ 280565 h 425637"/>
                <a:gd name="connsiteX362" fmla="*/ 257485 w 689291"/>
                <a:gd name="connsiteY362" fmla="*/ 280565 h 425637"/>
                <a:gd name="connsiteX363" fmla="*/ 276213 w 689291"/>
                <a:gd name="connsiteY363" fmla="*/ 298305 h 425637"/>
                <a:gd name="connsiteX364" fmla="*/ 276256 w 689291"/>
                <a:gd name="connsiteY364" fmla="*/ 313553 h 425637"/>
                <a:gd name="connsiteX365" fmla="*/ 257485 w 689291"/>
                <a:gd name="connsiteY365" fmla="*/ 332324 h 425637"/>
                <a:gd name="connsiteX366" fmla="*/ 239273 w 689291"/>
                <a:gd name="connsiteY366" fmla="*/ 313553 h 425637"/>
                <a:gd name="connsiteX367" fmla="*/ 239273 w 689291"/>
                <a:gd name="connsiteY367" fmla="*/ 298777 h 425637"/>
                <a:gd name="connsiteX368" fmla="*/ 257485 w 689291"/>
                <a:gd name="connsiteY368" fmla="*/ 280565 h 425637"/>
                <a:gd name="connsiteX369" fmla="*/ 169815 w 689291"/>
                <a:gd name="connsiteY369" fmla="*/ 280565 h 425637"/>
                <a:gd name="connsiteX370" fmla="*/ 188544 w 689291"/>
                <a:gd name="connsiteY370" fmla="*/ 298305 h 425637"/>
                <a:gd name="connsiteX371" fmla="*/ 188586 w 689291"/>
                <a:gd name="connsiteY371" fmla="*/ 313553 h 425637"/>
                <a:gd name="connsiteX372" fmla="*/ 169815 w 689291"/>
                <a:gd name="connsiteY372" fmla="*/ 332324 h 425637"/>
                <a:gd name="connsiteX373" fmla="*/ 151603 w 689291"/>
                <a:gd name="connsiteY373" fmla="*/ 313553 h 425637"/>
                <a:gd name="connsiteX374" fmla="*/ 151603 w 689291"/>
                <a:gd name="connsiteY374" fmla="*/ 298777 h 425637"/>
                <a:gd name="connsiteX375" fmla="*/ 169815 w 689291"/>
                <a:gd name="connsiteY375" fmla="*/ 280565 h 425637"/>
                <a:gd name="connsiteX376" fmla="*/ 75588 w 689291"/>
                <a:gd name="connsiteY376" fmla="*/ 280565 h 425637"/>
                <a:gd name="connsiteX377" fmla="*/ 94316 w 689291"/>
                <a:gd name="connsiteY377" fmla="*/ 298305 h 425637"/>
                <a:gd name="connsiteX378" fmla="*/ 94359 w 689291"/>
                <a:gd name="connsiteY378" fmla="*/ 313553 h 425637"/>
                <a:gd name="connsiteX379" fmla="*/ 75588 w 689291"/>
                <a:gd name="connsiteY379" fmla="*/ 332324 h 425637"/>
                <a:gd name="connsiteX380" fmla="*/ 57375 w 689291"/>
                <a:gd name="connsiteY380" fmla="*/ 313553 h 425637"/>
                <a:gd name="connsiteX381" fmla="*/ 57375 w 689291"/>
                <a:gd name="connsiteY381" fmla="*/ 298777 h 425637"/>
                <a:gd name="connsiteX382" fmla="*/ 75588 w 689291"/>
                <a:gd name="connsiteY382" fmla="*/ 280565 h 425637"/>
                <a:gd name="connsiteX383" fmla="*/ 566331 w 689291"/>
                <a:gd name="connsiteY383" fmla="*/ 280271 h 425637"/>
                <a:gd name="connsiteX384" fmla="*/ 572730 w 689291"/>
                <a:gd name="connsiteY384" fmla="*/ 286671 h 425637"/>
                <a:gd name="connsiteX385" fmla="*/ 572730 w 689291"/>
                <a:gd name="connsiteY385" fmla="*/ 325458 h 425637"/>
                <a:gd name="connsiteX386" fmla="*/ 566331 w 689291"/>
                <a:gd name="connsiteY386" fmla="*/ 331902 h 425637"/>
                <a:gd name="connsiteX387" fmla="*/ 559931 w 689291"/>
                <a:gd name="connsiteY387" fmla="*/ 325501 h 425637"/>
                <a:gd name="connsiteX388" fmla="*/ 559931 w 689291"/>
                <a:gd name="connsiteY388" fmla="*/ 286671 h 425637"/>
                <a:gd name="connsiteX389" fmla="*/ 566331 w 689291"/>
                <a:gd name="connsiteY389" fmla="*/ 280271 h 425637"/>
                <a:gd name="connsiteX390" fmla="*/ 478702 w 689291"/>
                <a:gd name="connsiteY390" fmla="*/ 280271 h 425637"/>
                <a:gd name="connsiteX391" fmla="*/ 485103 w 689291"/>
                <a:gd name="connsiteY391" fmla="*/ 286671 h 425637"/>
                <a:gd name="connsiteX392" fmla="*/ 485103 w 689291"/>
                <a:gd name="connsiteY392" fmla="*/ 325458 h 425637"/>
                <a:gd name="connsiteX393" fmla="*/ 478702 w 689291"/>
                <a:gd name="connsiteY393" fmla="*/ 331902 h 425637"/>
                <a:gd name="connsiteX394" fmla="*/ 472302 w 689291"/>
                <a:gd name="connsiteY394" fmla="*/ 325501 h 425637"/>
                <a:gd name="connsiteX395" fmla="*/ 472302 w 689291"/>
                <a:gd name="connsiteY395" fmla="*/ 286671 h 425637"/>
                <a:gd name="connsiteX396" fmla="*/ 478702 w 689291"/>
                <a:gd name="connsiteY396" fmla="*/ 280271 h 425637"/>
                <a:gd name="connsiteX397" fmla="*/ 391033 w 689291"/>
                <a:gd name="connsiteY397" fmla="*/ 280271 h 425637"/>
                <a:gd name="connsiteX398" fmla="*/ 397433 w 689291"/>
                <a:gd name="connsiteY398" fmla="*/ 286671 h 425637"/>
                <a:gd name="connsiteX399" fmla="*/ 397433 w 689291"/>
                <a:gd name="connsiteY399" fmla="*/ 325458 h 425637"/>
                <a:gd name="connsiteX400" fmla="*/ 391033 w 689291"/>
                <a:gd name="connsiteY400" fmla="*/ 331902 h 425637"/>
                <a:gd name="connsiteX401" fmla="*/ 384632 w 689291"/>
                <a:gd name="connsiteY401" fmla="*/ 325501 h 425637"/>
                <a:gd name="connsiteX402" fmla="*/ 384632 w 689291"/>
                <a:gd name="connsiteY402" fmla="*/ 286671 h 425637"/>
                <a:gd name="connsiteX403" fmla="*/ 391033 w 689291"/>
                <a:gd name="connsiteY403" fmla="*/ 280271 h 425637"/>
                <a:gd name="connsiteX404" fmla="*/ 609931 w 689291"/>
                <a:gd name="connsiteY404" fmla="*/ 279932 h 425637"/>
                <a:gd name="connsiteX405" fmla="*/ 628659 w 689291"/>
                <a:gd name="connsiteY405" fmla="*/ 297673 h 425637"/>
                <a:gd name="connsiteX406" fmla="*/ 628702 w 689291"/>
                <a:gd name="connsiteY406" fmla="*/ 312921 h 425637"/>
                <a:gd name="connsiteX407" fmla="*/ 609931 w 689291"/>
                <a:gd name="connsiteY407" fmla="*/ 331691 h 425637"/>
                <a:gd name="connsiteX408" fmla="*/ 591719 w 689291"/>
                <a:gd name="connsiteY408" fmla="*/ 312921 h 425637"/>
                <a:gd name="connsiteX409" fmla="*/ 591719 w 689291"/>
                <a:gd name="connsiteY409" fmla="*/ 298144 h 425637"/>
                <a:gd name="connsiteX410" fmla="*/ 609931 w 689291"/>
                <a:gd name="connsiteY410" fmla="*/ 279932 h 425637"/>
                <a:gd name="connsiteX411" fmla="*/ 522261 w 689291"/>
                <a:gd name="connsiteY411" fmla="*/ 279932 h 425637"/>
                <a:gd name="connsiteX412" fmla="*/ 540989 w 689291"/>
                <a:gd name="connsiteY412" fmla="*/ 297673 h 425637"/>
                <a:gd name="connsiteX413" fmla="*/ 541032 w 689291"/>
                <a:gd name="connsiteY413" fmla="*/ 312921 h 425637"/>
                <a:gd name="connsiteX414" fmla="*/ 522261 w 689291"/>
                <a:gd name="connsiteY414" fmla="*/ 331691 h 425637"/>
                <a:gd name="connsiteX415" fmla="*/ 504048 w 689291"/>
                <a:gd name="connsiteY415" fmla="*/ 312921 h 425637"/>
                <a:gd name="connsiteX416" fmla="*/ 504048 w 689291"/>
                <a:gd name="connsiteY416" fmla="*/ 298144 h 425637"/>
                <a:gd name="connsiteX417" fmla="*/ 522261 w 689291"/>
                <a:gd name="connsiteY417" fmla="*/ 279932 h 425637"/>
                <a:gd name="connsiteX418" fmla="*/ 434591 w 689291"/>
                <a:gd name="connsiteY418" fmla="*/ 279932 h 425637"/>
                <a:gd name="connsiteX419" fmla="*/ 453318 w 689291"/>
                <a:gd name="connsiteY419" fmla="*/ 297673 h 425637"/>
                <a:gd name="connsiteX420" fmla="*/ 453361 w 689291"/>
                <a:gd name="connsiteY420" fmla="*/ 312921 h 425637"/>
                <a:gd name="connsiteX421" fmla="*/ 434591 w 689291"/>
                <a:gd name="connsiteY421" fmla="*/ 331691 h 425637"/>
                <a:gd name="connsiteX422" fmla="*/ 416377 w 689291"/>
                <a:gd name="connsiteY422" fmla="*/ 312921 h 425637"/>
                <a:gd name="connsiteX423" fmla="*/ 416377 w 689291"/>
                <a:gd name="connsiteY423" fmla="*/ 298144 h 425637"/>
                <a:gd name="connsiteX424" fmla="*/ 434591 w 689291"/>
                <a:gd name="connsiteY424" fmla="*/ 279932 h 425637"/>
                <a:gd name="connsiteX425" fmla="*/ 210384 w 689291"/>
                <a:gd name="connsiteY425" fmla="*/ 236381 h 425637"/>
                <a:gd name="connsiteX426" fmla="*/ 203870 w 689291"/>
                <a:gd name="connsiteY426" fmla="*/ 242894 h 425637"/>
                <a:gd name="connsiteX427" fmla="*/ 203870 w 689291"/>
                <a:gd name="connsiteY427" fmla="*/ 257670 h 425637"/>
                <a:gd name="connsiteX428" fmla="*/ 211111 w 689291"/>
                <a:gd name="connsiteY428" fmla="*/ 264996 h 425637"/>
                <a:gd name="connsiteX429" fmla="*/ 217717 w 689291"/>
                <a:gd name="connsiteY429" fmla="*/ 257936 h 425637"/>
                <a:gd name="connsiteX430" fmla="*/ 217717 w 689291"/>
                <a:gd name="connsiteY430" fmla="*/ 243160 h 425637"/>
                <a:gd name="connsiteX431" fmla="*/ 122714 w 689291"/>
                <a:gd name="connsiteY431" fmla="*/ 236381 h 425637"/>
                <a:gd name="connsiteX432" fmla="*/ 116200 w 689291"/>
                <a:gd name="connsiteY432" fmla="*/ 242894 h 425637"/>
                <a:gd name="connsiteX433" fmla="*/ 116200 w 689291"/>
                <a:gd name="connsiteY433" fmla="*/ 257670 h 425637"/>
                <a:gd name="connsiteX434" fmla="*/ 123440 w 689291"/>
                <a:gd name="connsiteY434" fmla="*/ 264996 h 425637"/>
                <a:gd name="connsiteX435" fmla="*/ 130047 w 689291"/>
                <a:gd name="connsiteY435" fmla="*/ 257936 h 425637"/>
                <a:gd name="connsiteX436" fmla="*/ 130047 w 689291"/>
                <a:gd name="connsiteY436" fmla="*/ 243160 h 425637"/>
                <a:gd name="connsiteX437" fmla="*/ 480270 w 689291"/>
                <a:gd name="connsiteY437" fmla="*/ 236064 h 425637"/>
                <a:gd name="connsiteX438" fmla="*/ 473440 w 689291"/>
                <a:gd name="connsiteY438" fmla="*/ 242894 h 425637"/>
                <a:gd name="connsiteX439" fmla="*/ 473440 w 689291"/>
                <a:gd name="connsiteY439" fmla="*/ 257670 h 425637"/>
                <a:gd name="connsiteX440" fmla="*/ 480743 w 689291"/>
                <a:gd name="connsiteY440" fmla="*/ 265059 h 425637"/>
                <a:gd name="connsiteX441" fmla="*/ 487659 w 689291"/>
                <a:gd name="connsiteY441" fmla="*/ 257670 h 425637"/>
                <a:gd name="connsiteX442" fmla="*/ 487659 w 689291"/>
                <a:gd name="connsiteY442" fmla="*/ 242894 h 425637"/>
                <a:gd name="connsiteX443" fmla="*/ 480270 w 689291"/>
                <a:gd name="connsiteY443" fmla="*/ 236064 h 425637"/>
                <a:gd name="connsiteX444" fmla="*/ 392599 w 689291"/>
                <a:gd name="connsiteY444" fmla="*/ 236064 h 425637"/>
                <a:gd name="connsiteX445" fmla="*/ 385769 w 689291"/>
                <a:gd name="connsiteY445" fmla="*/ 242894 h 425637"/>
                <a:gd name="connsiteX446" fmla="*/ 385769 w 689291"/>
                <a:gd name="connsiteY446" fmla="*/ 257670 h 425637"/>
                <a:gd name="connsiteX447" fmla="*/ 393071 w 689291"/>
                <a:gd name="connsiteY447" fmla="*/ 265059 h 425637"/>
                <a:gd name="connsiteX448" fmla="*/ 399987 w 689291"/>
                <a:gd name="connsiteY448" fmla="*/ 257670 h 425637"/>
                <a:gd name="connsiteX449" fmla="*/ 399987 w 689291"/>
                <a:gd name="connsiteY449" fmla="*/ 242894 h 425637"/>
                <a:gd name="connsiteX450" fmla="*/ 392599 w 689291"/>
                <a:gd name="connsiteY450" fmla="*/ 236064 h 425637"/>
                <a:gd name="connsiteX451" fmla="*/ 304971 w 689291"/>
                <a:gd name="connsiteY451" fmla="*/ 236064 h 425637"/>
                <a:gd name="connsiteX452" fmla="*/ 298141 w 689291"/>
                <a:gd name="connsiteY452" fmla="*/ 242894 h 425637"/>
                <a:gd name="connsiteX453" fmla="*/ 298141 w 689291"/>
                <a:gd name="connsiteY453" fmla="*/ 257670 h 425637"/>
                <a:gd name="connsiteX454" fmla="*/ 305444 w 689291"/>
                <a:gd name="connsiteY454" fmla="*/ 265059 h 425637"/>
                <a:gd name="connsiteX455" fmla="*/ 312359 w 689291"/>
                <a:gd name="connsiteY455" fmla="*/ 257670 h 425637"/>
                <a:gd name="connsiteX456" fmla="*/ 312359 w 689291"/>
                <a:gd name="connsiteY456" fmla="*/ 242894 h 425637"/>
                <a:gd name="connsiteX457" fmla="*/ 304971 w 689291"/>
                <a:gd name="connsiteY457" fmla="*/ 236064 h 425637"/>
                <a:gd name="connsiteX458" fmla="*/ 569375 w 689291"/>
                <a:gd name="connsiteY458" fmla="*/ 235698 h 425637"/>
                <a:gd name="connsiteX459" fmla="*/ 562546 w 689291"/>
                <a:gd name="connsiteY459" fmla="*/ 242528 h 425637"/>
                <a:gd name="connsiteX460" fmla="*/ 562546 w 689291"/>
                <a:gd name="connsiteY460" fmla="*/ 257304 h 425637"/>
                <a:gd name="connsiteX461" fmla="*/ 569847 w 689291"/>
                <a:gd name="connsiteY461" fmla="*/ 264693 h 425637"/>
                <a:gd name="connsiteX462" fmla="*/ 576763 w 689291"/>
                <a:gd name="connsiteY462" fmla="*/ 257304 h 425637"/>
                <a:gd name="connsiteX463" fmla="*/ 576763 w 689291"/>
                <a:gd name="connsiteY463" fmla="*/ 242528 h 425637"/>
                <a:gd name="connsiteX464" fmla="*/ 569375 w 689291"/>
                <a:gd name="connsiteY464" fmla="*/ 235698 h 425637"/>
                <a:gd name="connsiteX465" fmla="*/ 436712 w 689291"/>
                <a:gd name="connsiteY465" fmla="*/ 225060 h 425637"/>
                <a:gd name="connsiteX466" fmla="*/ 443112 w 689291"/>
                <a:gd name="connsiteY466" fmla="*/ 231461 h 425637"/>
                <a:gd name="connsiteX467" fmla="*/ 443112 w 689291"/>
                <a:gd name="connsiteY467" fmla="*/ 270248 h 425637"/>
                <a:gd name="connsiteX468" fmla="*/ 436712 w 689291"/>
                <a:gd name="connsiteY468" fmla="*/ 276648 h 425637"/>
                <a:gd name="connsiteX469" fmla="*/ 430312 w 689291"/>
                <a:gd name="connsiteY469" fmla="*/ 270248 h 425637"/>
                <a:gd name="connsiteX470" fmla="*/ 430312 w 689291"/>
                <a:gd name="connsiteY470" fmla="*/ 231461 h 425637"/>
                <a:gd name="connsiteX471" fmla="*/ 436712 w 689291"/>
                <a:gd name="connsiteY471" fmla="*/ 225060 h 425637"/>
                <a:gd name="connsiteX472" fmla="*/ 349084 w 689291"/>
                <a:gd name="connsiteY472" fmla="*/ 225060 h 425637"/>
                <a:gd name="connsiteX473" fmla="*/ 355484 w 689291"/>
                <a:gd name="connsiteY473" fmla="*/ 231461 h 425637"/>
                <a:gd name="connsiteX474" fmla="*/ 355484 w 689291"/>
                <a:gd name="connsiteY474" fmla="*/ 270248 h 425637"/>
                <a:gd name="connsiteX475" fmla="*/ 349084 w 689291"/>
                <a:gd name="connsiteY475" fmla="*/ 276648 h 425637"/>
                <a:gd name="connsiteX476" fmla="*/ 342684 w 689291"/>
                <a:gd name="connsiteY476" fmla="*/ 270248 h 425637"/>
                <a:gd name="connsiteX477" fmla="*/ 342684 w 689291"/>
                <a:gd name="connsiteY477" fmla="*/ 231461 h 425637"/>
                <a:gd name="connsiteX478" fmla="*/ 349084 w 689291"/>
                <a:gd name="connsiteY478" fmla="*/ 225060 h 425637"/>
                <a:gd name="connsiteX479" fmla="*/ 261415 w 689291"/>
                <a:gd name="connsiteY479" fmla="*/ 225060 h 425637"/>
                <a:gd name="connsiteX480" fmla="*/ 267815 w 689291"/>
                <a:gd name="connsiteY480" fmla="*/ 231461 h 425637"/>
                <a:gd name="connsiteX481" fmla="*/ 267815 w 689291"/>
                <a:gd name="connsiteY481" fmla="*/ 270248 h 425637"/>
                <a:gd name="connsiteX482" fmla="*/ 261415 w 689291"/>
                <a:gd name="connsiteY482" fmla="*/ 276648 h 425637"/>
                <a:gd name="connsiteX483" fmla="*/ 255015 w 689291"/>
                <a:gd name="connsiteY483" fmla="*/ 270248 h 425637"/>
                <a:gd name="connsiteX484" fmla="*/ 255015 w 689291"/>
                <a:gd name="connsiteY484" fmla="*/ 231461 h 425637"/>
                <a:gd name="connsiteX485" fmla="*/ 261415 w 689291"/>
                <a:gd name="connsiteY485" fmla="*/ 225060 h 425637"/>
                <a:gd name="connsiteX486" fmla="*/ 167143 w 689291"/>
                <a:gd name="connsiteY486" fmla="*/ 225060 h 425637"/>
                <a:gd name="connsiteX487" fmla="*/ 173543 w 689291"/>
                <a:gd name="connsiteY487" fmla="*/ 231461 h 425637"/>
                <a:gd name="connsiteX488" fmla="*/ 173543 w 689291"/>
                <a:gd name="connsiteY488" fmla="*/ 270248 h 425637"/>
                <a:gd name="connsiteX489" fmla="*/ 167143 w 689291"/>
                <a:gd name="connsiteY489" fmla="*/ 276648 h 425637"/>
                <a:gd name="connsiteX490" fmla="*/ 167090 w 689291"/>
                <a:gd name="connsiteY490" fmla="*/ 276596 h 425637"/>
                <a:gd name="connsiteX491" fmla="*/ 166772 w 689291"/>
                <a:gd name="connsiteY491" fmla="*/ 276914 h 425637"/>
                <a:gd name="connsiteX492" fmla="*/ 160372 w 689291"/>
                <a:gd name="connsiteY492" fmla="*/ 270514 h 425637"/>
                <a:gd name="connsiteX493" fmla="*/ 160372 w 689291"/>
                <a:gd name="connsiteY493" fmla="*/ 231727 h 425637"/>
                <a:gd name="connsiteX494" fmla="*/ 166772 w 689291"/>
                <a:gd name="connsiteY494" fmla="*/ 225326 h 425637"/>
                <a:gd name="connsiteX495" fmla="*/ 166824 w 689291"/>
                <a:gd name="connsiteY495" fmla="*/ 225379 h 425637"/>
                <a:gd name="connsiteX496" fmla="*/ 79515 w 689291"/>
                <a:gd name="connsiteY496" fmla="*/ 225060 h 425637"/>
                <a:gd name="connsiteX497" fmla="*/ 85915 w 689291"/>
                <a:gd name="connsiteY497" fmla="*/ 231461 h 425637"/>
                <a:gd name="connsiteX498" fmla="*/ 85915 w 689291"/>
                <a:gd name="connsiteY498" fmla="*/ 270248 h 425637"/>
                <a:gd name="connsiteX499" fmla="*/ 79515 w 689291"/>
                <a:gd name="connsiteY499" fmla="*/ 276648 h 425637"/>
                <a:gd name="connsiteX500" fmla="*/ 79462 w 689291"/>
                <a:gd name="connsiteY500" fmla="*/ 276596 h 425637"/>
                <a:gd name="connsiteX501" fmla="*/ 79143 w 689291"/>
                <a:gd name="connsiteY501" fmla="*/ 276914 h 425637"/>
                <a:gd name="connsiteX502" fmla="*/ 72744 w 689291"/>
                <a:gd name="connsiteY502" fmla="*/ 270514 h 425637"/>
                <a:gd name="connsiteX503" fmla="*/ 72744 w 689291"/>
                <a:gd name="connsiteY503" fmla="*/ 266509 h 425637"/>
                <a:gd name="connsiteX504" fmla="*/ 75497 w 689291"/>
                <a:gd name="connsiteY504" fmla="*/ 265867 h 425637"/>
                <a:gd name="connsiteX505" fmla="*/ 72744 w 689291"/>
                <a:gd name="connsiteY505" fmla="*/ 244589 h 425637"/>
                <a:gd name="connsiteX506" fmla="*/ 72744 w 689291"/>
                <a:gd name="connsiteY506" fmla="*/ 231727 h 425637"/>
                <a:gd name="connsiteX507" fmla="*/ 79143 w 689291"/>
                <a:gd name="connsiteY507" fmla="*/ 225326 h 425637"/>
                <a:gd name="connsiteX508" fmla="*/ 79196 w 689291"/>
                <a:gd name="connsiteY508" fmla="*/ 225379 h 425637"/>
                <a:gd name="connsiteX509" fmla="*/ 613487 w 689291"/>
                <a:gd name="connsiteY509" fmla="*/ 224693 h 425637"/>
                <a:gd name="connsiteX510" fmla="*/ 619351 w 689291"/>
                <a:gd name="connsiteY510" fmla="*/ 230557 h 425637"/>
                <a:gd name="connsiteX511" fmla="*/ 612706 w 689291"/>
                <a:gd name="connsiteY511" fmla="*/ 265867 h 425637"/>
                <a:gd name="connsiteX512" fmla="*/ 613954 w 689291"/>
                <a:gd name="connsiteY512" fmla="*/ 265867 h 425637"/>
                <a:gd name="connsiteX513" fmla="*/ 619888 w 689291"/>
                <a:gd name="connsiteY513" fmla="*/ 267089 h 425637"/>
                <a:gd name="connsiteX514" fmla="*/ 619888 w 689291"/>
                <a:gd name="connsiteY514" fmla="*/ 269882 h 425637"/>
                <a:gd name="connsiteX515" fmla="*/ 613487 w 689291"/>
                <a:gd name="connsiteY515" fmla="*/ 276282 h 425637"/>
                <a:gd name="connsiteX516" fmla="*/ 607087 w 689291"/>
                <a:gd name="connsiteY516" fmla="*/ 269882 h 425637"/>
                <a:gd name="connsiteX517" fmla="*/ 607087 w 689291"/>
                <a:gd name="connsiteY517" fmla="*/ 231094 h 425637"/>
                <a:gd name="connsiteX518" fmla="*/ 613487 w 689291"/>
                <a:gd name="connsiteY518" fmla="*/ 224693 h 425637"/>
                <a:gd name="connsiteX519" fmla="*/ 525820 w 689291"/>
                <a:gd name="connsiteY519" fmla="*/ 224693 h 425637"/>
                <a:gd name="connsiteX520" fmla="*/ 532220 w 689291"/>
                <a:gd name="connsiteY520" fmla="*/ 231094 h 425637"/>
                <a:gd name="connsiteX521" fmla="*/ 532220 w 689291"/>
                <a:gd name="connsiteY521" fmla="*/ 269882 h 425637"/>
                <a:gd name="connsiteX522" fmla="*/ 525820 w 689291"/>
                <a:gd name="connsiteY522" fmla="*/ 276282 h 425637"/>
                <a:gd name="connsiteX523" fmla="*/ 519419 w 689291"/>
                <a:gd name="connsiteY523" fmla="*/ 269882 h 425637"/>
                <a:gd name="connsiteX524" fmla="*/ 519419 w 689291"/>
                <a:gd name="connsiteY524" fmla="*/ 231094 h 425637"/>
                <a:gd name="connsiteX525" fmla="*/ 525820 w 689291"/>
                <a:gd name="connsiteY525" fmla="*/ 224693 h 425637"/>
                <a:gd name="connsiteX526" fmla="*/ 480313 w 689291"/>
                <a:gd name="connsiteY526" fmla="*/ 224681 h 425637"/>
                <a:gd name="connsiteX527" fmla="*/ 499041 w 689291"/>
                <a:gd name="connsiteY527" fmla="*/ 242421 h 425637"/>
                <a:gd name="connsiteX528" fmla="*/ 499084 w 689291"/>
                <a:gd name="connsiteY528" fmla="*/ 257670 h 425637"/>
                <a:gd name="connsiteX529" fmla="*/ 480313 w 689291"/>
                <a:gd name="connsiteY529" fmla="*/ 276441 h 425637"/>
                <a:gd name="connsiteX530" fmla="*/ 462100 w 689291"/>
                <a:gd name="connsiteY530" fmla="*/ 257670 h 425637"/>
                <a:gd name="connsiteX531" fmla="*/ 462100 w 689291"/>
                <a:gd name="connsiteY531" fmla="*/ 242894 h 425637"/>
                <a:gd name="connsiteX532" fmla="*/ 480313 w 689291"/>
                <a:gd name="connsiteY532" fmla="*/ 224681 h 425637"/>
                <a:gd name="connsiteX533" fmla="*/ 392643 w 689291"/>
                <a:gd name="connsiteY533" fmla="*/ 224681 h 425637"/>
                <a:gd name="connsiteX534" fmla="*/ 411371 w 689291"/>
                <a:gd name="connsiteY534" fmla="*/ 242421 h 425637"/>
                <a:gd name="connsiteX535" fmla="*/ 411414 w 689291"/>
                <a:gd name="connsiteY535" fmla="*/ 257670 h 425637"/>
                <a:gd name="connsiteX536" fmla="*/ 392643 w 689291"/>
                <a:gd name="connsiteY536" fmla="*/ 276441 h 425637"/>
                <a:gd name="connsiteX537" fmla="*/ 374430 w 689291"/>
                <a:gd name="connsiteY537" fmla="*/ 257670 h 425637"/>
                <a:gd name="connsiteX538" fmla="*/ 374430 w 689291"/>
                <a:gd name="connsiteY538" fmla="*/ 242894 h 425637"/>
                <a:gd name="connsiteX539" fmla="*/ 392643 w 689291"/>
                <a:gd name="connsiteY539" fmla="*/ 224681 h 425637"/>
                <a:gd name="connsiteX540" fmla="*/ 304971 w 689291"/>
                <a:gd name="connsiteY540" fmla="*/ 224681 h 425637"/>
                <a:gd name="connsiteX541" fmla="*/ 323700 w 689291"/>
                <a:gd name="connsiteY541" fmla="*/ 242421 h 425637"/>
                <a:gd name="connsiteX542" fmla="*/ 323742 w 689291"/>
                <a:gd name="connsiteY542" fmla="*/ 257670 h 425637"/>
                <a:gd name="connsiteX543" fmla="*/ 304971 w 689291"/>
                <a:gd name="connsiteY543" fmla="*/ 276441 h 425637"/>
                <a:gd name="connsiteX544" fmla="*/ 286759 w 689291"/>
                <a:gd name="connsiteY544" fmla="*/ 257670 h 425637"/>
                <a:gd name="connsiteX545" fmla="*/ 286759 w 689291"/>
                <a:gd name="connsiteY545" fmla="*/ 242894 h 425637"/>
                <a:gd name="connsiteX546" fmla="*/ 304971 w 689291"/>
                <a:gd name="connsiteY546" fmla="*/ 224681 h 425637"/>
                <a:gd name="connsiteX547" fmla="*/ 210744 w 689291"/>
                <a:gd name="connsiteY547" fmla="*/ 224681 h 425637"/>
                <a:gd name="connsiteX548" fmla="*/ 229472 w 689291"/>
                <a:gd name="connsiteY548" fmla="*/ 242421 h 425637"/>
                <a:gd name="connsiteX549" fmla="*/ 229515 w 689291"/>
                <a:gd name="connsiteY549" fmla="*/ 257670 h 425637"/>
                <a:gd name="connsiteX550" fmla="*/ 223947 w 689291"/>
                <a:gd name="connsiteY550" fmla="*/ 270873 h 425637"/>
                <a:gd name="connsiteX551" fmla="*/ 223632 w 689291"/>
                <a:gd name="connsiteY551" fmla="*/ 271007 h 425637"/>
                <a:gd name="connsiteX552" fmla="*/ 223576 w 689291"/>
                <a:gd name="connsiteY552" fmla="*/ 271140 h 425637"/>
                <a:gd name="connsiteX553" fmla="*/ 210373 w 689291"/>
                <a:gd name="connsiteY553" fmla="*/ 276708 h 425637"/>
                <a:gd name="connsiteX554" fmla="*/ 192160 w 689291"/>
                <a:gd name="connsiteY554" fmla="*/ 257936 h 425637"/>
                <a:gd name="connsiteX555" fmla="*/ 192160 w 689291"/>
                <a:gd name="connsiteY555" fmla="*/ 243160 h 425637"/>
                <a:gd name="connsiteX556" fmla="*/ 197497 w 689291"/>
                <a:gd name="connsiteY556" fmla="*/ 230285 h 425637"/>
                <a:gd name="connsiteX557" fmla="*/ 197812 w 689291"/>
                <a:gd name="connsiteY557" fmla="*/ 230155 h 425637"/>
                <a:gd name="connsiteX558" fmla="*/ 197869 w 689291"/>
                <a:gd name="connsiteY558" fmla="*/ 230019 h 425637"/>
                <a:gd name="connsiteX559" fmla="*/ 210744 w 689291"/>
                <a:gd name="connsiteY559" fmla="*/ 224681 h 425637"/>
                <a:gd name="connsiteX560" fmla="*/ 123073 w 689291"/>
                <a:gd name="connsiteY560" fmla="*/ 224681 h 425637"/>
                <a:gd name="connsiteX561" fmla="*/ 141801 w 689291"/>
                <a:gd name="connsiteY561" fmla="*/ 242421 h 425637"/>
                <a:gd name="connsiteX562" fmla="*/ 141844 w 689291"/>
                <a:gd name="connsiteY562" fmla="*/ 257670 h 425637"/>
                <a:gd name="connsiteX563" fmla="*/ 136276 w 689291"/>
                <a:gd name="connsiteY563" fmla="*/ 270873 h 425637"/>
                <a:gd name="connsiteX564" fmla="*/ 135961 w 689291"/>
                <a:gd name="connsiteY564" fmla="*/ 271007 h 425637"/>
                <a:gd name="connsiteX565" fmla="*/ 135904 w 689291"/>
                <a:gd name="connsiteY565" fmla="*/ 271140 h 425637"/>
                <a:gd name="connsiteX566" fmla="*/ 122701 w 689291"/>
                <a:gd name="connsiteY566" fmla="*/ 276708 h 425637"/>
                <a:gd name="connsiteX567" fmla="*/ 104489 w 689291"/>
                <a:gd name="connsiteY567" fmla="*/ 257936 h 425637"/>
                <a:gd name="connsiteX568" fmla="*/ 104489 w 689291"/>
                <a:gd name="connsiteY568" fmla="*/ 243160 h 425637"/>
                <a:gd name="connsiteX569" fmla="*/ 109826 w 689291"/>
                <a:gd name="connsiteY569" fmla="*/ 230285 h 425637"/>
                <a:gd name="connsiteX570" fmla="*/ 110141 w 689291"/>
                <a:gd name="connsiteY570" fmla="*/ 230155 h 425637"/>
                <a:gd name="connsiteX571" fmla="*/ 110197 w 689291"/>
                <a:gd name="connsiteY571" fmla="*/ 230019 h 425637"/>
                <a:gd name="connsiteX572" fmla="*/ 123073 w 689291"/>
                <a:gd name="connsiteY572" fmla="*/ 224681 h 425637"/>
                <a:gd name="connsiteX573" fmla="*/ 569375 w 689291"/>
                <a:gd name="connsiteY573" fmla="*/ 224316 h 425637"/>
                <a:gd name="connsiteX574" fmla="*/ 588103 w 689291"/>
                <a:gd name="connsiteY574" fmla="*/ 242056 h 425637"/>
                <a:gd name="connsiteX575" fmla="*/ 588146 w 689291"/>
                <a:gd name="connsiteY575" fmla="*/ 257304 h 425637"/>
                <a:gd name="connsiteX576" fmla="*/ 569375 w 689291"/>
                <a:gd name="connsiteY576" fmla="*/ 276076 h 425637"/>
                <a:gd name="connsiteX577" fmla="*/ 551162 w 689291"/>
                <a:gd name="connsiteY577" fmla="*/ 257304 h 425637"/>
                <a:gd name="connsiteX578" fmla="*/ 551162 w 689291"/>
                <a:gd name="connsiteY578" fmla="*/ 242528 h 425637"/>
                <a:gd name="connsiteX579" fmla="*/ 569375 w 689291"/>
                <a:gd name="connsiteY579" fmla="*/ 224316 h 425637"/>
                <a:gd name="connsiteX580" fmla="*/ 178732 w 689291"/>
                <a:gd name="connsiteY580" fmla="*/ 172594 h 425637"/>
                <a:gd name="connsiteX581" fmla="*/ 172126 w 689291"/>
                <a:gd name="connsiteY581" fmla="*/ 179652 h 425637"/>
                <a:gd name="connsiteX582" fmla="*/ 172126 w 689291"/>
                <a:gd name="connsiteY582" fmla="*/ 194429 h 425637"/>
                <a:gd name="connsiteX583" fmla="*/ 179459 w 689291"/>
                <a:gd name="connsiteY583" fmla="*/ 201207 h 425637"/>
                <a:gd name="connsiteX584" fmla="*/ 185972 w 689291"/>
                <a:gd name="connsiteY584" fmla="*/ 194695 h 425637"/>
                <a:gd name="connsiteX585" fmla="*/ 185972 w 689291"/>
                <a:gd name="connsiteY585" fmla="*/ 179919 h 425637"/>
                <a:gd name="connsiteX586" fmla="*/ 91065 w 689291"/>
                <a:gd name="connsiteY586" fmla="*/ 172594 h 425637"/>
                <a:gd name="connsiteX587" fmla="*/ 84457 w 689291"/>
                <a:gd name="connsiteY587" fmla="*/ 179652 h 425637"/>
                <a:gd name="connsiteX588" fmla="*/ 84457 w 689291"/>
                <a:gd name="connsiteY588" fmla="*/ 194429 h 425637"/>
                <a:gd name="connsiteX589" fmla="*/ 91791 w 689291"/>
                <a:gd name="connsiteY589" fmla="*/ 201207 h 425637"/>
                <a:gd name="connsiteX590" fmla="*/ 98304 w 689291"/>
                <a:gd name="connsiteY590" fmla="*/ 194695 h 425637"/>
                <a:gd name="connsiteX591" fmla="*/ 98304 w 689291"/>
                <a:gd name="connsiteY591" fmla="*/ 179919 h 425637"/>
                <a:gd name="connsiteX592" fmla="*/ 448610 w 689291"/>
                <a:gd name="connsiteY592" fmla="*/ 172264 h 425637"/>
                <a:gd name="connsiteX593" fmla="*/ 441695 w 689291"/>
                <a:gd name="connsiteY593" fmla="*/ 179652 h 425637"/>
                <a:gd name="connsiteX594" fmla="*/ 441695 w 689291"/>
                <a:gd name="connsiteY594" fmla="*/ 194429 h 425637"/>
                <a:gd name="connsiteX595" fmla="*/ 449083 w 689291"/>
                <a:gd name="connsiteY595" fmla="*/ 201259 h 425637"/>
                <a:gd name="connsiteX596" fmla="*/ 455913 w 689291"/>
                <a:gd name="connsiteY596" fmla="*/ 194429 h 425637"/>
                <a:gd name="connsiteX597" fmla="*/ 455913 w 689291"/>
                <a:gd name="connsiteY597" fmla="*/ 179652 h 425637"/>
                <a:gd name="connsiteX598" fmla="*/ 448610 w 689291"/>
                <a:gd name="connsiteY598" fmla="*/ 172264 h 425637"/>
                <a:gd name="connsiteX599" fmla="*/ 360942 w 689291"/>
                <a:gd name="connsiteY599" fmla="*/ 172264 h 425637"/>
                <a:gd name="connsiteX600" fmla="*/ 354026 w 689291"/>
                <a:gd name="connsiteY600" fmla="*/ 179652 h 425637"/>
                <a:gd name="connsiteX601" fmla="*/ 354026 w 689291"/>
                <a:gd name="connsiteY601" fmla="*/ 194429 h 425637"/>
                <a:gd name="connsiteX602" fmla="*/ 361415 w 689291"/>
                <a:gd name="connsiteY602" fmla="*/ 201259 h 425637"/>
                <a:gd name="connsiteX603" fmla="*/ 368245 w 689291"/>
                <a:gd name="connsiteY603" fmla="*/ 194429 h 425637"/>
                <a:gd name="connsiteX604" fmla="*/ 368245 w 689291"/>
                <a:gd name="connsiteY604" fmla="*/ 179652 h 425637"/>
                <a:gd name="connsiteX605" fmla="*/ 360942 w 689291"/>
                <a:gd name="connsiteY605" fmla="*/ 172264 h 425637"/>
                <a:gd name="connsiteX606" fmla="*/ 273272 w 689291"/>
                <a:gd name="connsiteY606" fmla="*/ 172264 h 425637"/>
                <a:gd name="connsiteX607" fmla="*/ 266356 w 689291"/>
                <a:gd name="connsiteY607" fmla="*/ 179652 h 425637"/>
                <a:gd name="connsiteX608" fmla="*/ 266356 w 689291"/>
                <a:gd name="connsiteY608" fmla="*/ 194429 h 425637"/>
                <a:gd name="connsiteX609" fmla="*/ 273744 w 689291"/>
                <a:gd name="connsiteY609" fmla="*/ 201259 h 425637"/>
                <a:gd name="connsiteX610" fmla="*/ 280574 w 689291"/>
                <a:gd name="connsiteY610" fmla="*/ 194429 h 425637"/>
                <a:gd name="connsiteX611" fmla="*/ 280574 w 689291"/>
                <a:gd name="connsiteY611" fmla="*/ 179652 h 425637"/>
                <a:gd name="connsiteX612" fmla="*/ 273272 w 689291"/>
                <a:gd name="connsiteY612" fmla="*/ 172264 h 425637"/>
                <a:gd name="connsiteX613" fmla="*/ 537676 w 689291"/>
                <a:gd name="connsiteY613" fmla="*/ 171898 h 425637"/>
                <a:gd name="connsiteX614" fmla="*/ 530760 w 689291"/>
                <a:gd name="connsiteY614" fmla="*/ 179286 h 425637"/>
                <a:gd name="connsiteX615" fmla="*/ 530760 w 689291"/>
                <a:gd name="connsiteY615" fmla="*/ 194062 h 425637"/>
                <a:gd name="connsiteX616" fmla="*/ 538148 w 689291"/>
                <a:gd name="connsiteY616" fmla="*/ 200892 h 425637"/>
                <a:gd name="connsiteX617" fmla="*/ 544977 w 689291"/>
                <a:gd name="connsiteY617" fmla="*/ 194062 h 425637"/>
                <a:gd name="connsiteX618" fmla="*/ 544977 w 689291"/>
                <a:gd name="connsiteY618" fmla="*/ 179286 h 425637"/>
                <a:gd name="connsiteX619" fmla="*/ 537676 w 689291"/>
                <a:gd name="connsiteY619" fmla="*/ 171898 h 425637"/>
                <a:gd name="connsiteX620" fmla="*/ 613467 w 689291"/>
                <a:gd name="connsiteY620" fmla="*/ 165724 h 425637"/>
                <a:gd name="connsiteX621" fmla="*/ 618431 w 689291"/>
                <a:gd name="connsiteY621" fmla="*/ 191073 h 425637"/>
                <a:gd name="connsiteX622" fmla="*/ 618431 w 689291"/>
                <a:gd name="connsiteY622" fmla="*/ 194062 h 425637"/>
                <a:gd name="connsiteX623" fmla="*/ 619146 w 689291"/>
                <a:gd name="connsiteY623" fmla="*/ 194723 h 425637"/>
                <a:gd name="connsiteX624" fmla="*/ 622303 w 689291"/>
                <a:gd name="connsiteY624" fmla="*/ 210848 h 425637"/>
                <a:gd name="connsiteX625" fmla="*/ 613136 w 689291"/>
                <a:gd name="connsiteY625" fmla="*/ 207126 h 425637"/>
                <a:gd name="connsiteX626" fmla="*/ 607090 w 689291"/>
                <a:gd name="connsiteY626" fmla="*/ 194535 h 425637"/>
                <a:gd name="connsiteX627" fmla="*/ 607047 w 689291"/>
                <a:gd name="connsiteY627" fmla="*/ 179286 h 425637"/>
                <a:gd name="connsiteX628" fmla="*/ 612615 w 689291"/>
                <a:gd name="connsiteY628" fmla="*/ 166083 h 425637"/>
                <a:gd name="connsiteX629" fmla="*/ 449083 w 689291"/>
                <a:gd name="connsiteY629" fmla="*/ 160881 h 425637"/>
                <a:gd name="connsiteX630" fmla="*/ 467296 w 689291"/>
                <a:gd name="connsiteY630" fmla="*/ 179652 h 425637"/>
                <a:gd name="connsiteX631" fmla="*/ 467296 w 689291"/>
                <a:gd name="connsiteY631" fmla="*/ 194429 h 425637"/>
                <a:gd name="connsiteX632" fmla="*/ 449083 w 689291"/>
                <a:gd name="connsiteY632" fmla="*/ 212641 h 425637"/>
                <a:gd name="connsiteX633" fmla="*/ 430355 w 689291"/>
                <a:gd name="connsiteY633" fmla="*/ 194901 h 425637"/>
                <a:gd name="connsiteX634" fmla="*/ 430312 w 689291"/>
                <a:gd name="connsiteY634" fmla="*/ 179652 h 425637"/>
                <a:gd name="connsiteX635" fmla="*/ 449083 w 689291"/>
                <a:gd name="connsiteY635" fmla="*/ 160881 h 425637"/>
                <a:gd name="connsiteX636" fmla="*/ 361415 w 689291"/>
                <a:gd name="connsiteY636" fmla="*/ 160881 h 425637"/>
                <a:gd name="connsiteX637" fmla="*/ 379628 w 689291"/>
                <a:gd name="connsiteY637" fmla="*/ 179652 h 425637"/>
                <a:gd name="connsiteX638" fmla="*/ 379628 w 689291"/>
                <a:gd name="connsiteY638" fmla="*/ 194429 h 425637"/>
                <a:gd name="connsiteX639" fmla="*/ 361415 w 689291"/>
                <a:gd name="connsiteY639" fmla="*/ 212641 h 425637"/>
                <a:gd name="connsiteX640" fmla="*/ 342687 w 689291"/>
                <a:gd name="connsiteY640" fmla="*/ 194901 h 425637"/>
                <a:gd name="connsiteX641" fmla="*/ 342644 w 689291"/>
                <a:gd name="connsiteY641" fmla="*/ 179652 h 425637"/>
                <a:gd name="connsiteX642" fmla="*/ 361415 w 689291"/>
                <a:gd name="connsiteY642" fmla="*/ 160881 h 425637"/>
                <a:gd name="connsiteX643" fmla="*/ 273744 w 689291"/>
                <a:gd name="connsiteY643" fmla="*/ 160881 h 425637"/>
                <a:gd name="connsiteX644" fmla="*/ 291956 w 689291"/>
                <a:gd name="connsiteY644" fmla="*/ 179652 h 425637"/>
                <a:gd name="connsiteX645" fmla="*/ 291956 w 689291"/>
                <a:gd name="connsiteY645" fmla="*/ 194429 h 425637"/>
                <a:gd name="connsiteX646" fmla="*/ 273744 w 689291"/>
                <a:gd name="connsiteY646" fmla="*/ 212641 h 425637"/>
                <a:gd name="connsiteX647" fmla="*/ 255017 w 689291"/>
                <a:gd name="connsiteY647" fmla="*/ 194901 h 425637"/>
                <a:gd name="connsiteX648" fmla="*/ 254974 w 689291"/>
                <a:gd name="connsiteY648" fmla="*/ 179652 h 425637"/>
                <a:gd name="connsiteX649" fmla="*/ 273744 w 689291"/>
                <a:gd name="connsiteY649" fmla="*/ 160881 h 425637"/>
                <a:gd name="connsiteX650" fmla="*/ 179514 w 689291"/>
                <a:gd name="connsiteY650" fmla="*/ 160881 h 425637"/>
                <a:gd name="connsiteX651" fmla="*/ 197726 w 689291"/>
                <a:gd name="connsiteY651" fmla="*/ 179652 h 425637"/>
                <a:gd name="connsiteX652" fmla="*/ 197726 w 689291"/>
                <a:gd name="connsiteY652" fmla="*/ 194429 h 425637"/>
                <a:gd name="connsiteX653" fmla="*/ 192390 w 689291"/>
                <a:gd name="connsiteY653" fmla="*/ 207304 h 425637"/>
                <a:gd name="connsiteX654" fmla="*/ 192075 w 689291"/>
                <a:gd name="connsiteY654" fmla="*/ 207434 h 425637"/>
                <a:gd name="connsiteX655" fmla="*/ 192018 w 689291"/>
                <a:gd name="connsiteY655" fmla="*/ 207570 h 425637"/>
                <a:gd name="connsiteX656" fmla="*/ 179143 w 689291"/>
                <a:gd name="connsiteY656" fmla="*/ 212908 h 425637"/>
                <a:gd name="connsiteX657" fmla="*/ 160414 w 689291"/>
                <a:gd name="connsiteY657" fmla="*/ 195168 h 425637"/>
                <a:gd name="connsiteX658" fmla="*/ 160372 w 689291"/>
                <a:gd name="connsiteY658" fmla="*/ 179919 h 425637"/>
                <a:gd name="connsiteX659" fmla="*/ 165940 w 689291"/>
                <a:gd name="connsiteY659" fmla="*/ 166716 h 425637"/>
                <a:gd name="connsiteX660" fmla="*/ 166255 w 689291"/>
                <a:gd name="connsiteY660" fmla="*/ 166583 h 425637"/>
                <a:gd name="connsiteX661" fmla="*/ 166311 w 689291"/>
                <a:gd name="connsiteY661" fmla="*/ 166448 h 425637"/>
                <a:gd name="connsiteX662" fmla="*/ 179514 w 689291"/>
                <a:gd name="connsiteY662" fmla="*/ 160881 h 425637"/>
                <a:gd name="connsiteX663" fmla="*/ 91846 w 689291"/>
                <a:gd name="connsiteY663" fmla="*/ 160881 h 425637"/>
                <a:gd name="connsiteX664" fmla="*/ 110059 w 689291"/>
                <a:gd name="connsiteY664" fmla="*/ 179652 h 425637"/>
                <a:gd name="connsiteX665" fmla="*/ 110059 w 689291"/>
                <a:gd name="connsiteY665" fmla="*/ 194429 h 425637"/>
                <a:gd name="connsiteX666" fmla="*/ 104722 w 689291"/>
                <a:gd name="connsiteY666" fmla="*/ 207304 h 425637"/>
                <a:gd name="connsiteX667" fmla="*/ 104406 w 689291"/>
                <a:gd name="connsiteY667" fmla="*/ 207434 h 425637"/>
                <a:gd name="connsiteX668" fmla="*/ 104350 w 689291"/>
                <a:gd name="connsiteY668" fmla="*/ 207570 h 425637"/>
                <a:gd name="connsiteX669" fmla="*/ 91474 w 689291"/>
                <a:gd name="connsiteY669" fmla="*/ 212908 h 425637"/>
                <a:gd name="connsiteX670" fmla="*/ 72747 w 689291"/>
                <a:gd name="connsiteY670" fmla="*/ 195168 h 425637"/>
                <a:gd name="connsiteX671" fmla="*/ 72738 w 689291"/>
                <a:gd name="connsiteY671" fmla="*/ 191940 h 425637"/>
                <a:gd name="connsiteX672" fmla="*/ 77195 w 689291"/>
                <a:gd name="connsiteY672" fmla="*/ 169269 h 425637"/>
                <a:gd name="connsiteX673" fmla="*/ 78271 w 689291"/>
                <a:gd name="connsiteY673" fmla="*/ 166716 h 425637"/>
                <a:gd name="connsiteX674" fmla="*/ 78587 w 689291"/>
                <a:gd name="connsiteY674" fmla="*/ 166583 h 425637"/>
                <a:gd name="connsiteX675" fmla="*/ 78643 w 689291"/>
                <a:gd name="connsiteY675" fmla="*/ 166448 h 425637"/>
                <a:gd name="connsiteX676" fmla="*/ 91846 w 689291"/>
                <a:gd name="connsiteY676" fmla="*/ 160881 h 425637"/>
                <a:gd name="connsiteX677" fmla="*/ 492640 w 689291"/>
                <a:gd name="connsiteY677" fmla="*/ 160662 h 425637"/>
                <a:gd name="connsiteX678" fmla="*/ 499041 w 689291"/>
                <a:gd name="connsiteY678" fmla="*/ 167063 h 425637"/>
                <a:gd name="connsiteX679" fmla="*/ 499041 w 689291"/>
                <a:gd name="connsiteY679" fmla="*/ 205850 h 425637"/>
                <a:gd name="connsiteX680" fmla="*/ 492640 w 689291"/>
                <a:gd name="connsiteY680" fmla="*/ 212250 h 425637"/>
                <a:gd name="connsiteX681" fmla="*/ 486240 w 689291"/>
                <a:gd name="connsiteY681" fmla="*/ 205850 h 425637"/>
                <a:gd name="connsiteX682" fmla="*/ 486240 w 689291"/>
                <a:gd name="connsiteY682" fmla="*/ 167063 h 425637"/>
                <a:gd name="connsiteX683" fmla="*/ 492640 w 689291"/>
                <a:gd name="connsiteY683" fmla="*/ 160662 h 425637"/>
                <a:gd name="connsiteX684" fmla="*/ 404969 w 689291"/>
                <a:gd name="connsiteY684" fmla="*/ 160662 h 425637"/>
                <a:gd name="connsiteX685" fmla="*/ 411370 w 689291"/>
                <a:gd name="connsiteY685" fmla="*/ 167063 h 425637"/>
                <a:gd name="connsiteX686" fmla="*/ 411370 w 689291"/>
                <a:gd name="connsiteY686" fmla="*/ 205850 h 425637"/>
                <a:gd name="connsiteX687" fmla="*/ 404969 w 689291"/>
                <a:gd name="connsiteY687" fmla="*/ 212250 h 425637"/>
                <a:gd name="connsiteX688" fmla="*/ 398569 w 689291"/>
                <a:gd name="connsiteY688" fmla="*/ 205850 h 425637"/>
                <a:gd name="connsiteX689" fmla="*/ 398569 w 689291"/>
                <a:gd name="connsiteY689" fmla="*/ 167063 h 425637"/>
                <a:gd name="connsiteX690" fmla="*/ 404969 w 689291"/>
                <a:gd name="connsiteY690" fmla="*/ 160662 h 425637"/>
                <a:gd name="connsiteX691" fmla="*/ 317298 w 689291"/>
                <a:gd name="connsiteY691" fmla="*/ 160662 h 425637"/>
                <a:gd name="connsiteX692" fmla="*/ 323699 w 689291"/>
                <a:gd name="connsiteY692" fmla="*/ 167063 h 425637"/>
                <a:gd name="connsiteX693" fmla="*/ 323699 w 689291"/>
                <a:gd name="connsiteY693" fmla="*/ 205850 h 425637"/>
                <a:gd name="connsiteX694" fmla="*/ 317298 w 689291"/>
                <a:gd name="connsiteY694" fmla="*/ 212250 h 425637"/>
                <a:gd name="connsiteX695" fmla="*/ 310898 w 689291"/>
                <a:gd name="connsiteY695" fmla="*/ 205850 h 425637"/>
                <a:gd name="connsiteX696" fmla="*/ 310898 w 689291"/>
                <a:gd name="connsiteY696" fmla="*/ 167063 h 425637"/>
                <a:gd name="connsiteX697" fmla="*/ 317298 w 689291"/>
                <a:gd name="connsiteY697" fmla="*/ 160662 h 425637"/>
                <a:gd name="connsiteX698" fmla="*/ 223070 w 689291"/>
                <a:gd name="connsiteY698" fmla="*/ 160662 h 425637"/>
                <a:gd name="connsiteX699" fmla="*/ 229471 w 689291"/>
                <a:gd name="connsiteY699" fmla="*/ 167063 h 425637"/>
                <a:gd name="connsiteX700" fmla="*/ 229471 w 689291"/>
                <a:gd name="connsiteY700" fmla="*/ 205850 h 425637"/>
                <a:gd name="connsiteX701" fmla="*/ 223070 w 689291"/>
                <a:gd name="connsiteY701" fmla="*/ 212250 h 425637"/>
                <a:gd name="connsiteX702" fmla="*/ 223018 w 689291"/>
                <a:gd name="connsiteY702" fmla="*/ 212198 h 425637"/>
                <a:gd name="connsiteX703" fmla="*/ 222699 w 689291"/>
                <a:gd name="connsiteY703" fmla="*/ 212517 h 425637"/>
                <a:gd name="connsiteX704" fmla="*/ 216299 w 689291"/>
                <a:gd name="connsiteY704" fmla="*/ 206117 h 425637"/>
                <a:gd name="connsiteX705" fmla="*/ 216299 w 689291"/>
                <a:gd name="connsiteY705" fmla="*/ 167329 h 425637"/>
                <a:gd name="connsiteX706" fmla="*/ 222699 w 689291"/>
                <a:gd name="connsiteY706" fmla="*/ 160929 h 425637"/>
                <a:gd name="connsiteX707" fmla="*/ 222752 w 689291"/>
                <a:gd name="connsiteY707" fmla="*/ 160981 h 425637"/>
                <a:gd name="connsiteX708" fmla="*/ 135400 w 689291"/>
                <a:gd name="connsiteY708" fmla="*/ 160662 h 425637"/>
                <a:gd name="connsiteX709" fmla="*/ 141801 w 689291"/>
                <a:gd name="connsiteY709" fmla="*/ 167063 h 425637"/>
                <a:gd name="connsiteX710" fmla="*/ 141801 w 689291"/>
                <a:gd name="connsiteY710" fmla="*/ 205850 h 425637"/>
                <a:gd name="connsiteX711" fmla="*/ 135400 w 689291"/>
                <a:gd name="connsiteY711" fmla="*/ 212250 h 425637"/>
                <a:gd name="connsiteX712" fmla="*/ 135347 w 689291"/>
                <a:gd name="connsiteY712" fmla="*/ 212198 h 425637"/>
                <a:gd name="connsiteX713" fmla="*/ 135028 w 689291"/>
                <a:gd name="connsiteY713" fmla="*/ 212517 h 425637"/>
                <a:gd name="connsiteX714" fmla="*/ 128628 w 689291"/>
                <a:gd name="connsiteY714" fmla="*/ 206117 h 425637"/>
                <a:gd name="connsiteX715" fmla="*/ 128628 w 689291"/>
                <a:gd name="connsiteY715" fmla="*/ 167329 h 425637"/>
                <a:gd name="connsiteX716" fmla="*/ 135028 w 689291"/>
                <a:gd name="connsiteY716" fmla="*/ 160929 h 425637"/>
                <a:gd name="connsiteX717" fmla="*/ 135080 w 689291"/>
                <a:gd name="connsiteY717" fmla="*/ 160981 h 425637"/>
                <a:gd name="connsiteX718" fmla="*/ 538148 w 689291"/>
                <a:gd name="connsiteY718" fmla="*/ 160515 h 425637"/>
                <a:gd name="connsiteX719" fmla="*/ 556361 w 689291"/>
                <a:gd name="connsiteY719" fmla="*/ 179286 h 425637"/>
                <a:gd name="connsiteX720" fmla="*/ 556361 w 689291"/>
                <a:gd name="connsiteY720" fmla="*/ 194062 h 425637"/>
                <a:gd name="connsiteX721" fmla="*/ 538148 w 689291"/>
                <a:gd name="connsiteY721" fmla="*/ 212275 h 425637"/>
                <a:gd name="connsiteX722" fmla="*/ 519420 w 689291"/>
                <a:gd name="connsiteY722" fmla="*/ 194535 h 425637"/>
                <a:gd name="connsiteX723" fmla="*/ 519377 w 689291"/>
                <a:gd name="connsiteY723" fmla="*/ 179286 h 425637"/>
                <a:gd name="connsiteX724" fmla="*/ 538148 w 689291"/>
                <a:gd name="connsiteY724" fmla="*/ 160515 h 425637"/>
                <a:gd name="connsiteX725" fmla="*/ 581702 w 689291"/>
                <a:gd name="connsiteY725" fmla="*/ 160296 h 425637"/>
                <a:gd name="connsiteX726" fmla="*/ 588102 w 689291"/>
                <a:gd name="connsiteY726" fmla="*/ 166696 h 425637"/>
                <a:gd name="connsiteX727" fmla="*/ 588102 w 689291"/>
                <a:gd name="connsiteY727" fmla="*/ 205485 h 425637"/>
                <a:gd name="connsiteX728" fmla="*/ 581702 w 689291"/>
                <a:gd name="connsiteY728" fmla="*/ 211884 h 425637"/>
                <a:gd name="connsiteX729" fmla="*/ 575301 w 689291"/>
                <a:gd name="connsiteY729" fmla="*/ 205485 h 425637"/>
                <a:gd name="connsiteX730" fmla="*/ 575301 w 689291"/>
                <a:gd name="connsiteY730" fmla="*/ 166696 h 425637"/>
                <a:gd name="connsiteX731" fmla="*/ 581702 w 689291"/>
                <a:gd name="connsiteY731" fmla="*/ 160296 h 425637"/>
                <a:gd name="connsiteX732" fmla="*/ 85915 w 689291"/>
                <a:gd name="connsiteY732" fmla="*/ 128342 h 425637"/>
                <a:gd name="connsiteX733" fmla="*/ 85915 w 689291"/>
                <a:gd name="connsiteY733" fmla="*/ 141332 h 425637"/>
                <a:gd name="connsiteX734" fmla="*/ 81890 w 689291"/>
                <a:gd name="connsiteY734" fmla="*/ 145384 h 425637"/>
                <a:gd name="connsiteX735" fmla="*/ 84953 w 689291"/>
                <a:gd name="connsiteY735" fmla="*/ 129803 h 425637"/>
                <a:gd name="connsiteX736" fmla="*/ 210384 w 689291"/>
                <a:gd name="connsiteY736" fmla="*/ 107506 h 425637"/>
                <a:gd name="connsiteX737" fmla="*/ 203870 w 689291"/>
                <a:gd name="connsiteY737" fmla="*/ 114018 h 425637"/>
                <a:gd name="connsiteX738" fmla="*/ 203870 w 689291"/>
                <a:gd name="connsiteY738" fmla="*/ 128794 h 425637"/>
                <a:gd name="connsiteX739" fmla="*/ 211111 w 689291"/>
                <a:gd name="connsiteY739" fmla="*/ 136119 h 425637"/>
                <a:gd name="connsiteX740" fmla="*/ 217717 w 689291"/>
                <a:gd name="connsiteY740" fmla="*/ 129060 h 425637"/>
                <a:gd name="connsiteX741" fmla="*/ 217717 w 689291"/>
                <a:gd name="connsiteY741" fmla="*/ 114285 h 425637"/>
                <a:gd name="connsiteX742" fmla="*/ 122714 w 689291"/>
                <a:gd name="connsiteY742" fmla="*/ 107506 h 425637"/>
                <a:gd name="connsiteX743" fmla="*/ 116200 w 689291"/>
                <a:gd name="connsiteY743" fmla="*/ 114018 h 425637"/>
                <a:gd name="connsiteX744" fmla="*/ 116200 w 689291"/>
                <a:gd name="connsiteY744" fmla="*/ 128794 h 425637"/>
                <a:gd name="connsiteX745" fmla="*/ 123439 w 689291"/>
                <a:gd name="connsiteY745" fmla="*/ 136119 h 425637"/>
                <a:gd name="connsiteX746" fmla="*/ 130047 w 689291"/>
                <a:gd name="connsiteY746" fmla="*/ 129060 h 425637"/>
                <a:gd name="connsiteX747" fmla="*/ 130047 w 689291"/>
                <a:gd name="connsiteY747" fmla="*/ 114285 h 425637"/>
                <a:gd name="connsiteX748" fmla="*/ 480270 w 689291"/>
                <a:gd name="connsiteY748" fmla="*/ 107188 h 425637"/>
                <a:gd name="connsiteX749" fmla="*/ 473440 w 689291"/>
                <a:gd name="connsiteY749" fmla="*/ 114018 h 425637"/>
                <a:gd name="connsiteX750" fmla="*/ 473440 w 689291"/>
                <a:gd name="connsiteY750" fmla="*/ 128794 h 425637"/>
                <a:gd name="connsiteX751" fmla="*/ 480743 w 689291"/>
                <a:gd name="connsiteY751" fmla="*/ 136183 h 425637"/>
                <a:gd name="connsiteX752" fmla="*/ 487659 w 689291"/>
                <a:gd name="connsiteY752" fmla="*/ 128794 h 425637"/>
                <a:gd name="connsiteX753" fmla="*/ 487659 w 689291"/>
                <a:gd name="connsiteY753" fmla="*/ 114018 h 425637"/>
                <a:gd name="connsiteX754" fmla="*/ 480270 w 689291"/>
                <a:gd name="connsiteY754" fmla="*/ 107188 h 425637"/>
                <a:gd name="connsiteX755" fmla="*/ 392599 w 689291"/>
                <a:gd name="connsiteY755" fmla="*/ 107188 h 425637"/>
                <a:gd name="connsiteX756" fmla="*/ 385769 w 689291"/>
                <a:gd name="connsiteY756" fmla="*/ 114018 h 425637"/>
                <a:gd name="connsiteX757" fmla="*/ 385769 w 689291"/>
                <a:gd name="connsiteY757" fmla="*/ 128794 h 425637"/>
                <a:gd name="connsiteX758" fmla="*/ 393071 w 689291"/>
                <a:gd name="connsiteY758" fmla="*/ 136183 h 425637"/>
                <a:gd name="connsiteX759" fmla="*/ 399987 w 689291"/>
                <a:gd name="connsiteY759" fmla="*/ 128794 h 425637"/>
                <a:gd name="connsiteX760" fmla="*/ 399987 w 689291"/>
                <a:gd name="connsiteY760" fmla="*/ 114018 h 425637"/>
                <a:gd name="connsiteX761" fmla="*/ 392599 w 689291"/>
                <a:gd name="connsiteY761" fmla="*/ 107188 h 425637"/>
                <a:gd name="connsiteX762" fmla="*/ 304971 w 689291"/>
                <a:gd name="connsiteY762" fmla="*/ 107188 h 425637"/>
                <a:gd name="connsiteX763" fmla="*/ 298141 w 689291"/>
                <a:gd name="connsiteY763" fmla="*/ 114018 h 425637"/>
                <a:gd name="connsiteX764" fmla="*/ 298141 w 689291"/>
                <a:gd name="connsiteY764" fmla="*/ 128794 h 425637"/>
                <a:gd name="connsiteX765" fmla="*/ 305444 w 689291"/>
                <a:gd name="connsiteY765" fmla="*/ 136183 h 425637"/>
                <a:gd name="connsiteX766" fmla="*/ 312359 w 689291"/>
                <a:gd name="connsiteY766" fmla="*/ 128794 h 425637"/>
                <a:gd name="connsiteX767" fmla="*/ 312359 w 689291"/>
                <a:gd name="connsiteY767" fmla="*/ 114018 h 425637"/>
                <a:gd name="connsiteX768" fmla="*/ 304971 w 689291"/>
                <a:gd name="connsiteY768" fmla="*/ 107188 h 425637"/>
                <a:gd name="connsiteX769" fmla="*/ 569375 w 689291"/>
                <a:gd name="connsiteY769" fmla="*/ 106823 h 425637"/>
                <a:gd name="connsiteX770" fmla="*/ 562546 w 689291"/>
                <a:gd name="connsiteY770" fmla="*/ 113653 h 425637"/>
                <a:gd name="connsiteX771" fmla="*/ 562546 w 689291"/>
                <a:gd name="connsiteY771" fmla="*/ 128428 h 425637"/>
                <a:gd name="connsiteX772" fmla="*/ 569847 w 689291"/>
                <a:gd name="connsiteY772" fmla="*/ 135816 h 425637"/>
                <a:gd name="connsiteX773" fmla="*/ 576763 w 689291"/>
                <a:gd name="connsiteY773" fmla="*/ 128428 h 425637"/>
                <a:gd name="connsiteX774" fmla="*/ 576763 w 689291"/>
                <a:gd name="connsiteY774" fmla="*/ 113653 h 425637"/>
                <a:gd name="connsiteX775" fmla="*/ 569375 w 689291"/>
                <a:gd name="connsiteY775" fmla="*/ 106823 h 425637"/>
                <a:gd name="connsiteX776" fmla="*/ 562281 w 689291"/>
                <a:gd name="connsiteY776" fmla="*/ 98380 h 425637"/>
                <a:gd name="connsiteX777" fmla="*/ 582211 w 689291"/>
                <a:gd name="connsiteY777" fmla="*/ 112182 h 425637"/>
                <a:gd name="connsiteX778" fmla="*/ 588126 w 689291"/>
                <a:gd name="connsiteY778" fmla="*/ 121211 h 425637"/>
                <a:gd name="connsiteX779" fmla="*/ 588146 w 689291"/>
                <a:gd name="connsiteY779" fmla="*/ 128428 h 425637"/>
                <a:gd name="connsiteX780" fmla="*/ 569375 w 689291"/>
                <a:gd name="connsiteY780" fmla="*/ 147199 h 425637"/>
                <a:gd name="connsiteX781" fmla="*/ 551162 w 689291"/>
                <a:gd name="connsiteY781" fmla="*/ 128428 h 425637"/>
                <a:gd name="connsiteX782" fmla="*/ 551162 w 689291"/>
                <a:gd name="connsiteY782" fmla="*/ 113653 h 425637"/>
                <a:gd name="connsiteX783" fmla="*/ 556499 w 689291"/>
                <a:gd name="connsiteY783" fmla="*/ 100777 h 425637"/>
                <a:gd name="connsiteX784" fmla="*/ 436712 w 689291"/>
                <a:gd name="connsiteY784" fmla="*/ 96145 h 425637"/>
                <a:gd name="connsiteX785" fmla="*/ 443112 w 689291"/>
                <a:gd name="connsiteY785" fmla="*/ 102545 h 425637"/>
                <a:gd name="connsiteX786" fmla="*/ 443112 w 689291"/>
                <a:gd name="connsiteY786" fmla="*/ 141332 h 425637"/>
                <a:gd name="connsiteX787" fmla="*/ 436712 w 689291"/>
                <a:gd name="connsiteY787" fmla="*/ 147776 h 425637"/>
                <a:gd name="connsiteX788" fmla="*/ 430312 w 689291"/>
                <a:gd name="connsiteY788" fmla="*/ 141375 h 425637"/>
                <a:gd name="connsiteX789" fmla="*/ 430312 w 689291"/>
                <a:gd name="connsiteY789" fmla="*/ 102545 h 425637"/>
                <a:gd name="connsiteX790" fmla="*/ 436712 w 689291"/>
                <a:gd name="connsiteY790" fmla="*/ 96145 h 425637"/>
                <a:gd name="connsiteX791" fmla="*/ 349084 w 689291"/>
                <a:gd name="connsiteY791" fmla="*/ 96145 h 425637"/>
                <a:gd name="connsiteX792" fmla="*/ 355484 w 689291"/>
                <a:gd name="connsiteY792" fmla="*/ 102545 h 425637"/>
                <a:gd name="connsiteX793" fmla="*/ 355484 w 689291"/>
                <a:gd name="connsiteY793" fmla="*/ 141332 h 425637"/>
                <a:gd name="connsiteX794" fmla="*/ 349084 w 689291"/>
                <a:gd name="connsiteY794" fmla="*/ 147776 h 425637"/>
                <a:gd name="connsiteX795" fmla="*/ 342684 w 689291"/>
                <a:gd name="connsiteY795" fmla="*/ 141375 h 425637"/>
                <a:gd name="connsiteX796" fmla="*/ 342684 w 689291"/>
                <a:gd name="connsiteY796" fmla="*/ 102545 h 425637"/>
                <a:gd name="connsiteX797" fmla="*/ 349084 w 689291"/>
                <a:gd name="connsiteY797" fmla="*/ 96145 h 425637"/>
                <a:gd name="connsiteX798" fmla="*/ 261413 w 689291"/>
                <a:gd name="connsiteY798" fmla="*/ 96145 h 425637"/>
                <a:gd name="connsiteX799" fmla="*/ 267813 w 689291"/>
                <a:gd name="connsiteY799" fmla="*/ 102545 h 425637"/>
                <a:gd name="connsiteX800" fmla="*/ 267813 w 689291"/>
                <a:gd name="connsiteY800" fmla="*/ 141332 h 425637"/>
                <a:gd name="connsiteX801" fmla="*/ 261413 w 689291"/>
                <a:gd name="connsiteY801" fmla="*/ 147776 h 425637"/>
                <a:gd name="connsiteX802" fmla="*/ 255013 w 689291"/>
                <a:gd name="connsiteY802" fmla="*/ 141375 h 425637"/>
                <a:gd name="connsiteX803" fmla="*/ 255013 w 689291"/>
                <a:gd name="connsiteY803" fmla="*/ 102545 h 425637"/>
                <a:gd name="connsiteX804" fmla="*/ 261413 w 689291"/>
                <a:gd name="connsiteY804" fmla="*/ 96145 h 425637"/>
                <a:gd name="connsiteX805" fmla="*/ 167143 w 689291"/>
                <a:gd name="connsiteY805" fmla="*/ 96145 h 425637"/>
                <a:gd name="connsiteX806" fmla="*/ 173543 w 689291"/>
                <a:gd name="connsiteY806" fmla="*/ 102545 h 425637"/>
                <a:gd name="connsiteX807" fmla="*/ 173543 w 689291"/>
                <a:gd name="connsiteY807" fmla="*/ 141332 h 425637"/>
                <a:gd name="connsiteX808" fmla="*/ 167143 w 689291"/>
                <a:gd name="connsiteY808" fmla="*/ 147776 h 425637"/>
                <a:gd name="connsiteX809" fmla="*/ 167089 w 689291"/>
                <a:gd name="connsiteY809" fmla="*/ 147722 h 425637"/>
                <a:gd name="connsiteX810" fmla="*/ 166772 w 689291"/>
                <a:gd name="connsiteY810" fmla="*/ 148042 h 425637"/>
                <a:gd name="connsiteX811" fmla="*/ 160372 w 689291"/>
                <a:gd name="connsiteY811" fmla="*/ 141642 h 425637"/>
                <a:gd name="connsiteX812" fmla="*/ 160372 w 689291"/>
                <a:gd name="connsiteY812" fmla="*/ 102811 h 425637"/>
                <a:gd name="connsiteX813" fmla="*/ 166772 w 689291"/>
                <a:gd name="connsiteY813" fmla="*/ 96411 h 425637"/>
                <a:gd name="connsiteX814" fmla="*/ 166824 w 689291"/>
                <a:gd name="connsiteY814" fmla="*/ 96463 h 425637"/>
                <a:gd name="connsiteX815" fmla="*/ 480313 w 689291"/>
                <a:gd name="connsiteY815" fmla="*/ 95806 h 425637"/>
                <a:gd name="connsiteX816" fmla="*/ 499041 w 689291"/>
                <a:gd name="connsiteY816" fmla="*/ 113546 h 425637"/>
                <a:gd name="connsiteX817" fmla="*/ 499084 w 689291"/>
                <a:gd name="connsiteY817" fmla="*/ 128794 h 425637"/>
                <a:gd name="connsiteX818" fmla="*/ 480313 w 689291"/>
                <a:gd name="connsiteY818" fmla="*/ 147565 h 425637"/>
                <a:gd name="connsiteX819" fmla="*/ 462100 w 689291"/>
                <a:gd name="connsiteY819" fmla="*/ 128794 h 425637"/>
                <a:gd name="connsiteX820" fmla="*/ 462100 w 689291"/>
                <a:gd name="connsiteY820" fmla="*/ 114018 h 425637"/>
                <a:gd name="connsiteX821" fmla="*/ 480313 w 689291"/>
                <a:gd name="connsiteY821" fmla="*/ 95806 h 425637"/>
                <a:gd name="connsiteX822" fmla="*/ 392643 w 689291"/>
                <a:gd name="connsiteY822" fmla="*/ 95806 h 425637"/>
                <a:gd name="connsiteX823" fmla="*/ 411371 w 689291"/>
                <a:gd name="connsiteY823" fmla="*/ 113546 h 425637"/>
                <a:gd name="connsiteX824" fmla="*/ 411414 w 689291"/>
                <a:gd name="connsiteY824" fmla="*/ 128794 h 425637"/>
                <a:gd name="connsiteX825" fmla="*/ 392643 w 689291"/>
                <a:gd name="connsiteY825" fmla="*/ 147565 h 425637"/>
                <a:gd name="connsiteX826" fmla="*/ 374430 w 689291"/>
                <a:gd name="connsiteY826" fmla="*/ 128794 h 425637"/>
                <a:gd name="connsiteX827" fmla="*/ 374430 w 689291"/>
                <a:gd name="connsiteY827" fmla="*/ 114018 h 425637"/>
                <a:gd name="connsiteX828" fmla="*/ 392643 w 689291"/>
                <a:gd name="connsiteY828" fmla="*/ 95806 h 425637"/>
                <a:gd name="connsiteX829" fmla="*/ 304971 w 689291"/>
                <a:gd name="connsiteY829" fmla="*/ 95806 h 425637"/>
                <a:gd name="connsiteX830" fmla="*/ 323700 w 689291"/>
                <a:gd name="connsiteY830" fmla="*/ 113546 h 425637"/>
                <a:gd name="connsiteX831" fmla="*/ 323742 w 689291"/>
                <a:gd name="connsiteY831" fmla="*/ 128794 h 425637"/>
                <a:gd name="connsiteX832" fmla="*/ 304971 w 689291"/>
                <a:gd name="connsiteY832" fmla="*/ 147565 h 425637"/>
                <a:gd name="connsiteX833" fmla="*/ 286759 w 689291"/>
                <a:gd name="connsiteY833" fmla="*/ 128794 h 425637"/>
                <a:gd name="connsiteX834" fmla="*/ 286759 w 689291"/>
                <a:gd name="connsiteY834" fmla="*/ 114018 h 425637"/>
                <a:gd name="connsiteX835" fmla="*/ 304971 w 689291"/>
                <a:gd name="connsiteY835" fmla="*/ 95806 h 425637"/>
                <a:gd name="connsiteX836" fmla="*/ 210744 w 689291"/>
                <a:gd name="connsiteY836" fmla="*/ 95806 h 425637"/>
                <a:gd name="connsiteX837" fmla="*/ 229472 w 689291"/>
                <a:gd name="connsiteY837" fmla="*/ 113546 h 425637"/>
                <a:gd name="connsiteX838" fmla="*/ 229515 w 689291"/>
                <a:gd name="connsiteY838" fmla="*/ 128794 h 425637"/>
                <a:gd name="connsiteX839" fmla="*/ 223947 w 689291"/>
                <a:gd name="connsiteY839" fmla="*/ 141997 h 425637"/>
                <a:gd name="connsiteX840" fmla="*/ 223632 w 689291"/>
                <a:gd name="connsiteY840" fmla="*/ 142130 h 425637"/>
                <a:gd name="connsiteX841" fmla="*/ 223576 w 689291"/>
                <a:gd name="connsiteY841" fmla="*/ 142263 h 425637"/>
                <a:gd name="connsiteX842" fmla="*/ 210373 w 689291"/>
                <a:gd name="connsiteY842" fmla="*/ 147831 h 425637"/>
                <a:gd name="connsiteX843" fmla="*/ 192160 w 689291"/>
                <a:gd name="connsiteY843" fmla="*/ 129060 h 425637"/>
                <a:gd name="connsiteX844" fmla="*/ 192160 w 689291"/>
                <a:gd name="connsiteY844" fmla="*/ 114285 h 425637"/>
                <a:gd name="connsiteX845" fmla="*/ 197497 w 689291"/>
                <a:gd name="connsiteY845" fmla="*/ 101410 h 425637"/>
                <a:gd name="connsiteX846" fmla="*/ 197812 w 689291"/>
                <a:gd name="connsiteY846" fmla="*/ 101279 h 425637"/>
                <a:gd name="connsiteX847" fmla="*/ 197869 w 689291"/>
                <a:gd name="connsiteY847" fmla="*/ 101142 h 425637"/>
                <a:gd name="connsiteX848" fmla="*/ 210744 w 689291"/>
                <a:gd name="connsiteY848" fmla="*/ 95806 h 425637"/>
                <a:gd name="connsiteX849" fmla="*/ 123073 w 689291"/>
                <a:gd name="connsiteY849" fmla="*/ 95806 h 425637"/>
                <a:gd name="connsiteX850" fmla="*/ 141801 w 689291"/>
                <a:gd name="connsiteY850" fmla="*/ 113546 h 425637"/>
                <a:gd name="connsiteX851" fmla="*/ 141844 w 689291"/>
                <a:gd name="connsiteY851" fmla="*/ 128794 h 425637"/>
                <a:gd name="connsiteX852" fmla="*/ 136276 w 689291"/>
                <a:gd name="connsiteY852" fmla="*/ 141997 h 425637"/>
                <a:gd name="connsiteX853" fmla="*/ 135961 w 689291"/>
                <a:gd name="connsiteY853" fmla="*/ 142130 h 425637"/>
                <a:gd name="connsiteX854" fmla="*/ 135904 w 689291"/>
                <a:gd name="connsiteY854" fmla="*/ 142263 h 425637"/>
                <a:gd name="connsiteX855" fmla="*/ 122701 w 689291"/>
                <a:gd name="connsiteY855" fmla="*/ 147831 h 425637"/>
                <a:gd name="connsiteX856" fmla="*/ 104489 w 689291"/>
                <a:gd name="connsiteY856" fmla="*/ 129060 h 425637"/>
                <a:gd name="connsiteX857" fmla="*/ 104489 w 689291"/>
                <a:gd name="connsiteY857" fmla="*/ 114285 h 425637"/>
                <a:gd name="connsiteX858" fmla="*/ 109826 w 689291"/>
                <a:gd name="connsiteY858" fmla="*/ 101410 h 425637"/>
                <a:gd name="connsiteX859" fmla="*/ 110141 w 689291"/>
                <a:gd name="connsiteY859" fmla="*/ 101279 h 425637"/>
                <a:gd name="connsiteX860" fmla="*/ 110197 w 689291"/>
                <a:gd name="connsiteY860" fmla="*/ 101142 h 425637"/>
                <a:gd name="connsiteX861" fmla="*/ 123073 w 689291"/>
                <a:gd name="connsiteY861" fmla="*/ 95806 h 425637"/>
                <a:gd name="connsiteX862" fmla="*/ 525818 w 689291"/>
                <a:gd name="connsiteY862" fmla="*/ 95778 h 425637"/>
                <a:gd name="connsiteX863" fmla="*/ 532218 w 689291"/>
                <a:gd name="connsiteY863" fmla="*/ 102178 h 425637"/>
                <a:gd name="connsiteX864" fmla="*/ 532218 w 689291"/>
                <a:gd name="connsiteY864" fmla="*/ 140966 h 425637"/>
                <a:gd name="connsiteX865" fmla="*/ 525818 w 689291"/>
                <a:gd name="connsiteY865" fmla="*/ 147409 h 425637"/>
                <a:gd name="connsiteX866" fmla="*/ 519417 w 689291"/>
                <a:gd name="connsiteY866" fmla="*/ 141010 h 425637"/>
                <a:gd name="connsiteX867" fmla="*/ 519417 w 689291"/>
                <a:gd name="connsiteY867" fmla="*/ 102178 h 425637"/>
                <a:gd name="connsiteX868" fmla="*/ 525818 w 689291"/>
                <a:gd name="connsiteY868" fmla="*/ 95778 h 425637"/>
                <a:gd name="connsiteX869" fmla="*/ 499147 w 689291"/>
                <a:gd name="connsiteY869" fmla="*/ 73621 h 425637"/>
                <a:gd name="connsiteX870" fmla="*/ 503721 w 689291"/>
                <a:gd name="connsiteY870" fmla="*/ 74567 h 425637"/>
                <a:gd name="connsiteX871" fmla="*/ 505756 w 689291"/>
                <a:gd name="connsiteY871" fmla="*/ 77921 h 425637"/>
                <a:gd name="connsiteX872" fmla="*/ 507642 w 689291"/>
                <a:gd name="connsiteY872" fmla="*/ 84001 h 425637"/>
                <a:gd name="connsiteX873" fmla="*/ 516722 w 689291"/>
                <a:gd name="connsiteY873" fmla="*/ 80678 h 425637"/>
                <a:gd name="connsiteX874" fmla="*/ 517789 w 689291"/>
                <a:gd name="connsiteY874" fmla="*/ 81759 h 425637"/>
                <a:gd name="connsiteX875" fmla="*/ 519884 w 689291"/>
                <a:gd name="connsiteY875" fmla="*/ 79520 h 425637"/>
                <a:gd name="connsiteX876" fmla="*/ 522694 w 689291"/>
                <a:gd name="connsiteY876" fmla="*/ 78492 h 425637"/>
                <a:gd name="connsiteX877" fmla="*/ 533454 w 689291"/>
                <a:gd name="connsiteY877" fmla="*/ 80718 h 425637"/>
                <a:gd name="connsiteX878" fmla="*/ 530564 w 689291"/>
                <a:gd name="connsiteY878" fmla="*/ 87573 h 425637"/>
                <a:gd name="connsiteX879" fmla="*/ 517360 w 689291"/>
                <a:gd name="connsiteY879" fmla="*/ 93141 h 425637"/>
                <a:gd name="connsiteX880" fmla="*/ 499147 w 689291"/>
                <a:gd name="connsiteY880" fmla="*/ 74370 h 425637"/>
                <a:gd name="connsiteX881" fmla="*/ 480203 w 689291"/>
                <a:gd name="connsiteY881" fmla="*/ 71275 h 425637"/>
                <a:gd name="connsiteX882" fmla="*/ 480203 w 689291"/>
                <a:gd name="connsiteY882" fmla="*/ 86948 h 425637"/>
                <a:gd name="connsiteX883" fmla="*/ 473802 w 689291"/>
                <a:gd name="connsiteY883" fmla="*/ 93348 h 425637"/>
                <a:gd name="connsiteX884" fmla="*/ 467402 w 689291"/>
                <a:gd name="connsiteY884" fmla="*/ 86948 h 425637"/>
                <a:gd name="connsiteX885" fmla="*/ 467402 w 689291"/>
                <a:gd name="connsiteY885" fmla="*/ 73698 h 425637"/>
                <a:gd name="connsiteX886" fmla="*/ 133031 w 689291"/>
                <a:gd name="connsiteY886" fmla="*/ 59720 h 425637"/>
                <a:gd name="connsiteX887" fmla="*/ 133031 w 689291"/>
                <a:gd name="connsiteY887" fmla="*/ 85755 h 425637"/>
                <a:gd name="connsiteX888" fmla="*/ 126631 w 689291"/>
                <a:gd name="connsiteY888" fmla="*/ 92155 h 425637"/>
                <a:gd name="connsiteX889" fmla="*/ 120232 w 689291"/>
                <a:gd name="connsiteY889" fmla="*/ 85755 h 425637"/>
                <a:gd name="connsiteX890" fmla="*/ 120232 w 689291"/>
                <a:gd name="connsiteY890" fmla="*/ 76207 h 425637"/>
                <a:gd name="connsiteX891" fmla="*/ 129467 w 689291"/>
                <a:gd name="connsiteY891" fmla="*/ 62176 h 425637"/>
                <a:gd name="connsiteX892" fmla="*/ 413671 w 689291"/>
                <a:gd name="connsiteY892" fmla="*/ 54301 h 425637"/>
                <a:gd name="connsiteX893" fmla="*/ 422860 w 689291"/>
                <a:gd name="connsiteY893" fmla="*/ 63727 h 425637"/>
                <a:gd name="connsiteX894" fmla="*/ 422860 w 689291"/>
                <a:gd name="connsiteY894" fmla="*/ 74370 h 425637"/>
                <a:gd name="connsiteX895" fmla="*/ 430162 w 689291"/>
                <a:gd name="connsiteY895" fmla="*/ 81759 h 425637"/>
                <a:gd name="connsiteX896" fmla="*/ 435196 w 689291"/>
                <a:gd name="connsiteY896" fmla="*/ 76381 h 425637"/>
                <a:gd name="connsiteX897" fmla="*/ 438004 w 689291"/>
                <a:gd name="connsiteY897" fmla="*/ 79261 h 425637"/>
                <a:gd name="connsiteX898" fmla="*/ 447126 w 689291"/>
                <a:gd name="connsiteY898" fmla="*/ 77535 h 425637"/>
                <a:gd name="connsiteX899" fmla="*/ 442893 w 689291"/>
                <a:gd name="connsiteY899" fmla="*/ 87573 h 425637"/>
                <a:gd name="connsiteX900" fmla="*/ 429690 w 689291"/>
                <a:gd name="connsiteY900" fmla="*/ 93141 h 425637"/>
                <a:gd name="connsiteX901" fmla="*/ 411477 w 689291"/>
                <a:gd name="connsiteY901" fmla="*/ 74370 h 425637"/>
                <a:gd name="connsiteX902" fmla="*/ 411477 w 689291"/>
                <a:gd name="connsiteY902" fmla="*/ 59594 h 425637"/>
                <a:gd name="connsiteX903" fmla="*/ 345485 w 689291"/>
                <a:gd name="connsiteY903" fmla="*/ 51572 h 425637"/>
                <a:gd name="connsiteX904" fmla="*/ 338655 w 689291"/>
                <a:gd name="connsiteY904" fmla="*/ 58401 h 425637"/>
                <a:gd name="connsiteX905" fmla="*/ 338655 w 689291"/>
                <a:gd name="connsiteY905" fmla="*/ 73178 h 425637"/>
                <a:gd name="connsiteX906" fmla="*/ 345958 w 689291"/>
                <a:gd name="connsiteY906" fmla="*/ 80566 h 425637"/>
                <a:gd name="connsiteX907" fmla="*/ 352874 w 689291"/>
                <a:gd name="connsiteY907" fmla="*/ 73178 h 425637"/>
                <a:gd name="connsiteX908" fmla="*/ 352874 w 689291"/>
                <a:gd name="connsiteY908" fmla="*/ 58401 h 425637"/>
                <a:gd name="connsiteX909" fmla="*/ 345485 w 689291"/>
                <a:gd name="connsiteY909" fmla="*/ 51572 h 425637"/>
                <a:gd name="connsiteX910" fmla="*/ 257815 w 689291"/>
                <a:gd name="connsiteY910" fmla="*/ 51572 h 425637"/>
                <a:gd name="connsiteX911" fmla="*/ 250985 w 689291"/>
                <a:gd name="connsiteY911" fmla="*/ 58401 h 425637"/>
                <a:gd name="connsiteX912" fmla="*/ 250985 w 689291"/>
                <a:gd name="connsiteY912" fmla="*/ 73178 h 425637"/>
                <a:gd name="connsiteX913" fmla="*/ 258288 w 689291"/>
                <a:gd name="connsiteY913" fmla="*/ 80566 h 425637"/>
                <a:gd name="connsiteX914" fmla="*/ 265203 w 689291"/>
                <a:gd name="connsiteY914" fmla="*/ 73178 h 425637"/>
                <a:gd name="connsiteX915" fmla="*/ 265203 w 689291"/>
                <a:gd name="connsiteY915" fmla="*/ 58401 h 425637"/>
                <a:gd name="connsiteX916" fmla="*/ 257815 w 689291"/>
                <a:gd name="connsiteY916" fmla="*/ 51572 h 425637"/>
                <a:gd name="connsiteX917" fmla="*/ 170187 w 689291"/>
                <a:gd name="connsiteY917" fmla="*/ 51572 h 425637"/>
                <a:gd name="connsiteX918" fmla="*/ 163358 w 689291"/>
                <a:gd name="connsiteY918" fmla="*/ 58401 h 425637"/>
                <a:gd name="connsiteX919" fmla="*/ 163358 w 689291"/>
                <a:gd name="connsiteY919" fmla="*/ 73178 h 425637"/>
                <a:gd name="connsiteX920" fmla="*/ 170660 w 689291"/>
                <a:gd name="connsiteY920" fmla="*/ 80566 h 425637"/>
                <a:gd name="connsiteX921" fmla="*/ 177575 w 689291"/>
                <a:gd name="connsiteY921" fmla="*/ 73178 h 425637"/>
                <a:gd name="connsiteX922" fmla="*/ 177575 w 689291"/>
                <a:gd name="connsiteY922" fmla="*/ 58401 h 425637"/>
                <a:gd name="connsiteX923" fmla="*/ 170187 w 689291"/>
                <a:gd name="connsiteY923" fmla="*/ 51572 h 425637"/>
                <a:gd name="connsiteX924" fmla="*/ 386134 w 689291"/>
                <a:gd name="connsiteY924" fmla="*/ 41759 h 425637"/>
                <a:gd name="connsiteX925" fmla="*/ 392534 w 689291"/>
                <a:gd name="connsiteY925" fmla="*/ 48160 h 425637"/>
                <a:gd name="connsiteX926" fmla="*/ 392534 w 689291"/>
                <a:gd name="connsiteY926" fmla="*/ 86948 h 425637"/>
                <a:gd name="connsiteX927" fmla="*/ 386134 w 689291"/>
                <a:gd name="connsiteY927" fmla="*/ 93348 h 425637"/>
                <a:gd name="connsiteX928" fmla="*/ 379733 w 689291"/>
                <a:gd name="connsiteY928" fmla="*/ 86948 h 425637"/>
                <a:gd name="connsiteX929" fmla="*/ 379733 w 689291"/>
                <a:gd name="connsiteY929" fmla="*/ 48160 h 425637"/>
                <a:gd name="connsiteX930" fmla="*/ 386134 w 689291"/>
                <a:gd name="connsiteY930" fmla="*/ 41759 h 425637"/>
                <a:gd name="connsiteX931" fmla="*/ 301928 w 689291"/>
                <a:gd name="connsiteY931" fmla="*/ 40567 h 425637"/>
                <a:gd name="connsiteX932" fmla="*/ 308328 w 689291"/>
                <a:gd name="connsiteY932" fmla="*/ 46968 h 425637"/>
                <a:gd name="connsiteX933" fmla="*/ 308328 w 689291"/>
                <a:gd name="connsiteY933" fmla="*/ 85755 h 425637"/>
                <a:gd name="connsiteX934" fmla="*/ 301928 w 689291"/>
                <a:gd name="connsiteY934" fmla="*/ 92155 h 425637"/>
                <a:gd name="connsiteX935" fmla="*/ 295528 w 689291"/>
                <a:gd name="connsiteY935" fmla="*/ 85755 h 425637"/>
                <a:gd name="connsiteX936" fmla="*/ 295528 w 689291"/>
                <a:gd name="connsiteY936" fmla="*/ 46968 h 425637"/>
                <a:gd name="connsiteX937" fmla="*/ 301928 w 689291"/>
                <a:gd name="connsiteY937" fmla="*/ 40567 h 425637"/>
                <a:gd name="connsiteX938" fmla="*/ 214300 w 689291"/>
                <a:gd name="connsiteY938" fmla="*/ 40567 h 425637"/>
                <a:gd name="connsiteX939" fmla="*/ 220700 w 689291"/>
                <a:gd name="connsiteY939" fmla="*/ 46968 h 425637"/>
                <a:gd name="connsiteX940" fmla="*/ 220700 w 689291"/>
                <a:gd name="connsiteY940" fmla="*/ 85755 h 425637"/>
                <a:gd name="connsiteX941" fmla="*/ 214300 w 689291"/>
                <a:gd name="connsiteY941" fmla="*/ 92155 h 425637"/>
                <a:gd name="connsiteX942" fmla="*/ 207900 w 689291"/>
                <a:gd name="connsiteY942" fmla="*/ 85755 h 425637"/>
                <a:gd name="connsiteX943" fmla="*/ 207900 w 689291"/>
                <a:gd name="connsiteY943" fmla="*/ 46968 h 425637"/>
                <a:gd name="connsiteX944" fmla="*/ 214300 w 689291"/>
                <a:gd name="connsiteY944" fmla="*/ 40567 h 425637"/>
                <a:gd name="connsiteX945" fmla="*/ 345529 w 689291"/>
                <a:gd name="connsiteY945" fmla="*/ 40189 h 425637"/>
                <a:gd name="connsiteX946" fmla="*/ 364257 w 689291"/>
                <a:gd name="connsiteY946" fmla="*/ 57930 h 425637"/>
                <a:gd name="connsiteX947" fmla="*/ 364300 w 689291"/>
                <a:gd name="connsiteY947" fmla="*/ 73178 h 425637"/>
                <a:gd name="connsiteX948" fmla="*/ 345529 w 689291"/>
                <a:gd name="connsiteY948" fmla="*/ 91949 h 425637"/>
                <a:gd name="connsiteX949" fmla="*/ 327316 w 689291"/>
                <a:gd name="connsiteY949" fmla="*/ 73178 h 425637"/>
                <a:gd name="connsiteX950" fmla="*/ 327316 w 689291"/>
                <a:gd name="connsiteY950" fmla="*/ 58401 h 425637"/>
                <a:gd name="connsiteX951" fmla="*/ 345529 w 689291"/>
                <a:gd name="connsiteY951" fmla="*/ 40189 h 425637"/>
                <a:gd name="connsiteX952" fmla="*/ 257858 w 689291"/>
                <a:gd name="connsiteY952" fmla="*/ 40189 h 425637"/>
                <a:gd name="connsiteX953" fmla="*/ 276586 w 689291"/>
                <a:gd name="connsiteY953" fmla="*/ 57930 h 425637"/>
                <a:gd name="connsiteX954" fmla="*/ 276629 w 689291"/>
                <a:gd name="connsiteY954" fmla="*/ 73178 h 425637"/>
                <a:gd name="connsiteX955" fmla="*/ 257858 w 689291"/>
                <a:gd name="connsiteY955" fmla="*/ 91949 h 425637"/>
                <a:gd name="connsiteX956" fmla="*/ 239646 w 689291"/>
                <a:gd name="connsiteY956" fmla="*/ 73178 h 425637"/>
                <a:gd name="connsiteX957" fmla="*/ 239646 w 689291"/>
                <a:gd name="connsiteY957" fmla="*/ 58401 h 425637"/>
                <a:gd name="connsiteX958" fmla="*/ 257858 w 689291"/>
                <a:gd name="connsiteY958" fmla="*/ 40189 h 425637"/>
                <a:gd name="connsiteX959" fmla="*/ 170187 w 689291"/>
                <a:gd name="connsiteY959" fmla="*/ 40189 h 425637"/>
                <a:gd name="connsiteX960" fmla="*/ 188916 w 689291"/>
                <a:gd name="connsiteY960" fmla="*/ 57930 h 425637"/>
                <a:gd name="connsiteX961" fmla="*/ 188958 w 689291"/>
                <a:gd name="connsiteY961" fmla="*/ 73178 h 425637"/>
                <a:gd name="connsiteX962" fmla="*/ 170187 w 689291"/>
                <a:gd name="connsiteY962" fmla="*/ 91949 h 425637"/>
                <a:gd name="connsiteX963" fmla="*/ 151975 w 689291"/>
                <a:gd name="connsiteY963" fmla="*/ 73178 h 425637"/>
                <a:gd name="connsiteX964" fmla="*/ 151975 w 689291"/>
                <a:gd name="connsiteY964" fmla="*/ 58401 h 425637"/>
                <a:gd name="connsiteX965" fmla="*/ 170187 w 689291"/>
                <a:gd name="connsiteY965" fmla="*/ 40189 h 425637"/>
                <a:gd name="connsiteX966" fmla="*/ 188915 w 689291"/>
                <a:gd name="connsiteY966" fmla="*/ 21208 h 425637"/>
                <a:gd name="connsiteX967" fmla="*/ 188915 w 689291"/>
                <a:gd name="connsiteY967" fmla="*/ 21358 h 425637"/>
                <a:gd name="connsiteX968" fmla="*/ 182514 w 689291"/>
                <a:gd name="connsiteY968" fmla="*/ 27758 h 425637"/>
                <a:gd name="connsiteX969" fmla="*/ 181248 w 689291"/>
                <a:gd name="connsiteY969" fmla="*/ 26492 h 425637"/>
                <a:gd name="connsiteX970" fmla="*/ 351455 w 689291"/>
                <a:gd name="connsiteY970" fmla="*/ 15543 h 425637"/>
                <a:gd name="connsiteX971" fmla="*/ 364256 w 689291"/>
                <a:gd name="connsiteY971" fmla="*/ 20197 h 425637"/>
                <a:gd name="connsiteX972" fmla="*/ 364256 w 689291"/>
                <a:gd name="connsiteY972" fmla="*/ 21358 h 425637"/>
                <a:gd name="connsiteX973" fmla="*/ 357855 w 689291"/>
                <a:gd name="connsiteY973" fmla="*/ 27758 h 425637"/>
                <a:gd name="connsiteX974" fmla="*/ 351455 w 689291"/>
                <a:gd name="connsiteY974" fmla="*/ 21358 h 425637"/>
                <a:gd name="connsiteX975" fmla="*/ 244844 w 689291"/>
                <a:gd name="connsiteY975" fmla="*/ 3245 h 425637"/>
                <a:gd name="connsiteX976" fmla="*/ 244844 w 689291"/>
                <a:gd name="connsiteY976" fmla="*/ 9936 h 425637"/>
                <a:gd name="connsiteX977" fmla="*/ 226631 w 689291"/>
                <a:gd name="connsiteY977" fmla="*/ 28149 h 425637"/>
                <a:gd name="connsiteX978" fmla="*/ 213949 w 689291"/>
                <a:gd name="connsiteY978" fmla="*/ 23000 h 425637"/>
                <a:gd name="connsiteX979" fmla="*/ 208874 w 689291"/>
                <a:gd name="connsiteY979" fmla="*/ 12430 h 425637"/>
                <a:gd name="connsiteX980" fmla="*/ 219242 w 689291"/>
                <a:gd name="connsiteY980" fmla="*/ 9145 h 425637"/>
                <a:gd name="connsiteX981" fmla="*/ 219242 w 689291"/>
                <a:gd name="connsiteY981" fmla="*/ 9936 h 425637"/>
                <a:gd name="connsiteX982" fmla="*/ 226631 w 689291"/>
                <a:gd name="connsiteY982" fmla="*/ 16766 h 425637"/>
                <a:gd name="connsiteX983" fmla="*/ 233461 w 689291"/>
                <a:gd name="connsiteY983" fmla="*/ 9936 h 425637"/>
                <a:gd name="connsiteX984" fmla="*/ 233461 w 689291"/>
                <a:gd name="connsiteY984" fmla="*/ 4641 h 425637"/>
                <a:gd name="connsiteX985" fmla="*/ 234515 w 689291"/>
                <a:gd name="connsiteY985" fmla="*/ 4307 h 425637"/>
                <a:gd name="connsiteX986" fmla="*/ 295548 w 689291"/>
                <a:gd name="connsiteY986" fmla="*/ 2231 h 425637"/>
                <a:gd name="connsiteX987" fmla="*/ 306911 w 689291"/>
                <a:gd name="connsiteY987" fmla="*/ 3555 h 425637"/>
                <a:gd name="connsiteX988" fmla="*/ 306911 w 689291"/>
                <a:gd name="connsiteY988" fmla="*/ 9936 h 425637"/>
                <a:gd name="connsiteX989" fmla="*/ 314299 w 689291"/>
                <a:gd name="connsiteY989" fmla="*/ 16766 h 425637"/>
                <a:gd name="connsiteX990" fmla="*/ 321128 w 689291"/>
                <a:gd name="connsiteY990" fmla="*/ 9936 h 425637"/>
                <a:gd name="connsiteX991" fmla="*/ 321128 w 689291"/>
                <a:gd name="connsiteY991" fmla="*/ 5211 h 425637"/>
                <a:gd name="connsiteX992" fmla="*/ 323940 w 689291"/>
                <a:gd name="connsiteY992" fmla="*/ 5539 h 425637"/>
                <a:gd name="connsiteX993" fmla="*/ 332511 w 689291"/>
                <a:gd name="connsiteY993" fmla="*/ 8655 h 425637"/>
                <a:gd name="connsiteX994" fmla="*/ 332511 w 689291"/>
                <a:gd name="connsiteY994" fmla="*/ 9936 h 425637"/>
                <a:gd name="connsiteX995" fmla="*/ 314299 w 689291"/>
                <a:gd name="connsiteY995" fmla="*/ 28149 h 425637"/>
                <a:gd name="connsiteX996" fmla="*/ 295570 w 689291"/>
                <a:gd name="connsiteY996" fmla="*/ 10409 h 425637"/>
                <a:gd name="connsiteX997" fmla="*/ 276404 w 689291"/>
                <a:gd name="connsiteY997" fmla="*/ 0 h 425637"/>
                <a:gd name="connsiteX998" fmla="*/ 276586 w 689291"/>
                <a:gd name="connsiteY998" fmla="*/ 21 h 425637"/>
                <a:gd name="connsiteX999" fmla="*/ 276586 w 689291"/>
                <a:gd name="connsiteY999" fmla="*/ 21358 h 425637"/>
                <a:gd name="connsiteX1000" fmla="*/ 270185 w 689291"/>
                <a:gd name="connsiteY1000" fmla="*/ 27758 h 425637"/>
                <a:gd name="connsiteX1001" fmla="*/ 263785 w 689291"/>
                <a:gd name="connsiteY1001" fmla="*/ 21358 h 425637"/>
                <a:gd name="connsiteX1002" fmla="*/ 263785 w 689291"/>
                <a:gd name="connsiteY1002" fmla="*/ 1297 h 42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Lst>
              <a:rect l="l" t="t" r="r" b="b"/>
              <a:pathLst>
                <a:path w="689291" h="425637">
                  <a:moveTo>
                    <a:pt x="301556" y="409819"/>
                  </a:moveTo>
                  <a:cubicBezTo>
                    <a:pt x="305078" y="409819"/>
                    <a:pt x="307956" y="412697"/>
                    <a:pt x="307956" y="416220"/>
                  </a:cubicBezTo>
                  <a:lnTo>
                    <a:pt x="307956" y="425637"/>
                  </a:lnTo>
                  <a:lnTo>
                    <a:pt x="295156" y="425637"/>
                  </a:lnTo>
                  <a:lnTo>
                    <a:pt x="295156" y="416220"/>
                  </a:lnTo>
                  <a:cubicBezTo>
                    <a:pt x="295156" y="412697"/>
                    <a:pt x="298033" y="409819"/>
                    <a:pt x="301556" y="409819"/>
                  </a:cubicBezTo>
                  <a:close/>
                  <a:moveTo>
                    <a:pt x="213927" y="409819"/>
                  </a:moveTo>
                  <a:cubicBezTo>
                    <a:pt x="217449" y="409819"/>
                    <a:pt x="220327" y="412697"/>
                    <a:pt x="220327" y="416220"/>
                  </a:cubicBezTo>
                  <a:lnTo>
                    <a:pt x="220327" y="425637"/>
                  </a:lnTo>
                  <a:lnTo>
                    <a:pt x="207527" y="425637"/>
                  </a:lnTo>
                  <a:lnTo>
                    <a:pt x="207527" y="416220"/>
                  </a:lnTo>
                  <a:cubicBezTo>
                    <a:pt x="207527" y="412697"/>
                    <a:pt x="210405" y="409819"/>
                    <a:pt x="213927" y="409819"/>
                  </a:cubicBezTo>
                  <a:close/>
                  <a:moveTo>
                    <a:pt x="126259" y="409819"/>
                  </a:moveTo>
                  <a:cubicBezTo>
                    <a:pt x="129781" y="409819"/>
                    <a:pt x="132659" y="412697"/>
                    <a:pt x="132659" y="416220"/>
                  </a:cubicBezTo>
                  <a:lnTo>
                    <a:pt x="132659" y="425637"/>
                  </a:lnTo>
                  <a:lnTo>
                    <a:pt x="119859" y="425637"/>
                  </a:lnTo>
                  <a:lnTo>
                    <a:pt x="119859" y="416220"/>
                  </a:lnTo>
                  <a:cubicBezTo>
                    <a:pt x="119859" y="412697"/>
                    <a:pt x="122737" y="409819"/>
                    <a:pt x="126259" y="409819"/>
                  </a:cubicBezTo>
                  <a:close/>
                  <a:moveTo>
                    <a:pt x="345157" y="409440"/>
                  </a:moveTo>
                  <a:cubicBezTo>
                    <a:pt x="349989" y="409440"/>
                    <a:pt x="354466" y="411394"/>
                    <a:pt x="357838" y="414589"/>
                  </a:cubicBezTo>
                  <a:lnTo>
                    <a:pt x="363144" y="425637"/>
                  </a:lnTo>
                  <a:lnTo>
                    <a:pt x="350320" y="425637"/>
                  </a:lnTo>
                  <a:lnTo>
                    <a:pt x="345113" y="420823"/>
                  </a:lnTo>
                  <a:lnTo>
                    <a:pt x="340299" y="425637"/>
                  </a:lnTo>
                  <a:lnTo>
                    <a:pt x="327779" y="425637"/>
                  </a:lnTo>
                  <a:lnTo>
                    <a:pt x="332281" y="414777"/>
                  </a:lnTo>
                  <a:cubicBezTo>
                    <a:pt x="335577" y="411480"/>
                    <a:pt x="340131" y="409440"/>
                    <a:pt x="345157" y="409440"/>
                  </a:cubicBezTo>
                  <a:close/>
                  <a:moveTo>
                    <a:pt x="257485" y="409440"/>
                  </a:moveTo>
                  <a:cubicBezTo>
                    <a:pt x="262318" y="409440"/>
                    <a:pt x="266796" y="411394"/>
                    <a:pt x="270168" y="414589"/>
                  </a:cubicBezTo>
                  <a:lnTo>
                    <a:pt x="275472" y="425637"/>
                  </a:lnTo>
                  <a:lnTo>
                    <a:pt x="262650" y="425637"/>
                  </a:lnTo>
                  <a:lnTo>
                    <a:pt x="257442" y="420823"/>
                  </a:lnTo>
                  <a:lnTo>
                    <a:pt x="252628" y="425637"/>
                  </a:lnTo>
                  <a:lnTo>
                    <a:pt x="240109" y="425637"/>
                  </a:lnTo>
                  <a:lnTo>
                    <a:pt x="244610" y="414777"/>
                  </a:lnTo>
                  <a:cubicBezTo>
                    <a:pt x="247907" y="411480"/>
                    <a:pt x="252460" y="409440"/>
                    <a:pt x="257485" y="409440"/>
                  </a:cubicBezTo>
                  <a:close/>
                  <a:moveTo>
                    <a:pt x="169815" y="409440"/>
                  </a:moveTo>
                  <a:cubicBezTo>
                    <a:pt x="174648" y="409440"/>
                    <a:pt x="179126" y="411394"/>
                    <a:pt x="182498" y="414589"/>
                  </a:cubicBezTo>
                  <a:lnTo>
                    <a:pt x="187803" y="425637"/>
                  </a:lnTo>
                  <a:lnTo>
                    <a:pt x="175022" y="425637"/>
                  </a:lnTo>
                  <a:lnTo>
                    <a:pt x="169815" y="420823"/>
                  </a:lnTo>
                  <a:lnTo>
                    <a:pt x="165001" y="425637"/>
                  </a:lnTo>
                  <a:lnTo>
                    <a:pt x="152438" y="425637"/>
                  </a:lnTo>
                  <a:lnTo>
                    <a:pt x="156940" y="414777"/>
                  </a:lnTo>
                  <a:cubicBezTo>
                    <a:pt x="160237" y="411480"/>
                    <a:pt x="164790" y="409440"/>
                    <a:pt x="169815" y="409440"/>
                  </a:cubicBezTo>
                  <a:close/>
                  <a:moveTo>
                    <a:pt x="75588" y="409440"/>
                  </a:moveTo>
                  <a:cubicBezTo>
                    <a:pt x="80420" y="409440"/>
                    <a:pt x="84898" y="411394"/>
                    <a:pt x="88269" y="414589"/>
                  </a:cubicBezTo>
                  <a:lnTo>
                    <a:pt x="93575" y="425637"/>
                  </a:lnTo>
                  <a:lnTo>
                    <a:pt x="80751" y="425637"/>
                  </a:lnTo>
                  <a:lnTo>
                    <a:pt x="75544" y="420823"/>
                  </a:lnTo>
                  <a:lnTo>
                    <a:pt x="71867" y="424500"/>
                  </a:lnTo>
                  <a:lnTo>
                    <a:pt x="59722" y="421991"/>
                  </a:lnTo>
                  <a:lnTo>
                    <a:pt x="62712" y="414777"/>
                  </a:lnTo>
                  <a:cubicBezTo>
                    <a:pt x="66009" y="411480"/>
                    <a:pt x="70562" y="409440"/>
                    <a:pt x="75588" y="409440"/>
                  </a:cubicBezTo>
                  <a:close/>
                  <a:moveTo>
                    <a:pt x="566331" y="409186"/>
                  </a:moveTo>
                  <a:cubicBezTo>
                    <a:pt x="569853" y="409186"/>
                    <a:pt x="572730" y="412064"/>
                    <a:pt x="572730" y="415587"/>
                  </a:cubicBezTo>
                  <a:lnTo>
                    <a:pt x="572730" y="425637"/>
                  </a:lnTo>
                  <a:lnTo>
                    <a:pt x="559931" y="425637"/>
                  </a:lnTo>
                  <a:lnTo>
                    <a:pt x="559931" y="415587"/>
                  </a:lnTo>
                  <a:cubicBezTo>
                    <a:pt x="559931" y="412064"/>
                    <a:pt x="562809" y="409186"/>
                    <a:pt x="566331" y="409186"/>
                  </a:cubicBezTo>
                  <a:close/>
                  <a:moveTo>
                    <a:pt x="478702" y="409186"/>
                  </a:moveTo>
                  <a:cubicBezTo>
                    <a:pt x="482225" y="409186"/>
                    <a:pt x="485103" y="412064"/>
                    <a:pt x="485103" y="415587"/>
                  </a:cubicBezTo>
                  <a:lnTo>
                    <a:pt x="485103" y="425637"/>
                  </a:lnTo>
                  <a:lnTo>
                    <a:pt x="482952" y="425637"/>
                  </a:lnTo>
                  <a:lnTo>
                    <a:pt x="472302" y="425637"/>
                  </a:lnTo>
                  <a:lnTo>
                    <a:pt x="472302" y="415587"/>
                  </a:lnTo>
                  <a:cubicBezTo>
                    <a:pt x="472302" y="412064"/>
                    <a:pt x="475180" y="409186"/>
                    <a:pt x="478702" y="409186"/>
                  </a:cubicBezTo>
                  <a:close/>
                  <a:moveTo>
                    <a:pt x="391035" y="409186"/>
                  </a:moveTo>
                  <a:cubicBezTo>
                    <a:pt x="394557" y="409186"/>
                    <a:pt x="397435" y="412064"/>
                    <a:pt x="397435" y="415587"/>
                  </a:cubicBezTo>
                  <a:lnTo>
                    <a:pt x="397435" y="425637"/>
                  </a:lnTo>
                  <a:lnTo>
                    <a:pt x="387582" y="425637"/>
                  </a:lnTo>
                  <a:lnTo>
                    <a:pt x="384634" y="425637"/>
                  </a:lnTo>
                  <a:lnTo>
                    <a:pt x="384634" y="415587"/>
                  </a:lnTo>
                  <a:cubicBezTo>
                    <a:pt x="384634" y="412064"/>
                    <a:pt x="387512" y="409186"/>
                    <a:pt x="391035" y="409186"/>
                  </a:cubicBezTo>
                  <a:close/>
                  <a:moveTo>
                    <a:pt x="609931" y="408808"/>
                  </a:moveTo>
                  <a:cubicBezTo>
                    <a:pt x="614764" y="408808"/>
                    <a:pt x="619242" y="410762"/>
                    <a:pt x="622614" y="413957"/>
                  </a:cubicBezTo>
                  <a:lnTo>
                    <a:pt x="626938" y="422963"/>
                  </a:lnTo>
                  <a:lnTo>
                    <a:pt x="615448" y="425329"/>
                  </a:lnTo>
                  <a:lnTo>
                    <a:pt x="609888" y="420191"/>
                  </a:lnTo>
                  <a:lnTo>
                    <a:pt x="604442" y="425637"/>
                  </a:lnTo>
                  <a:lnTo>
                    <a:pt x="592293" y="425637"/>
                  </a:lnTo>
                  <a:lnTo>
                    <a:pt x="597056" y="414145"/>
                  </a:lnTo>
                  <a:cubicBezTo>
                    <a:pt x="600353" y="410848"/>
                    <a:pt x="604906" y="408808"/>
                    <a:pt x="609931" y="408808"/>
                  </a:cubicBezTo>
                  <a:close/>
                  <a:moveTo>
                    <a:pt x="522261" y="408808"/>
                  </a:moveTo>
                  <a:cubicBezTo>
                    <a:pt x="527093" y="408808"/>
                    <a:pt x="531571" y="410762"/>
                    <a:pt x="534943" y="413957"/>
                  </a:cubicBezTo>
                  <a:lnTo>
                    <a:pt x="540551" y="425637"/>
                  </a:lnTo>
                  <a:lnTo>
                    <a:pt x="528109" y="425637"/>
                  </a:lnTo>
                  <a:lnTo>
                    <a:pt x="522218" y="420191"/>
                  </a:lnTo>
                  <a:lnTo>
                    <a:pt x="516771" y="425637"/>
                  </a:lnTo>
                  <a:lnTo>
                    <a:pt x="504621" y="425637"/>
                  </a:lnTo>
                  <a:lnTo>
                    <a:pt x="509385" y="414145"/>
                  </a:lnTo>
                  <a:cubicBezTo>
                    <a:pt x="512682" y="410848"/>
                    <a:pt x="517235" y="408808"/>
                    <a:pt x="522261" y="408808"/>
                  </a:cubicBezTo>
                  <a:close/>
                  <a:moveTo>
                    <a:pt x="434591" y="408808"/>
                  </a:moveTo>
                  <a:cubicBezTo>
                    <a:pt x="439423" y="408808"/>
                    <a:pt x="443901" y="410762"/>
                    <a:pt x="447273" y="413957"/>
                  </a:cubicBezTo>
                  <a:lnTo>
                    <a:pt x="452881" y="425637"/>
                  </a:lnTo>
                  <a:lnTo>
                    <a:pt x="440482" y="425637"/>
                  </a:lnTo>
                  <a:lnTo>
                    <a:pt x="434591" y="420191"/>
                  </a:lnTo>
                  <a:lnTo>
                    <a:pt x="429144" y="425637"/>
                  </a:lnTo>
                  <a:lnTo>
                    <a:pt x="416951" y="425637"/>
                  </a:lnTo>
                  <a:lnTo>
                    <a:pt x="421715" y="414145"/>
                  </a:lnTo>
                  <a:cubicBezTo>
                    <a:pt x="425011" y="410848"/>
                    <a:pt x="429565" y="408808"/>
                    <a:pt x="434591" y="408808"/>
                  </a:cubicBezTo>
                  <a:close/>
                  <a:moveTo>
                    <a:pt x="313454" y="357023"/>
                  </a:moveTo>
                  <a:cubicBezTo>
                    <a:pt x="310447" y="357023"/>
                    <a:pt x="306538" y="360073"/>
                    <a:pt x="306538" y="364410"/>
                  </a:cubicBezTo>
                  <a:lnTo>
                    <a:pt x="306538" y="379188"/>
                  </a:lnTo>
                  <a:cubicBezTo>
                    <a:pt x="306839" y="382753"/>
                    <a:pt x="310189" y="386017"/>
                    <a:pt x="313927" y="386017"/>
                  </a:cubicBezTo>
                  <a:cubicBezTo>
                    <a:pt x="317621" y="386017"/>
                    <a:pt x="320756" y="382881"/>
                    <a:pt x="320756" y="379188"/>
                  </a:cubicBezTo>
                  <a:lnTo>
                    <a:pt x="320756" y="364410"/>
                  </a:lnTo>
                  <a:cubicBezTo>
                    <a:pt x="320756" y="360674"/>
                    <a:pt x="317492" y="357366"/>
                    <a:pt x="313454" y="357023"/>
                  </a:cubicBezTo>
                  <a:close/>
                  <a:moveTo>
                    <a:pt x="225786" y="357023"/>
                  </a:moveTo>
                  <a:cubicBezTo>
                    <a:pt x="222779" y="357023"/>
                    <a:pt x="218870" y="360073"/>
                    <a:pt x="218870" y="364410"/>
                  </a:cubicBezTo>
                  <a:lnTo>
                    <a:pt x="218870" y="379188"/>
                  </a:lnTo>
                  <a:cubicBezTo>
                    <a:pt x="219172" y="382753"/>
                    <a:pt x="222522" y="386017"/>
                    <a:pt x="226258" y="386017"/>
                  </a:cubicBezTo>
                  <a:cubicBezTo>
                    <a:pt x="229952" y="386017"/>
                    <a:pt x="233088" y="382881"/>
                    <a:pt x="233088" y="379188"/>
                  </a:cubicBezTo>
                  <a:lnTo>
                    <a:pt x="233088" y="364410"/>
                  </a:lnTo>
                  <a:cubicBezTo>
                    <a:pt x="233088" y="360674"/>
                    <a:pt x="229823" y="357366"/>
                    <a:pt x="225786" y="357023"/>
                  </a:cubicBezTo>
                  <a:close/>
                  <a:moveTo>
                    <a:pt x="138115" y="357023"/>
                  </a:moveTo>
                  <a:cubicBezTo>
                    <a:pt x="135108" y="357023"/>
                    <a:pt x="131199" y="360073"/>
                    <a:pt x="131199" y="364410"/>
                  </a:cubicBezTo>
                  <a:lnTo>
                    <a:pt x="131199" y="379188"/>
                  </a:lnTo>
                  <a:cubicBezTo>
                    <a:pt x="131500" y="382753"/>
                    <a:pt x="134851" y="386017"/>
                    <a:pt x="138588" y="386017"/>
                  </a:cubicBezTo>
                  <a:cubicBezTo>
                    <a:pt x="142282" y="386017"/>
                    <a:pt x="145418" y="382881"/>
                    <a:pt x="145418" y="379188"/>
                  </a:cubicBezTo>
                  <a:lnTo>
                    <a:pt x="145418" y="364410"/>
                  </a:lnTo>
                  <a:cubicBezTo>
                    <a:pt x="145418" y="360674"/>
                    <a:pt x="142153" y="357366"/>
                    <a:pt x="138115" y="357023"/>
                  </a:cubicBezTo>
                  <a:close/>
                  <a:moveTo>
                    <a:pt x="43885" y="357023"/>
                  </a:moveTo>
                  <a:cubicBezTo>
                    <a:pt x="40878" y="357023"/>
                    <a:pt x="36969" y="360073"/>
                    <a:pt x="36969" y="364410"/>
                  </a:cubicBezTo>
                  <a:lnTo>
                    <a:pt x="36969" y="379188"/>
                  </a:lnTo>
                  <a:cubicBezTo>
                    <a:pt x="37270" y="382753"/>
                    <a:pt x="40620" y="386017"/>
                    <a:pt x="44358" y="386017"/>
                  </a:cubicBezTo>
                  <a:cubicBezTo>
                    <a:pt x="48052" y="386017"/>
                    <a:pt x="51187" y="382881"/>
                    <a:pt x="51187" y="379188"/>
                  </a:cubicBezTo>
                  <a:lnTo>
                    <a:pt x="51187" y="364410"/>
                  </a:lnTo>
                  <a:cubicBezTo>
                    <a:pt x="51187" y="360674"/>
                    <a:pt x="47923" y="357366"/>
                    <a:pt x="43885" y="357023"/>
                  </a:cubicBezTo>
                  <a:close/>
                  <a:moveTo>
                    <a:pt x="672460" y="356390"/>
                  </a:moveTo>
                  <a:cubicBezTo>
                    <a:pt x="669453" y="356390"/>
                    <a:pt x="665544" y="359440"/>
                    <a:pt x="665544" y="363778"/>
                  </a:cubicBezTo>
                  <a:lnTo>
                    <a:pt x="665544" y="378555"/>
                  </a:lnTo>
                  <a:cubicBezTo>
                    <a:pt x="665845" y="382120"/>
                    <a:pt x="669195" y="385385"/>
                    <a:pt x="672932" y="385385"/>
                  </a:cubicBezTo>
                  <a:cubicBezTo>
                    <a:pt x="676626" y="385385"/>
                    <a:pt x="679761" y="382249"/>
                    <a:pt x="679761" y="378555"/>
                  </a:cubicBezTo>
                  <a:lnTo>
                    <a:pt x="679761" y="363778"/>
                  </a:lnTo>
                  <a:cubicBezTo>
                    <a:pt x="679761" y="360041"/>
                    <a:pt x="676497" y="356733"/>
                    <a:pt x="672460" y="356390"/>
                  </a:cubicBezTo>
                  <a:close/>
                  <a:moveTo>
                    <a:pt x="578229" y="356390"/>
                  </a:moveTo>
                  <a:cubicBezTo>
                    <a:pt x="575222" y="356390"/>
                    <a:pt x="571313" y="359440"/>
                    <a:pt x="571313" y="363778"/>
                  </a:cubicBezTo>
                  <a:lnTo>
                    <a:pt x="571313" y="378555"/>
                  </a:lnTo>
                  <a:cubicBezTo>
                    <a:pt x="571614" y="382120"/>
                    <a:pt x="574964" y="385385"/>
                    <a:pt x="578702" y="385385"/>
                  </a:cubicBezTo>
                  <a:cubicBezTo>
                    <a:pt x="582395" y="385385"/>
                    <a:pt x="585531" y="382249"/>
                    <a:pt x="585531" y="378555"/>
                  </a:cubicBezTo>
                  <a:lnTo>
                    <a:pt x="585531" y="363778"/>
                  </a:lnTo>
                  <a:cubicBezTo>
                    <a:pt x="585531" y="360041"/>
                    <a:pt x="582266" y="356733"/>
                    <a:pt x="578229" y="356390"/>
                  </a:cubicBezTo>
                  <a:close/>
                  <a:moveTo>
                    <a:pt x="490561" y="356390"/>
                  </a:moveTo>
                  <a:cubicBezTo>
                    <a:pt x="487554" y="356390"/>
                    <a:pt x="483646" y="359440"/>
                    <a:pt x="483646" y="363778"/>
                  </a:cubicBezTo>
                  <a:lnTo>
                    <a:pt x="483646" y="378555"/>
                  </a:lnTo>
                  <a:cubicBezTo>
                    <a:pt x="483946" y="382120"/>
                    <a:pt x="487296" y="385385"/>
                    <a:pt x="491033" y="385385"/>
                  </a:cubicBezTo>
                  <a:cubicBezTo>
                    <a:pt x="494728" y="385385"/>
                    <a:pt x="497863" y="382249"/>
                    <a:pt x="497863" y="378555"/>
                  </a:cubicBezTo>
                  <a:lnTo>
                    <a:pt x="497863" y="363778"/>
                  </a:lnTo>
                  <a:cubicBezTo>
                    <a:pt x="497863" y="360041"/>
                    <a:pt x="494599" y="356733"/>
                    <a:pt x="490561" y="356390"/>
                  </a:cubicBezTo>
                  <a:close/>
                  <a:moveTo>
                    <a:pt x="402891" y="356390"/>
                  </a:moveTo>
                  <a:cubicBezTo>
                    <a:pt x="399884" y="356390"/>
                    <a:pt x="395975" y="359440"/>
                    <a:pt x="395975" y="363778"/>
                  </a:cubicBezTo>
                  <a:lnTo>
                    <a:pt x="395975" y="378555"/>
                  </a:lnTo>
                  <a:cubicBezTo>
                    <a:pt x="396276" y="382120"/>
                    <a:pt x="399626" y="385385"/>
                    <a:pt x="403363" y="385385"/>
                  </a:cubicBezTo>
                  <a:cubicBezTo>
                    <a:pt x="407058" y="385385"/>
                    <a:pt x="410192" y="382249"/>
                    <a:pt x="410192" y="378555"/>
                  </a:cubicBezTo>
                  <a:lnTo>
                    <a:pt x="410192" y="363778"/>
                  </a:lnTo>
                  <a:cubicBezTo>
                    <a:pt x="410192" y="360041"/>
                    <a:pt x="406929" y="356733"/>
                    <a:pt x="402891" y="356390"/>
                  </a:cubicBezTo>
                  <a:close/>
                  <a:moveTo>
                    <a:pt x="313927" y="345640"/>
                  </a:moveTo>
                  <a:cubicBezTo>
                    <a:pt x="324364" y="346499"/>
                    <a:pt x="332139" y="354747"/>
                    <a:pt x="332139" y="364410"/>
                  </a:cubicBezTo>
                  <a:lnTo>
                    <a:pt x="332139" y="379188"/>
                  </a:lnTo>
                  <a:cubicBezTo>
                    <a:pt x="332139" y="389238"/>
                    <a:pt x="323977" y="397400"/>
                    <a:pt x="313927" y="397400"/>
                  </a:cubicBezTo>
                  <a:cubicBezTo>
                    <a:pt x="304261" y="397400"/>
                    <a:pt x="296015" y="389582"/>
                    <a:pt x="295198" y="379660"/>
                  </a:cubicBezTo>
                  <a:lnTo>
                    <a:pt x="295156" y="364410"/>
                  </a:lnTo>
                  <a:cubicBezTo>
                    <a:pt x="295156" y="354231"/>
                    <a:pt x="303746" y="345640"/>
                    <a:pt x="313927" y="345640"/>
                  </a:cubicBezTo>
                  <a:close/>
                  <a:moveTo>
                    <a:pt x="226258" y="345640"/>
                  </a:moveTo>
                  <a:cubicBezTo>
                    <a:pt x="236697" y="346499"/>
                    <a:pt x="244471" y="354747"/>
                    <a:pt x="244471" y="364410"/>
                  </a:cubicBezTo>
                  <a:lnTo>
                    <a:pt x="244471" y="379188"/>
                  </a:lnTo>
                  <a:cubicBezTo>
                    <a:pt x="244471" y="389238"/>
                    <a:pt x="236310" y="397400"/>
                    <a:pt x="226258" y="397400"/>
                  </a:cubicBezTo>
                  <a:cubicBezTo>
                    <a:pt x="216594" y="397400"/>
                    <a:pt x="208347" y="389582"/>
                    <a:pt x="207530" y="379660"/>
                  </a:cubicBezTo>
                  <a:lnTo>
                    <a:pt x="207488" y="364410"/>
                  </a:lnTo>
                  <a:cubicBezTo>
                    <a:pt x="207488" y="354231"/>
                    <a:pt x="216079" y="345640"/>
                    <a:pt x="226258" y="345640"/>
                  </a:cubicBezTo>
                  <a:close/>
                  <a:moveTo>
                    <a:pt x="138588" y="345640"/>
                  </a:moveTo>
                  <a:cubicBezTo>
                    <a:pt x="149026" y="346499"/>
                    <a:pt x="156800" y="354747"/>
                    <a:pt x="156800" y="364410"/>
                  </a:cubicBezTo>
                  <a:lnTo>
                    <a:pt x="156800" y="379188"/>
                  </a:lnTo>
                  <a:cubicBezTo>
                    <a:pt x="156800" y="389238"/>
                    <a:pt x="148639" y="397400"/>
                    <a:pt x="138588" y="397400"/>
                  </a:cubicBezTo>
                  <a:cubicBezTo>
                    <a:pt x="128923" y="397400"/>
                    <a:pt x="120676" y="389582"/>
                    <a:pt x="119860" y="379660"/>
                  </a:cubicBezTo>
                  <a:lnTo>
                    <a:pt x="119817" y="364410"/>
                  </a:lnTo>
                  <a:cubicBezTo>
                    <a:pt x="119817" y="354231"/>
                    <a:pt x="128407" y="345640"/>
                    <a:pt x="138588" y="345640"/>
                  </a:cubicBezTo>
                  <a:close/>
                  <a:moveTo>
                    <a:pt x="44358" y="345640"/>
                  </a:moveTo>
                  <a:cubicBezTo>
                    <a:pt x="54796" y="346499"/>
                    <a:pt x="62570" y="354747"/>
                    <a:pt x="62570" y="364410"/>
                  </a:cubicBezTo>
                  <a:lnTo>
                    <a:pt x="62570" y="379188"/>
                  </a:lnTo>
                  <a:cubicBezTo>
                    <a:pt x="62570" y="389238"/>
                    <a:pt x="54409" y="397400"/>
                    <a:pt x="44358" y="397400"/>
                  </a:cubicBezTo>
                  <a:cubicBezTo>
                    <a:pt x="34692" y="397400"/>
                    <a:pt x="26446" y="389582"/>
                    <a:pt x="25629" y="379660"/>
                  </a:cubicBezTo>
                  <a:lnTo>
                    <a:pt x="25587" y="364410"/>
                  </a:lnTo>
                  <a:cubicBezTo>
                    <a:pt x="25587" y="354231"/>
                    <a:pt x="34177" y="345640"/>
                    <a:pt x="44358" y="345640"/>
                  </a:cubicBezTo>
                  <a:close/>
                  <a:moveTo>
                    <a:pt x="357483" y="345421"/>
                  </a:moveTo>
                  <a:cubicBezTo>
                    <a:pt x="361005" y="345421"/>
                    <a:pt x="363884" y="348299"/>
                    <a:pt x="363884" y="351822"/>
                  </a:cubicBezTo>
                  <a:lnTo>
                    <a:pt x="363884" y="390609"/>
                  </a:lnTo>
                  <a:cubicBezTo>
                    <a:pt x="363884" y="394132"/>
                    <a:pt x="361005" y="397009"/>
                    <a:pt x="357483" y="397009"/>
                  </a:cubicBezTo>
                  <a:cubicBezTo>
                    <a:pt x="353961" y="397009"/>
                    <a:pt x="351083" y="394132"/>
                    <a:pt x="351083" y="390609"/>
                  </a:cubicBezTo>
                  <a:lnTo>
                    <a:pt x="351083" y="351822"/>
                  </a:lnTo>
                  <a:cubicBezTo>
                    <a:pt x="351083" y="348299"/>
                    <a:pt x="353961" y="345421"/>
                    <a:pt x="357483" y="345421"/>
                  </a:cubicBezTo>
                  <a:close/>
                  <a:moveTo>
                    <a:pt x="269812" y="345421"/>
                  </a:moveTo>
                  <a:cubicBezTo>
                    <a:pt x="273335" y="345421"/>
                    <a:pt x="276213" y="348299"/>
                    <a:pt x="276213" y="351822"/>
                  </a:cubicBezTo>
                  <a:lnTo>
                    <a:pt x="276213" y="390609"/>
                  </a:lnTo>
                  <a:cubicBezTo>
                    <a:pt x="276213" y="394132"/>
                    <a:pt x="273335" y="397009"/>
                    <a:pt x="269812" y="397009"/>
                  </a:cubicBezTo>
                  <a:cubicBezTo>
                    <a:pt x="266290" y="397009"/>
                    <a:pt x="263412" y="394132"/>
                    <a:pt x="263412" y="390609"/>
                  </a:cubicBezTo>
                  <a:lnTo>
                    <a:pt x="263412" y="351822"/>
                  </a:lnTo>
                  <a:cubicBezTo>
                    <a:pt x="263412" y="348299"/>
                    <a:pt x="266290" y="345421"/>
                    <a:pt x="269812" y="345421"/>
                  </a:cubicBezTo>
                  <a:close/>
                  <a:moveTo>
                    <a:pt x="182142" y="345421"/>
                  </a:moveTo>
                  <a:cubicBezTo>
                    <a:pt x="185665" y="345421"/>
                    <a:pt x="188543" y="348299"/>
                    <a:pt x="188543" y="351822"/>
                  </a:cubicBezTo>
                  <a:lnTo>
                    <a:pt x="188543" y="390609"/>
                  </a:lnTo>
                  <a:cubicBezTo>
                    <a:pt x="188543" y="394132"/>
                    <a:pt x="185665" y="397009"/>
                    <a:pt x="182142" y="397009"/>
                  </a:cubicBezTo>
                  <a:cubicBezTo>
                    <a:pt x="178620" y="397009"/>
                    <a:pt x="175742" y="394132"/>
                    <a:pt x="175742" y="390609"/>
                  </a:cubicBezTo>
                  <a:lnTo>
                    <a:pt x="175742" y="351822"/>
                  </a:lnTo>
                  <a:cubicBezTo>
                    <a:pt x="175742" y="348299"/>
                    <a:pt x="178620" y="345421"/>
                    <a:pt x="182142" y="345421"/>
                  </a:cubicBezTo>
                  <a:close/>
                  <a:moveTo>
                    <a:pt x="87914" y="345421"/>
                  </a:moveTo>
                  <a:cubicBezTo>
                    <a:pt x="91437" y="345421"/>
                    <a:pt x="94315" y="348299"/>
                    <a:pt x="94315" y="351822"/>
                  </a:cubicBezTo>
                  <a:lnTo>
                    <a:pt x="94315" y="390609"/>
                  </a:lnTo>
                  <a:cubicBezTo>
                    <a:pt x="94315" y="394132"/>
                    <a:pt x="91437" y="397009"/>
                    <a:pt x="87914" y="397009"/>
                  </a:cubicBezTo>
                  <a:cubicBezTo>
                    <a:pt x="84392" y="397009"/>
                    <a:pt x="81514" y="394132"/>
                    <a:pt x="81514" y="390609"/>
                  </a:cubicBezTo>
                  <a:lnTo>
                    <a:pt x="81514" y="351822"/>
                  </a:lnTo>
                  <a:cubicBezTo>
                    <a:pt x="81514" y="348299"/>
                    <a:pt x="84392" y="345421"/>
                    <a:pt x="87914" y="345421"/>
                  </a:cubicBezTo>
                  <a:close/>
                  <a:moveTo>
                    <a:pt x="243" y="345421"/>
                  </a:moveTo>
                  <a:cubicBezTo>
                    <a:pt x="3766" y="345421"/>
                    <a:pt x="6644" y="348299"/>
                    <a:pt x="6644" y="351822"/>
                  </a:cubicBezTo>
                  <a:lnTo>
                    <a:pt x="6644" y="377865"/>
                  </a:lnTo>
                  <a:lnTo>
                    <a:pt x="6035" y="376928"/>
                  </a:lnTo>
                  <a:cubicBezTo>
                    <a:pt x="2145" y="367362"/>
                    <a:pt x="0" y="356830"/>
                    <a:pt x="0" y="345752"/>
                  </a:cubicBezTo>
                  <a:lnTo>
                    <a:pt x="21" y="345643"/>
                  </a:lnTo>
                  <a:close/>
                  <a:moveTo>
                    <a:pt x="672932" y="345007"/>
                  </a:moveTo>
                  <a:cubicBezTo>
                    <a:pt x="678151" y="345437"/>
                    <a:pt x="682704" y="347714"/>
                    <a:pt x="685953" y="351091"/>
                  </a:cubicBezTo>
                  <a:lnTo>
                    <a:pt x="689291" y="359249"/>
                  </a:lnTo>
                  <a:lnTo>
                    <a:pt x="685814" y="376928"/>
                  </a:lnTo>
                  <a:lnTo>
                    <a:pt x="672785" y="396708"/>
                  </a:lnTo>
                  <a:lnTo>
                    <a:pt x="660250" y="391618"/>
                  </a:lnTo>
                  <a:cubicBezTo>
                    <a:pt x="656878" y="388423"/>
                    <a:pt x="654612" y="383988"/>
                    <a:pt x="654204" y="379027"/>
                  </a:cubicBezTo>
                  <a:lnTo>
                    <a:pt x="654161" y="363778"/>
                  </a:lnTo>
                  <a:cubicBezTo>
                    <a:pt x="654161" y="353598"/>
                    <a:pt x="662752" y="345007"/>
                    <a:pt x="672932" y="345007"/>
                  </a:cubicBezTo>
                  <a:close/>
                  <a:moveTo>
                    <a:pt x="578702" y="345007"/>
                  </a:moveTo>
                  <a:cubicBezTo>
                    <a:pt x="589139" y="345867"/>
                    <a:pt x="596915" y="354114"/>
                    <a:pt x="596915" y="363778"/>
                  </a:cubicBezTo>
                  <a:lnTo>
                    <a:pt x="596915" y="378555"/>
                  </a:lnTo>
                  <a:cubicBezTo>
                    <a:pt x="596915" y="388606"/>
                    <a:pt x="588753" y="396767"/>
                    <a:pt x="578702" y="396767"/>
                  </a:cubicBezTo>
                  <a:cubicBezTo>
                    <a:pt x="569037" y="396767"/>
                    <a:pt x="560789" y="388950"/>
                    <a:pt x="559974" y="379027"/>
                  </a:cubicBezTo>
                  <a:lnTo>
                    <a:pt x="559931" y="363778"/>
                  </a:lnTo>
                  <a:cubicBezTo>
                    <a:pt x="559931" y="353598"/>
                    <a:pt x="568522" y="345007"/>
                    <a:pt x="578702" y="345007"/>
                  </a:cubicBezTo>
                  <a:close/>
                  <a:moveTo>
                    <a:pt x="491033" y="345007"/>
                  </a:moveTo>
                  <a:cubicBezTo>
                    <a:pt x="501472" y="345867"/>
                    <a:pt x="509246" y="354114"/>
                    <a:pt x="509246" y="363778"/>
                  </a:cubicBezTo>
                  <a:lnTo>
                    <a:pt x="509246" y="378555"/>
                  </a:lnTo>
                  <a:cubicBezTo>
                    <a:pt x="509246" y="388606"/>
                    <a:pt x="501085" y="396767"/>
                    <a:pt x="491033" y="396767"/>
                  </a:cubicBezTo>
                  <a:cubicBezTo>
                    <a:pt x="481368" y="396767"/>
                    <a:pt x="473122" y="388950"/>
                    <a:pt x="472305" y="379027"/>
                  </a:cubicBezTo>
                  <a:lnTo>
                    <a:pt x="472262" y="363778"/>
                  </a:lnTo>
                  <a:cubicBezTo>
                    <a:pt x="472262" y="353598"/>
                    <a:pt x="480853" y="345007"/>
                    <a:pt x="491033" y="345007"/>
                  </a:cubicBezTo>
                  <a:close/>
                  <a:moveTo>
                    <a:pt x="403363" y="345007"/>
                  </a:moveTo>
                  <a:cubicBezTo>
                    <a:pt x="413801" y="345867"/>
                    <a:pt x="421576" y="354114"/>
                    <a:pt x="421576" y="363778"/>
                  </a:cubicBezTo>
                  <a:lnTo>
                    <a:pt x="421576" y="378555"/>
                  </a:lnTo>
                  <a:cubicBezTo>
                    <a:pt x="421576" y="388606"/>
                    <a:pt x="413414" y="396767"/>
                    <a:pt x="403363" y="396767"/>
                  </a:cubicBezTo>
                  <a:cubicBezTo>
                    <a:pt x="393699" y="396767"/>
                    <a:pt x="385452" y="388950"/>
                    <a:pt x="384635" y="379027"/>
                  </a:cubicBezTo>
                  <a:lnTo>
                    <a:pt x="384592" y="363778"/>
                  </a:lnTo>
                  <a:cubicBezTo>
                    <a:pt x="384592" y="353598"/>
                    <a:pt x="393183" y="345007"/>
                    <a:pt x="403363" y="345007"/>
                  </a:cubicBezTo>
                  <a:close/>
                  <a:moveTo>
                    <a:pt x="622258" y="344788"/>
                  </a:moveTo>
                  <a:cubicBezTo>
                    <a:pt x="625781" y="344788"/>
                    <a:pt x="628659" y="347666"/>
                    <a:pt x="628659" y="351189"/>
                  </a:cubicBezTo>
                  <a:lnTo>
                    <a:pt x="628659" y="389976"/>
                  </a:lnTo>
                  <a:cubicBezTo>
                    <a:pt x="628659" y="393499"/>
                    <a:pt x="625781" y="396376"/>
                    <a:pt x="622258" y="396376"/>
                  </a:cubicBezTo>
                  <a:cubicBezTo>
                    <a:pt x="618737" y="396376"/>
                    <a:pt x="615858" y="393499"/>
                    <a:pt x="615858" y="389976"/>
                  </a:cubicBezTo>
                  <a:lnTo>
                    <a:pt x="615858" y="351189"/>
                  </a:lnTo>
                  <a:cubicBezTo>
                    <a:pt x="615858" y="347666"/>
                    <a:pt x="618737" y="344788"/>
                    <a:pt x="622258" y="344788"/>
                  </a:cubicBezTo>
                  <a:close/>
                  <a:moveTo>
                    <a:pt x="534587" y="344788"/>
                  </a:moveTo>
                  <a:cubicBezTo>
                    <a:pt x="538110" y="344788"/>
                    <a:pt x="540988" y="347666"/>
                    <a:pt x="540988" y="351189"/>
                  </a:cubicBezTo>
                  <a:lnTo>
                    <a:pt x="540988" y="389976"/>
                  </a:lnTo>
                  <a:cubicBezTo>
                    <a:pt x="540988" y="393499"/>
                    <a:pt x="538110" y="396376"/>
                    <a:pt x="534587" y="396376"/>
                  </a:cubicBezTo>
                  <a:cubicBezTo>
                    <a:pt x="531065" y="396376"/>
                    <a:pt x="528187" y="393499"/>
                    <a:pt x="528187" y="389976"/>
                  </a:cubicBezTo>
                  <a:lnTo>
                    <a:pt x="528187" y="351189"/>
                  </a:lnTo>
                  <a:cubicBezTo>
                    <a:pt x="528187" y="347666"/>
                    <a:pt x="531065" y="344788"/>
                    <a:pt x="534587" y="344788"/>
                  </a:cubicBezTo>
                  <a:close/>
                  <a:moveTo>
                    <a:pt x="446917" y="344788"/>
                  </a:moveTo>
                  <a:cubicBezTo>
                    <a:pt x="450439" y="344788"/>
                    <a:pt x="453317" y="347666"/>
                    <a:pt x="453317" y="351189"/>
                  </a:cubicBezTo>
                  <a:lnTo>
                    <a:pt x="453317" y="389976"/>
                  </a:lnTo>
                  <a:cubicBezTo>
                    <a:pt x="453317" y="393499"/>
                    <a:pt x="450439" y="396376"/>
                    <a:pt x="446917" y="396376"/>
                  </a:cubicBezTo>
                  <a:cubicBezTo>
                    <a:pt x="443395" y="396376"/>
                    <a:pt x="440517" y="393499"/>
                    <a:pt x="440517" y="389976"/>
                  </a:cubicBezTo>
                  <a:lnTo>
                    <a:pt x="440517" y="351189"/>
                  </a:lnTo>
                  <a:cubicBezTo>
                    <a:pt x="440517" y="347666"/>
                    <a:pt x="443395" y="344788"/>
                    <a:pt x="446917" y="344788"/>
                  </a:cubicBezTo>
                  <a:close/>
                  <a:moveTo>
                    <a:pt x="6362" y="314325"/>
                  </a:moveTo>
                  <a:lnTo>
                    <a:pt x="5790" y="315682"/>
                  </a:lnTo>
                  <a:lnTo>
                    <a:pt x="5918" y="315015"/>
                  </a:lnTo>
                  <a:close/>
                  <a:moveTo>
                    <a:pt x="345113" y="291947"/>
                  </a:moveTo>
                  <a:cubicBezTo>
                    <a:pt x="341419" y="291947"/>
                    <a:pt x="338283" y="295083"/>
                    <a:pt x="338283" y="298777"/>
                  </a:cubicBezTo>
                  <a:lnTo>
                    <a:pt x="338283" y="313553"/>
                  </a:lnTo>
                  <a:cubicBezTo>
                    <a:pt x="338283" y="317291"/>
                    <a:pt x="341548" y="320598"/>
                    <a:pt x="345585" y="320942"/>
                  </a:cubicBezTo>
                  <a:cubicBezTo>
                    <a:pt x="348593" y="320942"/>
                    <a:pt x="352501" y="317892"/>
                    <a:pt x="352501" y="313553"/>
                  </a:cubicBezTo>
                  <a:lnTo>
                    <a:pt x="352501" y="298777"/>
                  </a:lnTo>
                  <a:cubicBezTo>
                    <a:pt x="352201" y="295212"/>
                    <a:pt x="348850" y="291947"/>
                    <a:pt x="345113" y="291947"/>
                  </a:cubicBezTo>
                  <a:close/>
                  <a:moveTo>
                    <a:pt x="257442" y="291947"/>
                  </a:moveTo>
                  <a:cubicBezTo>
                    <a:pt x="253748" y="291947"/>
                    <a:pt x="250612" y="295083"/>
                    <a:pt x="250612" y="298777"/>
                  </a:cubicBezTo>
                  <a:lnTo>
                    <a:pt x="250612" y="313553"/>
                  </a:lnTo>
                  <a:cubicBezTo>
                    <a:pt x="250612" y="317291"/>
                    <a:pt x="253877" y="320598"/>
                    <a:pt x="257915" y="320942"/>
                  </a:cubicBezTo>
                  <a:cubicBezTo>
                    <a:pt x="260922" y="320942"/>
                    <a:pt x="264831" y="317892"/>
                    <a:pt x="264831" y="313553"/>
                  </a:cubicBezTo>
                  <a:lnTo>
                    <a:pt x="264831" y="298777"/>
                  </a:lnTo>
                  <a:cubicBezTo>
                    <a:pt x="264530" y="295212"/>
                    <a:pt x="261179" y="291947"/>
                    <a:pt x="257442" y="291947"/>
                  </a:cubicBezTo>
                  <a:close/>
                  <a:moveTo>
                    <a:pt x="169815" y="291947"/>
                  </a:moveTo>
                  <a:cubicBezTo>
                    <a:pt x="166121" y="291947"/>
                    <a:pt x="162985" y="295083"/>
                    <a:pt x="162985" y="298777"/>
                  </a:cubicBezTo>
                  <a:lnTo>
                    <a:pt x="162985" y="313553"/>
                  </a:lnTo>
                  <a:cubicBezTo>
                    <a:pt x="162985" y="317291"/>
                    <a:pt x="166250" y="320598"/>
                    <a:pt x="170288" y="320942"/>
                  </a:cubicBezTo>
                  <a:cubicBezTo>
                    <a:pt x="173294" y="320942"/>
                    <a:pt x="177202" y="317892"/>
                    <a:pt x="177202" y="313553"/>
                  </a:cubicBezTo>
                  <a:lnTo>
                    <a:pt x="177202" y="298777"/>
                  </a:lnTo>
                  <a:cubicBezTo>
                    <a:pt x="176902" y="295212"/>
                    <a:pt x="173552" y="291947"/>
                    <a:pt x="169815" y="291947"/>
                  </a:cubicBezTo>
                  <a:close/>
                  <a:moveTo>
                    <a:pt x="75544" y="291947"/>
                  </a:moveTo>
                  <a:cubicBezTo>
                    <a:pt x="71850" y="291947"/>
                    <a:pt x="68714" y="295083"/>
                    <a:pt x="68714" y="298777"/>
                  </a:cubicBezTo>
                  <a:lnTo>
                    <a:pt x="68714" y="313553"/>
                  </a:lnTo>
                  <a:cubicBezTo>
                    <a:pt x="68714" y="317291"/>
                    <a:pt x="71979" y="320598"/>
                    <a:pt x="76017" y="320942"/>
                  </a:cubicBezTo>
                  <a:cubicBezTo>
                    <a:pt x="79024" y="320942"/>
                    <a:pt x="82932" y="317892"/>
                    <a:pt x="82932" y="313553"/>
                  </a:cubicBezTo>
                  <a:lnTo>
                    <a:pt x="82932" y="298777"/>
                  </a:lnTo>
                  <a:cubicBezTo>
                    <a:pt x="82633" y="295212"/>
                    <a:pt x="79282" y="291947"/>
                    <a:pt x="75544" y="291947"/>
                  </a:cubicBezTo>
                  <a:close/>
                  <a:moveTo>
                    <a:pt x="609888" y="291315"/>
                  </a:moveTo>
                  <a:cubicBezTo>
                    <a:pt x="606195" y="291315"/>
                    <a:pt x="603059" y="294451"/>
                    <a:pt x="603059" y="298144"/>
                  </a:cubicBezTo>
                  <a:lnTo>
                    <a:pt x="603059" y="312921"/>
                  </a:lnTo>
                  <a:cubicBezTo>
                    <a:pt x="603059" y="316658"/>
                    <a:pt x="606323" y="319965"/>
                    <a:pt x="610361" y="320309"/>
                  </a:cubicBezTo>
                  <a:cubicBezTo>
                    <a:pt x="613368" y="320309"/>
                    <a:pt x="617277" y="317259"/>
                    <a:pt x="617277" y="312921"/>
                  </a:cubicBezTo>
                  <a:lnTo>
                    <a:pt x="617277" y="298144"/>
                  </a:lnTo>
                  <a:cubicBezTo>
                    <a:pt x="616976" y="294580"/>
                    <a:pt x="613625" y="291315"/>
                    <a:pt x="609888" y="291315"/>
                  </a:cubicBezTo>
                  <a:close/>
                  <a:moveTo>
                    <a:pt x="522218" y="291315"/>
                  </a:moveTo>
                  <a:cubicBezTo>
                    <a:pt x="518523" y="291315"/>
                    <a:pt x="515387" y="294451"/>
                    <a:pt x="515387" y="298144"/>
                  </a:cubicBezTo>
                  <a:lnTo>
                    <a:pt x="515387" y="312921"/>
                  </a:lnTo>
                  <a:cubicBezTo>
                    <a:pt x="515387" y="316658"/>
                    <a:pt x="518652" y="319965"/>
                    <a:pt x="522690" y="320309"/>
                  </a:cubicBezTo>
                  <a:cubicBezTo>
                    <a:pt x="525697" y="320309"/>
                    <a:pt x="529606" y="317259"/>
                    <a:pt x="529606" y="312921"/>
                  </a:cubicBezTo>
                  <a:lnTo>
                    <a:pt x="529606" y="298144"/>
                  </a:lnTo>
                  <a:cubicBezTo>
                    <a:pt x="529306" y="294580"/>
                    <a:pt x="525955" y="291315"/>
                    <a:pt x="522218" y="291315"/>
                  </a:cubicBezTo>
                  <a:close/>
                  <a:moveTo>
                    <a:pt x="434591" y="291315"/>
                  </a:moveTo>
                  <a:cubicBezTo>
                    <a:pt x="430896" y="291315"/>
                    <a:pt x="427761" y="294451"/>
                    <a:pt x="427761" y="298144"/>
                  </a:cubicBezTo>
                  <a:lnTo>
                    <a:pt x="427761" y="312921"/>
                  </a:lnTo>
                  <a:cubicBezTo>
                    <a:pt x="427761" y="316658"/>
                    <a:pt x="431025" y="319965"/>
                    <a:pt x="435062" y="320309"/>
                  </a:cubicBezTo>
                  <a:cubicBezTo>
                    <a:pt x="438069" y="320309"/>
                    <a:pt x="441978" y="317259"/>
                    <a:pt x="441978" y="312921"/>
                  </a:cubicBezTo>
                  <a:lnTo>
                    <a:pt x="441978" y="298144"/>
                  </a:lnTo>
                  <a:cubicBezTo>
                    <a:pt x="441678" y="294580"/>
                    <a:pt x="438327" y="291315"/>
                    <a:pt x="434591" y="291315"/>
                  </a:cubicBezTo>
                  <a:close/>
                  <a:moveTo>
                    <a:pt x="658782" y="282090"/>
                  </a:moveTo>
                  <a:lnTo>
                    <a:pt x="667001" y="287751"/>
                  </a:lnTo>
                  <a:lnTo>
                    <a:pt x="667001" y="325458"/>
                  </a:lnTo>
                  <a:cubicBezTo>
                    <a:pt x="667001" y="329024"/>
                    <a:pt x="664123" y="331902"/>
                    <a:pt x="660602" y="331902"/>
                  </a:cubicBezTo>
                  <a:cubicBezTo>
                    <a:pt x="657079" y="331902"/>
                    <a:pt x="654201" y="329024"/>
                    <a:pt x="654201" y="325501"/>
                  </a:cubicBezTo>
                  <a:lnTo>
                    <a:pt x="654201" y="286671"/>
                  </a:lnTo>
                  <a:close/>
                  <a:moveTo>
                    <a:pt x="33094" y="282011"/>
                  </a:moveTo>
                  <a:lnTo>
                    <a:pt x="38387" y="287304"/>
                  </a:lnTo>
                  <a:lnTo>
                    <a:pt x="38387" y="326091"/>
                  </a:lnTo>
                  <a:cubicBezTo>
                    <a:pt x="38430" y="329657"/>
                    <a:pt x="35552" y="332535"/>
                    <a:pt x="31987" y="332535"/>
                  </a:cubicBezTo>
                  <a:cubicBezTo>
                    <a:pt x="28464" y="332535"/>
                    <a:pt x="25587" y="329657"/>
                    <a:pt x="25587" y="326134"/>
                  </a:cubicBezTo>
                  <a:lnTo>
                    <a:pt x="25587" y="287380"/>
                  </a:lnTo>
                  <a:close/>
                  <a:moveTo>
                    <a:pt x="301556" y="280904"/>
                  </a:moveTo>
                  <a:cubicBezTo>
                    <a:pt x="305078" y="280904"/>
                    <a:pt x="307956" y="283782"/>
                    <a:pt x="307956" y="287304"/>
                  </a:cubicBezTo>
                  <a:lnTo>
                    <a:pt x="307956" y="326091"/>
                  </a:lnTo>
                  <a:cubicBezTo>
                    <a:pt x="307999" y="329657"/>
                    <a:pt x="305121" y="332535"/>
                    <a:pt x="301556" y="332535"/>
                  </a:cubicBezTo>
                  <a:cubicBezTo>
                    <a:pt x="298033" y="332535"/>
                    <a:pt x="295156" y="329657"/>
                    <a:pt x="295156" y="326134"/>
                  </a:cubicBezTo>
                  <a:lnTo>
                    <a:pt x="295156" y="287304"/>
                  </a:lnTo>
                  <a:cubicBezTo>
                    <a:pt x="295156" y="283782"/>
                    <a:pt x="298033" y="280904"/>
                    <a:pt x="301556" y="280904"/>
                  </a:cubicBezTo>
                  <a:close/>
                  <a:moveTo>
                    <a:pt x="213927" y="280904"/>
                  </a:moveTo>
                  <a:cubicBezTo>
                    <a:pt x="217449" y="280904"/>
                    <a:pt x="220327" y="283782"/>
                    <a:pt x="220327" y="287304"/>
                  </a:cubicBezTo>
                  <a:lnTo>
                    <a:pt x="220327" y="326091"/>
                  </a:lnTo>
                  <a:cubicBezTo>
                    <a:pt x="220327" y="329657"/>
                    <a:pt x="217449" y="332535"/>
                    <a:pt x="213927" y="332535"/>
                  </a:cubicBezTo>
                  <a:cubicBezTo>
                    <a:pt x="210405" y="332535"/>
                    <a:pt x="207527" y="329657"/>
                    <a:pt x="207527" y="326134"/>
                  </a:cubicBezTo>
                  <a:lnTo>
                    <a:pt x="207527" y="287304"/>
                  </a:lnTo>
                  <a:cubicBezTo>
                    <a:pt x="207527" y="283782"/>
                    <a:pt x="210405" y="280904"/>
                    <a:pt x="213927" y="280904"/>
                  </a:cubicBezTo>
                  <a:close/>
                  <a:moveTo>
                    <a:pt x="126257" y="280904"/>
                  </a:moveTo>
                  <a:cubicBezTo>
                    <a:pt x="129779" y="280904"/>
                    <a:pt x="132657" y="283782"/>
                    <a:pt x="132657" y="287304"/>
                  </a:cubicBezTo>
                  <a:lnTo>
                    <a:pt x="132657" y="326091"/>
                  </a:lnTo>
                  <a:cubicBezTo>
                    <a:pt x="132657" y="329657"/>
                    <a:pt x="129779" y="332535"/>
                    <a:pt x="126257" y="332535"/>
                  </a:cubicBezTo>
                  <a:cubicBezTo>
                    <a:pt x="122735" y="332535"/>
                    <a:pt x="119857" y="329657"/>
                    <a:pt x="119857" y="326134"/>
                  </a:cubicBezTo>
                  <a:lnTo>
                    <a:pt x="119857" y="287304"/>
                  </a:lnTo>
                  <a:cubicBezTo>
                    <a:pt x="119814" y="283782"/>
                    <a:pt x="122692" y="280904"/>
                    <a:pt x="126257" y="280904"/>
                  </a:cubicBezTo>
                  <a:close/>
                  <a:moveTo>
                    <a:pt x="345157" y="280565"/>
                  </a:moveTo>
                  <a:cubicBezTo>
                    <a:pt x="354820" y="280565"/>
                    <a:pt x="363068" y="288382"/>
                    <a:pt x="363885" y="298305"/>
                  </a:cubicBezTo>
                  <a:lnTo>
                    <a:pt x="363928" y="313553"/>
                  </a:lnTo>
                  <a:cubicBezTo>
                    <a:pt x="363928" y="323734"/>
                    <a:pt x="355336" y="332324"/>
                    <a:pt x="345157" y="332324"/>
                  </a:cubicBezTo>
                  <a:cubicBezTo>
                    <a:pt x="334718" y="331465"/>
                    <a:pt x="326944" y="323218"/>
                    <a:pt x="326944" y="313553"/>
                  </a:cubicBezTo>
                  <a:lnTo>
                    <a:pt x="326944" y="298777"/>
                  </a:lnTo>
                  <a:cubicBezTo>
                    <a:pt x="326944" y="288726"/>
                    <a:pt x="335105" y="280565"/>
                    <a:pt x="345157" y="280565"/>
                  </a:cubicBezTo>
                  <a:close/>
                  <a:moveTo>
                    <a:pt x="257485" y="280565"/>
                  </a:moveTo>
                  <a:cubicBezTo>
                    <a:pt x="267150" y="280565"/>
                    <a:pt x="275397" y="288382"/>
                    <a:pt x="276213" y="298305"/>
                  </a:cubicBezTo>
                  <a:lnTo>
                    <a:pt x="276256" y="313553"/>
                  </a:lnTo>
                  <a:cubicBezTo>
                    <a:pt x="276256" y="323734"/>
                    <a:pt x="267666" y="332324"/>
                    <a:pt x="257485" y="332324"/>
                  </a:cubicBezTo>
                  <a:cubicBezTo>
                    <a:pt x="247048" y="331465"/>
                    <a:pt x="239273" y="323218"/>
                    <a:pt x="239273" y="313553"/>
                  </a:cubicBezTo>
                  <a:lnTo>
                    <a:pt x="239273" y="298777"/>
                  </a:lnTo>
                  <a:cubicBezTo>
                    <a:pt x="239273" y="288726"/>
                    <a:pt x="247434" y="280565"/>
                    <a:pt x="257485" y="280565"/>
                  </a:cubicBezTo>
                  <a:close/>
                  <a:moveTo>
                    <a:pt x="169815" y="280565"/>
                  </a:moveTo>
                  <a:cubicBezTo>
                    <a:pt x="179481" y="280565"/>
                    <a:pt x="187727" y="288382"/>
                    <a:pt x="188544" y="298305"/>
                  </a:cubicBezTo>
                  <a:lnTo>
                    <a:pt x="188586" y="313553"/>
                  </a:lnTo>
                  <a:cubicBezTo>
                    <a:pt x="188586" y="323734"/>
                    <a:pt x="179995" y="332324"/>
                    <a:pt x="169815" y="332324"/>
                  </a:cubicBezTo>
                  <a:cubicBezTo>
                    <a:pt x="159377" y="331465"/>
                    <a:pt x="151603" y="323218"/>
                    <a:pt x="151603" y="313553"/>
                  </a:cubicBezTo>
                  <a:lnTo>
                    <a:pt x="151603" y="298777"/>
                  </a:lnTo>
                  <a:cubicBezTo>
                    <a:pt x="151603" y="288726"/>
                    <a:pt x="159764" y="280565"/>
                    <a:pt x="169815" y="280565"/>
                  </a:cubicBezTo>
                  <a:close/>
                  <a:moveTo>
                    <a:pt x="75588" y="280565"/>
                  </a:moveTo>
                  <a:cubicBezTo>
                    <a:pt x="85252" y="280565"/>
                    <a:pt x="93499" y="288382"/>
                    <a:pt x="94316" y="298305"/>
                  </a:cubicBezTo>
                  <a:lnTo>
                    <a:pt x="94359" y="313553"/>
                  </a:lnTo>
                  <a:cubicBezTo>
                    <a:pt x="94359" y="323734"/>
                    <a:pt x="85767" y="332324"/>
                    <a:pt x="75588" y="332324"/>
                  </a:cubicBezTo>
                  <a:cubicBezTo>
                    <a:pt x="65149" y="331465"/>
                    <a:pt x="57375" y="323218"/>
                    <a:pt x="57375" y="313553"/>
                  </a:cubicBezTo>
                  <a:lnTo>
                    <a:pt x="57375" y="298777"/>
                  </a:lnTo>
                  <a:cubicBezTo>
                    <a:pt x="57375" y="288726"/>
                    <a:pt x="65536" y="280565"/>
                    <a:pt x="75588" y="280565"/>
                  </a:cubicBezTo>
                  <a:close/>
                  <a:moveTo>
                    <a:pt x="566331" y="280271"/>
                  </a:moveTo>
                  <a:cubicBezTo>
                    <a:pt x="569853" y="280271"/>
                    <a:pt x="572730" y="283149"/>
                    <a:pt x="572730" y="286671"/>
                  </a:cubicBezTo>
                  <a:lnTo>
                    <a:pt x="572730" y="325458"/>
                  </a:lnTo>
                  <a:cubicBezTo>
                    <a:pt x="572774" y="329024"/>
                    <a:pt x="569895" y="331902"/>
                    <a:pt x="566331" y="331902"/>
                  </a:cubicBezTo>
                  <a:cubicBezTo>
                    <a:pt x="562809" y="331902"/>
                    <a:pt x="559931" y="329024"/>
                    <a:pt x="559931" y="325501"/>
                  </a:cubicBezTo>
                  <a:lnTo>
                    <a:pt x="559931" y="286671"/>
                  </a:lnTo>
                  <a:cubicBezTo>
                    <a:pt x="559931" y="283149"/>
                    <a:pt x="562809" y="280271"/>
                    <a:pt x="566331" y="280271"/>
                  </a:cubicBezTo>
                  <a:close/>
                  <a:moveTo>
                    <a:pt x="478702" y="280271"/>
                  </a:moveTo>
                  <a:cubicBezTo>
                    <a:pt x="482225" y="280271"/>
                    <a:pt x="485103" y="283149"/>
                    <a:pt x="485103" y="286671"/>
                  </a:cubicBezTo>
                  <a:lnTo>
                    <a:pt x="485103" y="325458"/>
                  </a:lnTo>
                  <a:cubicBezTo>
                    <a:pt x="485103" y="329024"/>
                    <a:pt x="482225" y="331902"/>
                    <a:pt x="478702" y="331902"/>
                  </a:cubicBezTo>
                  <a:cubicBezTo>
                    <a:pt x="475180" y="331902"/>
                    <a:pt x="472302" y="329024"/>
                    <a:pt x="472302" y="325501"/>
                  </a:cubicBezTo>
                  <a:lnTo>
                    <a:pt x="472302" y="286671"/>
                  </a:lnTo>
                  <a:cubicBezTo>
                    <a:pt x="472302" y="283149"/>
                    <a:pt x="475180" y="280271"/>
                    <a:pt x="478702" y="280271"/>
                  </a:cubicBezTo>
                  <a:close/>
                  <a:moveTo>
                    <a:pt x="391033" y="280271"/>
                  </a:moveTo>
                  <a:cubicBezTo>
                    <a:pt x="394555" y="280271"/>
                    <a:pt x="397433" y="283149"/>
                    <a:pt x="397433" y="286671"/>
                  </a:cubicBezTo>
                  <a:lnTo>
                    <a:pt x="397433" y="325458"/>
                  </a:lnTo>
                  <a:cubicBezTo>
                    <a:pt x="397433" y="329024"/>
                    <a:pt x="394555" y="331902"/>
                    <a:pt x="391033" y="331902"/>
                  </a:cubicBezTo>
                  <a:cubicBezTo>
                    <a:pt x="387510" y="331902"/>
                    <a:pt x="384632" y="329024"/>
                    <a:pt x="384632" y="325501"/>
                  </a:cubicBezTo>
                  <a:lnTo>
                    <a:pt x="384632" y="286671"/>
                  </a:lnTo>
                  <a:cubicBezTo>
                    <a:pt x="384589" y="283149"/>
                    <a:pt x="387467" y="280271"/>
                    <a:pt x="391033" y="280271"/>
                  </a:cubicBezTo>
                  <a:close/>
                  <a:moveTo>
                    <a:pt x="609931" y="279932"/>
                  </a:moveTo>
                  <a:cubicBezTo>
                    <a:pt x="619596" y="279932"/>
                    <a:pt x="627844" y="287750"/>
                    <a:pt x="628659" y="297673"/>
                  </a:cubicBezTo>
                  <a:lnTo>
                    <a:pt x="628702" y="312921"/>
                  </a:lnTo>
                  <a:cubicBezTo>
                    <a:pt x="628702" y="323101"/>
                    <a:pt x="620112" y="331691"/>
                    <a:pt x="609931" y="331691"/>
                  </a:cubicBezTo>
                  <a:cubicBezTo>
                    <a:pt x="599494" y="330833"/>
                    <a:pt x="591719" y="322585"/>
                    <a:pt x="591719" y="312921"/>
                  </a:cubicBezTo>
                  <a:lnTo>
                    <a:pt x="591719" y="298144"/>
                  </a:lnTo>
                  <a:cubicBezTo>
                    <a:pt x="591719" y="288094"/>
                    <a:pt x="599881" y="279932"/>
                    <a:pt x="609931" y="279932"/>
                  </a:cubicBezTo>
                  <a:close/>
                  <a:moveTo>
                    <a:pt x="522261" y="279932"/>
                  </a:moveTo>
                  <a:cubicBezTo>
                    <a:pt x="531925" y="279932"/>
                    <a:pt x="540173" y="287750"/>
                    <a:pt x="540989" y="297673"/>
                  </a:cubicBezTo>
                  <a:lnTo>
                    <a:pt x="541032" y="312921"/>
                  </a:lnTo>
                  <a:cubicBezTo>
                    <a:pt x="541032" y="323101"/>
                    <a:pt x="532441" y="331691"/>
                    <a:pt x="522261" y="331691"/>
                  </a:cubicBezTo>
                  <a:cubicBezTo>
                    <a:pt x="511822" y="330833"/>
                    <a:pt x="504048" y="322585"/>
                    <a:pt x="504048" y="312921"/>
                  </a:cubicBezTo>
                  <a:lnTo>
                    <a:pt x="504048" y="298144"/>
                  </a:lnTo>
                  <a:cubicBezTo>
                    <a:pt x="504048" y="288094"/>
                    <a:pt x="512209" y="279932"/>
                    <a:pt x="522261" y="279932"/>
                  </a:cubicBezTo>
                  <a:close/>
                  <a:moveTo>
                    <a:pt x="434591" y="279932"/>
                  </a:moveTo>
                  <a:cubicBezTo>
                    <a:pt x="444255" y="279932"/>
                    <a:pt x="452503" y="287750"/>
                    <a:pt x="453318" y="297673"/>
                  </a:cubicBezTo>
                  <a:lnTo>
                    <a:pt x="453361" y="312921"/>
                  </a:lnTo>
                  <a:cubicBezTo>
                    <a:pt x="453361" y="323101"/>
                    <a:pt x="444770" y="331691"/>
                    <a:pt x="434591" y="331691"/>
                  </a:cubicBezTo>
                  <a:cubicBezTo>
                    <a:pt x="424153" y="330833"/>
                    <a:pt x="416377" y="322585"/>
                    <a:pt x="416377" y="312921"/>
                  </a:cubicBezTo>
                  <a:lnTo>
                    <a:pt x="416377" y="298144"/>
                  </a:lnTo>
                  <a:cubicBezTo>
                    <a:pt x="416377" y="288094"/>
                    <a:pt x="424539" y="279932"/>
                    <a:pt x="434591" y="279932"/>
                  </a:cubicBezTo>
                  <a:close/>
                  <a:moveTo>
                    <a:pt x="210384" y="236381"/>
                  </a:moveTo>
                  <a:lnTo>
                    <a:pt x="203870" y="242894"/>
                  </a:lnTo>
                  <a:lnTo>
                    <a:pt x="203870" y="257670"/>
                  </a:lnTo>
                  <a:lnTo>
                    <a:pt x="211111" y="264996"/>
                  </a:lnTo>
                  <a:lnTo>
                    <a:pt x="217717" y="257936"/>
                  </a:lnTo>
                  <a:lnTo>
                    <a:pt x="217717" y="243160"/>
                  </a:lnTo>
                  <a:close/>
                  <a:moveTo>
                    <a:pt x="122714" y="236381"/>
                  </a:moveTo>
                  <a:lnTo>
                    <a:pt x="116200" y="242894"/>
                  </a:lnTo>
                  <a:lnTo>
                    <a:pt x="116200" y="257670"/>
                  </a:lnTo>
                  <a:lnTo>
                    <a:pt x="123440" y="264996"/>
                  </a:lnTo>
                  <a:lnTo>
                    <a:pt x="130047" y="257936"/>
                  </a:lnTo>
                  <a:lnTo>
                    <a:pt x="130047" y="243160"/>
                  </a:lnTo>
                  <a:close/>
                  <a:moveTo>
                    <a:pt x="480270" y="236064"/>
                  </a:moveTo>
                  <a:cubicBezTo>
                    <a:pt x="476576" y="236064"/>
                    <a:pt x="473440" y="239199"/>
                    <a:pt x="473440" y="242894"/>
                  </a:cubicBezTo>
                  <a:lnTo>
                    <a:pt x="473440" y="257670"/>
                  </a:lnTo>
                  <a:cubicBezTo>
                    <a:pt x="473440" y="261407"/>
                    <a:pt x="476704" y="264715"/>
                    <a:pt x="480743" y="265059"/>
                  </a:cubicBezTo>
                  <a:cubicBezTo>
                    <a:pt x="483750" y="265059"/>
                    <a:pt x="487659" y="262009"/>
                    <a:pt x="487659" y="257670"/>
                  </a:cubicBezTo>
                  <a:lnTo>
                    <a:pt x="487659" y="242894"/>
                  </a:lnTo>
                  <a:cubicBezTo>
                    <a:pt x="487358" y="239328"/>
                    <a:pt x="484007" y="236064"/>
                    <a:pt x="480270" y="236064"/>
                  </a:cubicBezTo>
                  <a:close/>
                  <a:moveTo>
                    <a:pt x="392599" y="236064"/>
                  </a:moveTo>
                  <a:cubicBezTo>
                    <a:pt x="388905" y="236064"/>
                    <a:pt x="385769" y="239199"/>
                    <a:pt x="385769" y="242894"/>
                  </a:cubicBezTo>
                  <a:lnTo>
                    <a:pt x="385769" y="257670"/>
                  </a:lnTo>
                  <a:cubicBezTo>
                    <a:pt x="385769" y="261407"/>
                    <a:pt x="389034" y="264715"/>
                    <a:pt x="393071" y="265059"/>
                  </a:cubicBezTo>
                  <a:cubicBezTo>
                    <a:pt x="396079" y="265059"/>
                    <a:pt x="399987" y="262009"/>
                    <a:pt x="399987" y="257670"/>
                  </a:cubicBezTo>
                  <a:lnTo>
                    <a:pt x="399987" y="242894"/>
                  </a:lnTo>
                  <a:cubicBezTo>
                    <a:pt x="399687" y="239328"/>
                    <a:pt x="396336" y="236064"/>
                    <a:pt x="392599" y="236064"/>
                  </a:cubicBezTo>
                  <a:close/>
                  <a:moveTo>
                    <a:pt x="304971" y="236064"/>
                  </a:moveTo>
                  <a:cubicBezTo>
                    <a:pt x="301277" y="236064"/>
                    <a:pt x="298141" y="239199"/>
                    <a:pt x="298141" y="242894"/>
                  </a:cubicBezTo>
                  <a:lnTo>
                    <a:pt x="298141" y="257670"/>
                  </a:lnTo>
                  <a:cubicBezTo>
                    <a:pt x="298141" y="261407"/>
                    <a:pt x="301406" y="264715"/>
                    <a:pt x="305444" y="265059"/>
                  </a:cubicBezTo>
                  <a:cubicBezTo>
                    <a:pt x="308450" y="265059"/>
                    <a:pt x="312359" y="262009"/>
                    <a:pt x="312359" y="257670"/>
                  </a:cubicBezTo>
                  <a:lnTo>
                    <a:pt x="312359" y="242894"/>
                  </a:lnTo>
                  <a:cubicBezTo>
                    <a:pt x="312059" y="239328"/>
                    <a:pt x="308708" y="236064"/>
                    <a:pt x="304971" y="236064"/>
                  </a:cubicBezTo>
                  <a:close/>
                  <a:moveTo>
                    <a:pt x="569375" y="235698"/>
                  </a:moveTo>
                  <a:cubicBezTo>
                    <a:pt x="565681" y="235698"/>
                    <a:pt x="562546" y="238834"/>
                    <a:pt x="562546" y="242528"/>
                  </a:cubicBezTo>
                  <a:lnTo>
                    <a:pt x="562546" y="257304"/>
                  </a:lnTo>
                  <a:cubicBezTo>
                    <a:pt x="562546" y="261042"/>
                    <a:pt x="565810" y="264349"/>
                    <a:pt x="569847" y="264693"/>
                  </a:cubicBezTo>
                  <a:cubicBezTo>
                    <a:pt x="572854" y="264693"/>
                    <a:pt x="576763" y="261643"/>
                    <a:pt x="576763" y="257304"/>
                  </a:cubicBezTo>
                  <a:lnTo>
                    <a:pt x="576763" y="242528"/>
                  </a:lnTo>
                  <a:cubicBezTo>
                    <a:pt x="576463" y="238963"/>
                    <a:pt x="573112" y="235698"/>
                    <a:pt x="569375" y="235698"/>
                  </a:cubicBezTo>
                  <a:close/>
                  <a:moveTo>
                    <a:pt x="436712" y="225060"/>
                  </a:moveTo>
                  <a:cubicBezTo>
                    <a:pt x="440234" y="225060"/>
                    <a:pt x="443112" y="227938"/>
                    <a:pt x="443112" y="231461"/>
                  </a:cubicBezTo>
                  <a:lnTo>
                    <a:pt x="443112" y="270248"/>
                  </a:lnTo>
                  <a:cubicBezTo>
                    <a:pt x="443156" y="273770"/>
                    <a:pt x="440277" y="276648"/>
                    <a:pt x="436712" y="276648"/>
                  </a:cubicBezTo>
                  <a:cubicBezTo>
                    <a:pt x="433190" y="276648"/>
                    <a:pt x="430312" y="273770"/>
                    <a:pt x="430312" y="270248"/>
                  </a:cubicBezTo>
                  <a:lnTo>
                    <a:pt x="430312" y="231461"/>
                  </a:lnTo>
                  <a:cubicBezTo>
                    <a:pt x="430312" y="227938"/>
                    <a:pt x="433190" y="225060"/>
                    <a:pt x="436712" y="225060"/>
                  </a:cubicBezTo>
                  <a:close/>
                  <a:moveTo>
                    <a:pt x="349084" y="225060"/>
                  </a:moveTo>
                  <a:cubicBezTo>
                    <a:pt x="352606" y="225060"/>
                    <a:pt x="355484" y="227938"/>
                    <a:pt x="355484" y="231461"/>
                  </a:cubicBezTo>
                  <a:lnTo>
                    <a:pt x="355484" y="270248"/>
                  </a:lnTo>
                  <a:cubicBezTo>
                    <a:pt x="355484" y="273770"/>
                    <a:pt x="352606" y="276648"/>
                    <a:pt x="349084" y="276648"/>
                  </a:cubicBezTo>
                  <a:cubicBezTo>
                    <a:pt x="345562" y="276648"/>
                    <a:pt x="342684" y="273770"/>
                    <a:pt x="342684" y="270248"/>
                  </a:cubicBezTo>
                  <a:lnTo>
                    <a:pt x="342684" y="231461"/>
                  </a:lnTo>
                  <a:cubicBezTo>
                    <a:pt x="342684" y="227938"/>
                    <a:pt x="345562" y="225060"/>
                    <a:pt x="349084" y="225060"/>
                  </a:cubicBezTo>
                  <a:close/>
                  <a:moveTo>
                    <a:pt x="261415" y="225060"/>
                  </a:moveTo>
                  <a:cubicBezTo>
                    <a:pt x="264937" y="225060"/>
                    <a:pt x="267815" y="227938"/>
                    <a:pt x="267815" y="231461"/>
                  </a:cubicBezTo>
                  <a:lnTo>
                    <a:pt x="267815" y="270248"/>
                  </a:lnTo>
                  <a:cubicBezTo>
                    <a:pt x="267815" y="273770"/>
                    <a:pt x="264937" y="276648"/>
                    <a:pt x="261415" y="276648"/>
                  </a:cubicBezTo>
                  <a:cubicBezTo>
                    <a:pt x="257894" y="276648"/>
                    <a:pt x="255015" y="273770"/>
                    <a:pt x="255015" y="270248"/>
                  </a:cubicBezTo>
                  <a:lnTo>
                    <a:pt x="255015" y="231461"/>
                  </a:lnTo>
                  <a:cubicBezTo>
                    <a:pt x="255015" y="227938"/>
                    <a:pt x="257894" y="225060"/>
                    <a:pt x="261415" y="225060"/>
                  </a:cubicBezTo>
                  <a:close/>
                  <a:moveTo>
                    <a:pt x="167143" y="225060"/>
                  </a:moveTo>
                  <a:cubicBezTo>
                    <a:pt x="170665" y="225060"/>
                    <a:pt x="173543" y="227938"/>
                    <a:pt x="173543" y="231461"/>
                  </a:cubicBezTo>
                  <a:lnTo>
                    <a:pt x="173543" y="270248"/>
                  </a:lnTo>
                  <a:cubicBezTo>
                    <a:pt x="173586" y="273770"/>
                    <a:pt x="170708" y="276648"/>
                    <a:pt x="167143" y="276648"/>
                  </a:cubicBezTo>
                  <a:lnTo>
                    <a:pt x="167090" y="276596"/>
                  </a:lnTo>
                  <a:lnTo>
                    <a:pt x="166772" y="276914"/>
                  </a:lnTo>
                  <a:cubicBezTo>
                    <a:pt x="163249" y="276914"/>
                    <a:pt x="160372" y="274037"/>
                    <a:pt x="160372" y="270514"/>
                  </a:cubicBezTo>
                  <a:lnTo>
                    <a:pt x="160372" y="231727"/>
                  </a:lnTo>
                  <a:cubicBezTo>
                    <a:pt x="160372" y="228204"/>
                    <a:pt x="163249" y="225326"/>
                    <a:pt x="166772" y="225326"/>
                  </a:cubicBezTo>
                  <a:lnTo>
                    <a:pt x="166824" y="225379"/>
                  </a:lnTo>
                  <a:close/>
                  <a:moveTo>
                    <a:pt x="79515" y="225060"/>
                  </a:moveTo>
                  <a:cubicBezTo>
                    <a:pt x="83037" y="225060"/>
                    <a:pt x="85915" y="227938"/>
                    <a:pt x="85915" y="231461"/>
                  </a:cubicBezTo>
                  <a:lnTo>
                    <a:pt x="85915" y="270248"/>
                  </a:lnTo>
                  <a:cubicBezTo>
                    <a:pt x="85915" y="273770"/>
                    <a:pt x="83037" y="276648"/>
                    <a:pt x="79515" y="276648"/>
                  </a:cubicBezTo>
                  <a:lnTo>
                    <a:pt x="79462" y="276596"/>
                  </a:lnTo>
                  <a:lnTo>
                    <a:pt x="79143" y="276914"/>
                  </a:lnTo>
                  <a:cubicBezTo>
                    <a:pt x="75622" y="276914"/>
                    <a:pt x="72744" y="274037"/>
                    <a:pt x="72744" y="270514"/>
                  </a:cubicBezTo>
                  <a:lnTo>
                    <a:pt x="72744" y="266509"/>
                  </a:lnTo>
                  <a:lnTo>
                    <a:pt x="75497" y="265867"/>
                  </a:lnTo>
                  <a:lnTo>
                    <a:pt x="72744" y="244589"/>
                  </a:lnTo>
                  <a:lnTo>
                    <a:pt x="72744" y="231727"/>
                  </a:lnTo>
                  <a:cubicBezTo>
                    <a:pt x="72744" y="228204"/>
                    <a:pt x="75622" y="225326"/>
                    <a:pt x="79143" y="225326"/>
                  </a:cubicBezTo>
                  <a:lnTo>
                    <a:pt x="79196" y="225379"/>
                  </a:lnTo>
                  <a:close/>
                  <a:moveTo>
                    <a:pt x="613487" y="224693"/>
                  </a:moveTo>
                  <a:lnTo>
                    <a:pt x="619351" y="230557"/>
                  </a:lnTo>
                  <a:lnTo>
                    <a:pt x="612706" y="265867"/>
                  </a:lnTo>
                  <a:cubicBezTo>
                    <a:pt x="612706" y="265867"/>
                    <a:pt x="612706" y="265867"/>
                    <a:pt x="613954" y="265867"/>
                  </a:cubicBezTo>
                  <a:lnTo>
                    <a:pt x="619888" y="267089"/>
                  </a:lnTo>
                  <a:lnTo>
                    <a:pt x="619888" y="269882"/>
                  </a:lnTo>
                  <a:cubicBezTo>
                    <a:pt x="619888" y="273405"/>
                    <a:pt x="617010" y="276282"/>
                    <a:pt x="613487" y="276282"/>
                  </a:cubicBezTo>
                  <a:cubicBezTo>
                    <a:pt x="609965" y="276282"/>
                    <a:pt x="607087" y="273405"/>
                    <a:pt x="607087" y="269882"/>
                  </a:cubicBezTo>
                  <a:lnTo>
                    <a:pt x="607087" y="231094"/>
                  </a:lnTo>
                  <a:cubicBezTo>
                    <a:pt x="607087" y="227572"/>
                    <a:pt x="609965" y="224693"/>
                    <a:pt x="613487" y="224693"/>
                  </a:cubicBezTo>
                  <a:close/>
                  <a:moveTo>
                    <a:pt x="525820" y="224693"/>
                  </a:moveTo>
                  <a:cubicBezTo>
                    <a:pt x="529342" y="224693"/>
                    <a:pt x="532220" y="227572"/>
                    <a:pt x="532220" y="231094"/>
                  </a:cubicBezTo>
                  <a:lnTo>
                    <a:pt x="532220" y="269882"/>
                  </a:lnTo>
                  <a:cubicBezTo>
                    <a:pt x="532220" y="273405"/>
                    <a:pt x="529342" y="276282"/>
                    <a:pt x="525820" y="276282"/>
                  </a:cubicBezTo>
                  <a:cubicBezTo>
                    <a:pt x="522297" y="276282"/>
                    <a:pt x="519419" y="273405"/>
                    <a:pt x="519419" y="269882"/>
                  </a:cubicBezTo>
                  <a:lnTo>
                    <a:pt x="519419" y="231094"/>
                  </a:lnTo>
                  <a:cubicBezTo>
                    <a:pt x="519419" y="227572"/>
                    <a:pt x="522297" y="224693"/>
                    <a:pt x="525820" y="224693"/>
                  </a:cubicBezTo>
                  <a:close/>
                  <a:moveTo>
                    <a:pt x="480313" y="224681"/>
                  </a:moveTo>
                  <a:cubicBezTo>
                    <a:pt x="489978" y="224681"/>
                    <a:pt x="498225" y="232499"/>
                    <a:pt x="499041" y="242421"/>
                  </a:cubicBezTo>
                  <a:lnTo>
                    <a:pt x="499084" y="257670"/>
                  </a:lnTo>
                  <a:cubicBezTo>
                    <a:pt x="499084" y="267851"/>
                    <a:pt x="490494" y="276441"/>
                    <a:pt x="480313" y="276441"/>
                  </a:cubicBezTo>
                  <a:cubicBezTo>
                    <a:pt x="469875" y="275582"/>
                    <a:pt x="462100" y="267335"/>
                    <a:pt x="462100" y="257670"/>
                  </a:cubicBezTo>
                  <a:lnTo>
                    <a:pt x="462100" y="242894"/>
                  </a:lnTo>
                  <a:cubicBezTo>
                    <a:pt x="462100" y="232842"/>
                    <a:pt x="470262" y="224681"/>
                    <a:pt x="480313" y="224681"/>
                  </a:cubicBezTo>
                  <a:close/>
                  <a:moveTo>
                    <a:pt x="392643" y="224681"/>
                  </a:moveTo>
                  <a:cubicBezTo>
                    <a:pt x="402306" y="224681"/>
                    <a:pt x="410554" y="232499"/>
                    <a:pt x="411371" y="242421"/>
                  </a:cubicBezTo>
                  <a:lnTo>
                    <a:pt x="411414" y="257670"/>
                  </a:lnTo>
                  <a:cubicBezTo>
                    <a:pt x="411414" y="267851"/>
                    <a:pt x="402822" y="276441"/>
                    <a:pt x="392643" y="276441"/>
                  </a:cubicBezTo>
                  <a:cubicBezTo>
                    <a:pt x="382204" y="275582"/>
                    <a:pt x="374430" y="267335"/>
                    <a:pt x="374430" y="257670"/>
                  </a:cubicBezTo>
                  <a:lnTo>
                    <a:pt x="374430" y="242894"/>
                  </a:lnTo>
                  <a:cubicBezTo>
                    <a:pt x="374430" y="232842"/>
                    <a:pt x="382591" y="224681"/>
                    <a:pt x="392643" y="224681"/>
                  </a:cubicBezTo>
                  <a:close/>
                  <a:moveTo>
                    <a:pt x="304971" y="224681"/>
                  </a:moveTo>
                  <a:cubicBezTo>
                    <a:pt x="314637" y="224681"/>
                    <a:pt x="322883" y="232499"/>
                    <a:pt x="323700" y="242421"/>
                  </a:cubicBezTo>
                  <a:lnTo>
                    <a:pt x="323742" y="257670"/>
                  </a:lnTo>
                  <a:cubicBezTo>
                    <a:pt x="323742" y="267851"/>
                    <a:pt x="315152" y="276441"/>
                    <a:pt x="304971" y="276441"/>
                  </a:cubicBezTo>
                  <a:cubicBezTo>
                    <a:pt x="294534" y="275582"/>
                    <a:pt x="286759" y="267335"/>
                    <a:pt x="286759" y="257670"/>
                  </a:cubicBezTo>
                  <a:lnTo>
                    <a:pt x="286759" y="242894"/>
                  </a:lnTo>
                  <a:cubicBezTo>
                    <a:pt x="286759" y="232842"/>
                    <a:pt x="294920" y="224681"/>
                    <a:pt x="304971" y="224681"/>
                  </a:cubicBezTo>
                  <a:close/>
                  <a:moveTo>
                    <a:pt x="210744" y="224681"/>
                  </a:moveTo>
                  <a:cubicBezTo>
                    <a:pt x="220408" y="224681"/>
                    <a:pt x="228655" y="232499"/>
                    <a:pt x="229472" y="242421"/>
                  </a:cubicBezTo>
                  <a:lnTo>
                    <a:pt x="229515" y="257670"/>
                  </a:lnTo>
                  <a:cubicBezTo>
                    <a:pt x="229515" y="262760"/>
                    <a:pt x="227367" y="267453"/>
                    <a:pt x="223947" y="270873"/>
                  </a:cubicBezTo>
                  <a:lnTo>
                    <a:pt x="223632" y="271007"/>
                  </a:lnTo>
                  <a:lnTo>
                    <a:pt x="223576" y="271140"/>
                  </a:lnTo>
                  <a:cubicBezTo>
                    <a:pt x="220155" y="274560"/>
                    <a:pt x="215463" y="276708"/>
                    <a:pt x="210373" y="276708"/>
                  </a:cubicBezTo>
                  <a:cubicBezTo>
                    <a:pt x="199934" y="275849"/>
                    <a:pt x="192160" y="267601"/>
                    <a:pt x="192160" y="257936"/>
                  </a:cubicBezTo>
                  <a:lnTo>
                    <a:pt x="192160" y="243160"/>
                  </a:lnTo>
                  <a:cubicBezTo>
                    <a:pt x="192160" y="238135"/>
                    <a:pt x="194201" y="233581"/>
                    <a:pt x="197497" y="230285"/>
                  </a:cubicBezTo>
                  <a:lnTo>
                    <a:pt x="197812" y="230155"/>
                  </a:lnTo>
                  <a:lnTo>
                    <a:pt x="197869" y="230019"/>
                  </a:lnTo>
                  <a:cubicBezTo>
                    <a:pt x="201165" y="226722"/>
                    <a:pt x="205719" y="224681"/>
                    <a:pt x="210744" y="224681"/>
                  </a:cubicBezTo>
                  <a:close/>
                  <a:moveTo>
                    <a:pt x="123073" y="224681"/>
                  </a:moveTo>
                  <a:cubicBezTo>
                    <a:pt x="132738" y="224681"/>
                    <a:pt x="140985" y="232499"/>
                    <a:pt x="141801" y="242421"/>
                  </a:cubicBezTo>
                  <a:lnTo>
                    <a:pt x="141844" y="257670"/>
                  </a:lnTo>
                  <a:cubicBezTo>
                    <a:pt x="141844" y="262760"/>
                    <a:pt x="139696" y="267453"/>
                    <a:pt x="136276" y="270873"/>
                  </a:cubicBezTo>
                  <a:lnTo>
                    <a:pt x="135961" y="271007"/>
                  </a:lnTo>
                  <a:lnTo>
                    <a:pt x="135904" y="271140"/>
                  </a:lnTo>
                  <a:cubicBezTo>
                    <a:pt x="132485" y="274560"/>
                    <a:pt x="127792" y="276708"/>
                    <a:pt x="122701" y="276708"/>
                  </a:cubicBezTo>
                  <a:cubicBezTo>
                    <a:pt x="112264" y="275849"/>
                    <a:pt x="104489" y="267601"/>
                    <a:pt x="104489" y="257936"/>
                  </a:cubicBezTo>
                  <a:lnTo>
                    <a:pt x="104489" y="243160"/>
                  </a:lnTo>
                  <a:cubicBezTo>
                    <a:pt x="104489" y="238135"/>
                    <a:pt x="106529" y="233581"/>
                    <a:pt x="109826" y="230285"/>
                  </a:cubicBezTo>
                  <a:lnTo>
                    <a:pt x="110141" y="230155"/>
                  </a:lnTo>
                  <a:lnTo>
                    <a:pt x="110197" y="230019"/>
                  </a:lnTo>
                  <a:cubicBezTo>
                    <a:pt x="113494" y="226722"/>
                    <a:pt x="118047" y="224681"/>
                    <a:pt x="123073" y="224681"/>
                  </a:cubicBezTo>
                  <a:close/>
                  <a:moveTo>
                    <a:pt x="569375" y="224316"/>
                  </a:moveTo>
                  <a:cubicBezTo>
                    <a:pt x="579040" y="224316"/>
                    <a:pt x="587288" y="232133"/>
                    <a:pt x="588103" y="242056"/>
                  </a:cubicBezTo>
                  <a:lnTo>
                    <a:pt x="588146" y="257304"/>
                  </a:lnTo>
                  <a:cubicBezTo>
                    <a:pt x="588146" y="267485"/>
                    <a:pt x="579555" y="276076"/>
                    <a:pt x="569375" y="276076"/>
                  </a:cubicBezTo>
                  <a:cubicBezTo>
                    <a:pt x="558938" y="275216"/>
                    <a:pt x="551162" y="266969"/>
                    <a:pt x="551162" y="257304"/>
                  </a:cubicBezTo>
                  <a:lnTo>
                    <a:pt x="551162" y="242528"/>
                  </a:lnTo>
                  <a:cubicBezTo>
                    <a:pt x="551162" y="232477"/>
                    <a:pt x="559324" y="224316"/>
                    <a:pt x="569375" y="224316"/>
                  </a:cubicBezTo>
                  <a:close/>
                  <a:moveTo>
                    <a:pt x="178732" y="172594"/>
                  </a:moveTo>
                  <a:lnTo>
                    <a:pt x="172126" y="179652"/>
                  </a:lnTo>
                  <a:lnTo>
                    <a:pt x="172126" y="194429"/>
                  </a:lnTo>
                  <a:lnTo>
                    <a:pt x="179459" y="201207"/>
                  </a:lnTo>
                  <a:lnTo>
                    <a:pt x="185972" y="194695"/>
                  </a:lnTo>
                  <a:lnTo>
                    <a:pt x="185972" y="179919"/>
                  </a:lnTo>
                  <a:close/>
                  <a:moveTo>
                    <a:pt x="91065" y="172594"/>
                  </a:moveTo>
                  <a:lnTo>
                    <a:pt x="84457" y="179652"/>
                  </a:lnTo>
                  <a:lnTo>
                    <a:pt x="84457" y="194429"/>
                  </a:lnTo>
                  <a:lnTo>
                    <a:pt x="91791" y="201207"/>
                  </a:lnTo>
                  <a:lnTo>
                    <a:pt x="98304" y="194695"/>
                  </a:lnTo>
                  <a:lnTo>
                    <a:pt x="98304" y="179919"/>
                  </a:lnTo>
                  <a:close/>
                  <a:moveTo>
                    <a:pt x="448610" y="172264"/>
                  </a:moveTo>
                  <a:cubicBezTo>
                    <a:pt x="445603" y="172264"/>
                    <a:pt x="441695" y="175314"/>
                    <a:pt x="441695" y="179652"/>
                  </a:cubicBezTo>
                  <a:lnTo>
                    <a:pt x="441695" y="194429"/>
                  </a:lnTo>
                  <a:cubicBezTo>
                    <a:pt x="441996" y="197994"/>
                    <a:pt x="445345" y="201259"/>
                    <a:pt x="449083" y="201259"/>
                  </a:cubicBezTo>
                  <a:cubicBezTo>
                    <a:pt x="452777" y="201259"/>
                    <a:pt x="455913" y="198123"/>
                    <a:pt x="455913" y="194429"/>
                  </a:cubicBezTo>
                  <a:lnTo>
                    <a:pt x="455913" y="179652"/>
                  </a:lnTo>
                  <a:cubicBezTo>
                    <a:pt x="455913" y="175915"/>
                    <a:pt x="452648" y="172607"/>
                    <a:pt x="448610" y="172264"/>
                  </a:cubicBezTo>
                  <a:close/>
                  <a:moveTo>
                    <a:pt x="360942" y="172264"/>
                  </a:moveTo>
                  <a:cubicBezTo>
                    <a:pt x="357935" y="172264"/>
                    <a:pt x="354026" y="175314"/>
                    <a:pt x="354026" y="179652"/>
                  </a:cubicBezTo>
                  <a:lnTo>
                    <a:pt x="354026" y="194429"/>
                  </a:lnTo>
                  <a:cubicBezTo>
                    <a:pt x="354328" y="197994"/>
                    <a:pt x="357678" y="201259"/>
                    <a:pt x="361415" y="201259"/>
                  </a:cubicBezTo>
                  <a:cubicBezTo>
                    <a:pt x="365109" y="201259"/>
                    <a:pt x="368245" y="198123"/>
                    <a:pt x="368245" y="194429"/>
                  </a:cubicBezTo>
                  <a:lnTo>
                    <a:pt x="368245" y="179652"/>
                  </a:lnTo>
                  <a:cubicBezTo>
                    <a:pt x="368245" y="175915"/>
                    <a:pt x="364980" y="172607"/>
                    <a:pt x="360942" y="172264"/>
                  </a:cubicBezTo>
                  <a:close/>
                  <a:moveTo>
                    <a:pt x="273272" y="172264"/>
                  </a:moveTo>
                  <a:cubicBezTo>
                    <a:pt x="270265" y="172264"/>
                    <a:pt x="266356" y="175314"/>
                    <a:pt x="266356" y="179652"/>
                  </a:cubicBezTo>
                  <a:lnTo>
                    <a:pt x="266356" y="194429"/>
                  </a:lnTo>
                  <a:cubicBezTo>
                    <a:pt x="266657" y="197994"/>
                    <a:pt x="270008" y="201259"/>
                    <a:pt x="273744" y="201259"/>
                  </a:cubicBezTo>
                  <a:cubicBezTo>
                    <a:pt x="277438" y="201259"/>
                    <a:pt x="280574" y="198123"/>
                    <a:pt x="280574" y="194429"/>
                  </a:cubicBezTo>
                  <a:lnTo>
                    <a:pt x="280574" y="179652"/>
                  </a:lnTo>
                  <a:cubicBezTo>
                    <a:pt x="280574" y="175915"/>
                    <a:pt x="277309" y="172607"/>
                    <a:pt x="273272" y="172264"/>
                  </a:cubicBezTo>
                  <a:close/>
                  <a:moveTo>
                    <a:pt x="537676" y="171898"/>
                  </a:moveTo>
                  <a:cubicBezTo>
                    <a:pt x="534669" y="171898"/>
                    <a:pt x="530760" y="174948"/>
                    <a:pt x="530760" y="179286"/>
                  </a:cubicBezTo>
                  <a:lnTo>
                    <a:pt x="530760" y="194062"/>
                  </a:lnTo>
                  <a:cubicBezTo>
                    <a:pt x="531061" y="197627"/>
                    <a:pt x="534411" y="200892"/>
                    <a:pt x="538148" y="200892"/>
                  </a:cubicBezTo>
                  <a:cubicBezTo>
                    <a:pt x="541842" y="200892"/>
                    <a:pt x="544977" y="197756"/>
                    <a:pt x="544977" y="194062"/>
                  </a:cubicBezTo>
                  <a:lnTo>
                    <a:pt x="544977" y="179286"/>
                  </a:lnTo>
                  <a:cubicBezTo>
                    <a:pt x="544977" y="175548"/>
                    <a:pt x="541714" y="172241"/>
                    <a:pt x="537676" y="171898"/>
                  </a:cubicBezTo>
                  <a:close/>
                  <a:moveTo>
                    <a:pt x="613467" y="165724"/>
                  </a:moveTo>
                  <a:lnTo>
                    <a:pt x="618431" y="191073"/>
                  </a:lnTo>
                  <a:lnTo>
                    <a:pt x="618431" y="194062"/>
                  </a:lnTo>
                  <a:lnTo>
                    <a:pt x="619146" y="194723"/>
                  </a:lnTo>
                  <a:lnTo>
                    <a:pt x="622303" y="210848"/>
                  </a:lnTo>
                  <a:lnTo>
                    <a:pt x="613136" y="207126"/>
                  </a:lnTo>
                  <a:cubicBezTo>
                    <a:pt x="609764" y="203931"/>
                    <a:pt x="607499" y="199496"/>
                    <a:pt x="607090" y="194535"/>
                  </a:cubicBezTo>
                  <a:lnTo>
                    <a:pt x="607047" y="179286"/>
                  </a:lnTo>
                  <a:cubicBezTo>
                    <a:pt x="607047" y="174196"/>
                    <a:pt x="609195" y="169503"/>
                    <a:pt x="612615" y="166083"/>
                  </a:cubicBezTo>
                  <a:close/>
                  <a:moveTo>
                    <a:pt x="449083" y="160881"/>
                  </a:moveTo>
                  <a:cubicBezTo>
                    <a:pt x="459521" y="161740"/>
                    <a:pt x="467296" y="169988"/>
                    <a:pt x="467296" y="179652"/>
                  </a:cubicBezTo>
                  <a:lnTo>
                    <a:pt x="467296" y="194429"/>
                  </a:lnTo>
                  <a:cubicBezTo>
                    <a:pt x="467296" y="204479"/>
                    <a:pt x="459135" y="212641"/>
                    <a:pt x="449083" y="212641"/>
                  </a:cubicBezTo>
                  <a:cubicBezTo>
                    <a:pt x="439418" y="212641"/>
                    <a:pt x="431171" y="204823"/>
                    <a:pt x="430355" y="194901"/>
                  </a:cubicBezTo>
                  <a:lnTo>
                    <a:pt x="430312" y="179652"/>
                  </a:lnTo>
                  <a:cubicBezTo>
                    <a:pt x="430312" y="169472"/>
                    <a:pt x="438903" y="160881"/>
                    <a:pt x="449083" y="160881"/>
                  </a:cubicBezTo>
                  <a:close/>
                  <a:moveTo>
                    <a:pt x="361415" y="160881"/>
                  </a:moveTo>
                  <a:cubicBezTo>
                    <a:pt x="371853" y="161740"/>
                    <a:pt x="379628" y="169988"/>
                    <a:pt x="379628" y="179652"/>
                  </a:cubicBezTo>
                  <a:lnTo>
                    <a:pt x="379628" y="194429"/>
                  </a:lnTo>
                  <a:cubicBezTo>
                    <a:pt x="379628" y="204479"/>
                    <a:pt x="371467" y="212641"/>
                    <a:pt x="361415" y="212641"/>
                  </a:cubicBezTo>
                  <a:cubicBezTo>
                    <a:pt x="351750" y="212641"/>
                    <a:pt x="343504" y="204823"/>
                    <a:pt x="342687" y="194901"/>
                  </a:cubicBezTo>
                  <a:lnTo>
                    <a:pt x="342644" y="179652"/>
                  </a:lnTo>
                  <a:cubicBezTo>
                    <a:pt x="342644" y="169472"/>
                    <a:pt x="351235" y="160881"/>
                    <a:pt x="361415" y="160881"/>
                  </a:cubicBezTo>
                  <a:close/>
                  <a:moveTo>
                    <a:pt x="273744" y="160881"/>
                  </a:moveTo>
                  <a:cubicBezTo>
                    <a:pt x="284182" y="161740"/>
                    <a:pt x="291956" y="169988"/>
                    <a:pt x="291956" y="179652"/>
                  </a:cubicBezTo>
                  <a:lnTo>
                    <a:pt x="291956" y="194429"/>
                  </a:lnTo>
                  <a:cubicBezTo>
                    <a:pt x="291956" y="204479"/>
                    <a:pt x="283795" y="212641"/>
                    <a:pt x="273744" y="212641"/>
                  </a:cubicBezTo>
                  <a:cubicBezTo>
                    <a:pt x="264080" y="212641"/>
                    <a:pt x="255832" y="204823"/>
                    <a:pt x="255017" y="194901"/>
                  </a:cubicBezTo>
                  <a:lnTo>
                    <a:pt x="254974" y="179652"/>
                  </a:lnTo>
                  <a:cubicBezTo>
                    <a:pt x="254974" y="169472"/>
                    <a:pt x="263564" y="160881"/>
                    <a:pt x="273744" y="160881"/>
                  </a:cubicBezTo>
                  <a:close/>
                  <a:moveTo>
                    <a:pt x="179514" y="160881"/>
                  </a:moveTo>
                  <a:cubicBezTo>
                    <a:pt x="189952" y="161740"/>
                    <a:pt x="197726" y="169988"/>
                    <a:pt x="197726" y="179652"/>
                  </a:cubicBezTo>
                  <a:lnTo>
                    <a:pt x="197726" y="194429"/>
                  </a:lnTo>
                  <a:cubicBezTo>
                    <a:pt x="197726" y="199454"/>
                    <a:pt x="195687" y="204008"/>
                    <a:pt x="192390" y="207304"/>
                  </a:cubicBezTo>
                  <a:lnTo>
                    <a:pt x="192075" y="207434"/>
                  </a:lnTo>
                  <a:lnTo>
                    <a:pt x="192018" y="207570"/>
                  </a:lnTo>
                  <a:cubicBezTo>
                    <a:pt x="188722" y="210867"/>
                    <a:pt x="184168" y="212908"/>
                    <a:pt x="179143" y="212908"/>
                  </a:cubicBezTo>
                  <a:cubicBezTo>
                    <a:pt x="169477" y="212908"/>
                    <a:pt x="161231" y="205089"/>
                    <a:pt x="160414" y="195168"/>
                  </a:cubicBezTo>
                  <a:lnTo>
                    <a:pt x="160372" y="179919"/>
                  </a:lnTo>
                  <a:cubicBezTo>
                    <a:pt x="160372" y="174828"/>
                    <a:pt x="162519" y="170135"/>
                    <a:pt x="165940" y="166716"/>
                  </a:cubicBezTo>
                  <a:lnTo>
                    <a:pt x="166255" y="166583"/>
                  </a:lnTo>
                  <a:lnTo>
                    <a:pt x="166311" y="166448"/>
                  </a:lnTo>
                  <a:cubicBezTo>
                    <a:pt x="169732" y="163029"/>
                    <a:pt x="174425" y="160881"/>
                    <a:pt x="179514" y="160881"/>
                  </a:cubicBezTo>
                  <a:close/>
                  <a:moveTo>
                    <a:pt x="91846" y="160881"/>
                  </a:moveTo>
                  <a:cubicBezTo>
                    <a:pt x="102285" y="161740"/>
                    <a:pt x="110059" y="169988"/>
                    <a:pt x="110059" y="179652"/>
                  </a:cubicBezTo>
                  <a:lnTo>
                    <a:pt x="110059" y="194429"/>
                  </a:lnTo>
                  <a:cubicBezTo>
                    <a:pt x="110059" y="199454"/>
                    <a:pt x="108018" y="204008"/>
                    <a:pt x="104722" y="207304"/>
                  </a:cubicBezTo>
                  <a:lnTo>
                    <a:pt x="104406" y="207434"/>
                  </a:lnTo>
                  <a:lnTo>
                    <a:pt x="104350" y="207570"/>
                  </a:lnTo>
                  <a:cubicBezTo>
                    <a:pt x="101053" y="210867"/>
                    <a:pt x="96500" y="212908"/>
                    <a:pt x="91474" y="212908"/>
                  </a:cubicBezTo>
                  <a:cubicBezTo>
                    <a:pt x="81810" y="212908"/>
                    <a:pt x="73563" y="205089"/>
                    <a:pt x="72747" y="195168"/>
                  </a:cubicBezTo>
                  <a:lnTo>
                    <a:pt x="72738" y="191940"/>
                  </a:lnTo>
                  <a:lnTo>
                    <a:pt x="77195" y="169269"/>
                  </a:lnTo>
                  <a:lnTo>
                    <a:pt x="78271" y="166716"/>
                  </a:lnTo>
                  <a:lnTo>
                    <a:pt x="78587" y="166583"/>
                  </a:lnTo>
                  <a:lnTo>
                    <a:pt x="78643" y="166448"/>
                  </a:lnTo>
                  <a:cubicBezTo>
                    <a:pt x="82063" y="163029"/>
                    <a:pt x="86756" y="160881"/>
                    <a:pt x="91846" y="160881"/>
                  </a:cubicBezTo>
                  <a:close/>
                  <a:moveTo>
                    <a:pt x="492640" y="160662"/>
                  </a:moveTo>
                  <a:cubicBezTo>
                    <a:pt x="496163" y="160662"/>
                    <a:pt x="499041" y="163540"/>
                    <a:pt x="499041" y="167063"/>
                  </a:cubicBezTo>
                  <a:lnTo>
                    <a:pt x="499041" y="205850"/>
                  </a:lnTo>
                  <a:cubicBezTo>
                    <a:pt x="499041" y="209373"/>
                    <a:pt x="496163" y="212250"/>
                    <a:pt x="492640" y="212250"/>
                  </a:cubicBezTo>
                  <a:cubicBezTo>
                    <a:pt x="489118" y="212250"/>
                    <a:pt x="486240" y="209373"/>
                    <a:pt x="486240" y="205850"/>
                  </a:cubicBezTo>
                  <a:lnTo>
                    <a:pt x="486240" y="167063"/>
                  </a:lnTo>
                  <a:cubicBezTo>
                    <a:pt x="486240" y="163540"/>
                    <a:pt x="489118" y="160662"/>
                    <a:pt x="492640" y="160662"/>
                  </a:cubicBezTo>
                  <a:close/>
                  <a:moveTo>
                    <a:pt x="404969" y="160662"/>
                  </a:moveTo>
                  <a:cubicBezTo>
                    <a:pt x="408491" y="160662"/>
                    <a:pt x="411370" y="163540"/>
                    <a:pt x="411370" y="167063"/>
                  </a:cubicBezTo>
                  <a:lnTo>
                    <a:pt x="411370" y="205850"/>
                  </a:lnTo>
                  <a:cubicBezTo>
                    <a:pt x="411370" y="209373"/>
                    <a:pt x="408491" y="212250"/>
                    <a:pt x="404969" y="212250"/>
                  </a:cubicBezTo>
                  <a:cubicBezTo>
                    <a:pt x="401447" y="212250"/>
                    <a:pt x="398569" y="209373"/>
                    <a:pt x="398569" y="205850"/>
                  </a:cubicBezTo>
                  <a:lnTo>
                    <a:pt x="398569" y="167063"/>
                  </a:lnTo>
                  <a:cubicBezTo>
                    <a:pt x="398569" y="163540"/>
                    <a:pt x="401447" y="160662"/>
                    <a:pt x="404969" y="160662"/>
                  </a:cubicBezTo>
                  <a:close/>
                  <a:moveTo>
                    <a:pt x="317298" y="160662"/>
                  </a:moveTo>
                  <a:cubicBezTo>
                    <a:pt x="320821" y="160662"/>
                    <a:pt x="323699" y="163540"/>
                    <a:pt x="323699" y="167063"/>
                  </a:cubicBezTo>
                  <a:lnTo>
                    <a:pt x="323699" y="205850"/>
                  </a:lnTo>
                  <a:cubicBezTo>
                    <a:pt x="323699" y="209373"/>
                    <a:pt x="320821" y="212250"/>
                    <a:pt x="317298" y="212250"/>
                  </a:cubicBezTo>
                  <a:cubicBezTo>
                    <a:pt x="313776" y="212250"/>
                    <a:pt x="310898" y="209373"/>
                    <a:pt x="310898" y="205850"/>
                  </a:cubicBezTo>
                  <a:lnTo>
                    <a:pt x="310898" y="167063"/>
                  </a:lnTo>
                  <a:cubicBezTo>
                    <a:pt x="310898" y="163540"/>
                    <a:pt x="313776" y="160662"/>
                    <a:pt x="317298" y="160662"/>
                  </a:cubicBezTo>
                  <a:close/>
                  <a:moveTo>
                    <a:pt x="223070" y="160662"/>
                  </a:moveTo>
                  <a:cubicBezTo>
                    <a:pt x="226593" y="160662"/>
                    <a:pt x="229471" y="163540"/>
                    <a:pt x="229471" y="167063"/>
                  </a:cubicBezTo>
                  <a:lnTo>
                    <a:pt x="229471" y="205850"/>
                  </a:lnTo>
                  <a:cubicBezTo>
                    <a:pt x="229471" y="209373"/>
                    <a:pt x="226593" y="212250"/>
                    <a:pt x="223070" y="212250"/>
                  </a:cubicBezTo>
                  <a:lnTo>
                    <a:pt x="223018" y="212198"/>
                  </a:lnTo>
                  <a:lnTo>
                    <a:pt x="222699" y="212517"/>
                  </a:lnTo>
                  <a:cubicBezTo>
                    <a:pt x="219177" y="212517"/>
                    <a:pt x="216299" y="209639"/>
                    <a:pt x="216299" y="206117"/>
                  </a:cubicBezTo>
                  <a:lnTo>
                    <a:pt x="216299" y="167329"/>
                  </a:lnTo>
                  <a:cubicBezTo>
                    <a:pt x="216299" y="163806"/>
                    <a:pt x="219177" y="160929"/>
                    <a:pt x="222699" y="160929"/>
                  </a:cubicBezTo>
                  <a:lnTo>
                    <a:pt x="222752" y="160981"/>
                  </a:lnTo>
                  <a:close/>
                  <a:moveTo>
                    <a:pt x="135400" y="160662"/>
                  </a:moveTo>
                  <a:cubicBezTo>
                    <a:pt x="138923" y="160662"/>
                    <a:pt x="141801" y="163540"/>
                    <a:pt x="141801" y="167063"/>
                  </a:cubicBezTo>
                  <a:lnTo>
                    <a:pt x="141801" y="205850"/>
                  </a:lnTo>
                  <a:cubicBezTo>
                    <a:pt x="141801" y="209373"/>
                    <a:pt x="138923" y="212250"/>
                    <a:pt x="135400" y="212250"/>
                  </a:cubicBezTo>
                  <a:lnTo>
                    <a:pt x="135347" y="212198"/>
                  </a:lnTo>
                  <a:lnTo>
                    <a:pt x="135028" y="212517"/>
                  </a:lnTo>
                  <a:cubicBezTo>
                    <a:pt x="131506" y="212517"/>
                    <a:pt x="128628" y="209639"/>
                    <a:pt x="128628" y="206117"/>
                  </a:cubicBezTo>
                  <a:lnTo>
                    <a:pt x="128628" y="167329"/>
                  </a:lnTo>
                  <a:cubicBezTo>
                    <a:pt x="128628" y="163806"/>
                    <a:pt x="131506" y="160929"/>
                    <a:pt x="135028" y="160929"/>
                  </a:cubicBezTo>
                  <a:lnTo>
                    <a:pt x="135080" y="160981"/>
                  </a:lnTo>
                  <a:close/>
                  <a:moveTo>
                    <a:pt x="538148" y="160515"/>
                  </a:moveTo>
                  <a:cubicBezTo>
                    <a:pt x="548586" y="161374"/>
                    <a:pt x="556361" y="169621"/>
                    <a:pt x="556361" y="179286"/>
                  </a:cubicBezTo>
                  <a:lnTo>
                    <a:pt x="556361" y="194062"/>
                  </a:lnTo>
                  <a:cubicBezTo>
                    <a:pt x="556361" y="204113"/>
                    <a:pt x="548199" y="212275"/>
                    <a:pt x="538148" y="212275"/>
                  </a:cubicBezTo>
                  <a:cubicBezTo>
                    <a:pt x="528484" y="212275"/>
                    <a:pt x="520237" y="204457"/>
                    <a:pt x="519420" y="194535"/>
                  </a:cubicBezTo>
                  <a:lnTo>
                    <a:pt x="519377" y="179286"/>
                  </a:lnTo>
                  <a:cubicBezTo>
                    <a:pt x="519377" y="169105"/>
                    <a:pt x="527968" y="160515"/>
                    <a:pt x="538148" y="160515"/>
                  </a:cubicBezTo>
                  <a:close/>
                  <a:moveTo>
                    <a:pt x="581702" y="160296"/>
                  </a:moveTo>
                  <a:cubicBezTo>
                    <a:pt x="585224" y="160296"/>
                    <a:pt x="588102" y="163173"/>
                    <a:pt x="588102" y="166696"/>
                  </a:cubicBezTo>
                  <a:lnTo>
                    <a:pt x="588102" y="205485"/>
                  </a:lnTo>
                  <a:cubicBezTo>
                    <a:pt x="588102" y="209006"/>
                    <a:pt x="585224" y="211884"/>
                    <a:pt x="581702" y="211884"/>
                  </a:cubicBezTo>
                  <a:cubicBezTo>
                    <a:pt x="578180" y="211884"/>
                    <a:pt x="575301" y="209006"/>
                    <a:pt x="575301" y="205485"/>
                  </a:cubicBezTo>
                  <a:lnTo>
                    <a:pt x="575301" y="166696"/>
                  </a:lnTo>
                  <a:cubicBezTo>
                    <a:pt x="575301" y="163173"/>
                    <a:pt x="578180" y="160296"/>
                    <a:pt x="581702" y="160296"/>
                  </a:cubicBezTo>
                  <a:close/>
                  <a:moveTo>
                    <a:pt x="85915" y="128342"/>
                  </a:moveTo>
                  <a:lnTo>
                    <a:pt x="85915" y="141332"/>
                  </a:lnTo>
                  <a:lnTo>
                    <a:pt x="81890" y="145384"/>
                  </a:lnTo>
                  <a:lnTo>
                    <a:pt x="84953" y="129803"/>
                  </a:lnTo>
                  <a:close/>
                  <a:moveTo>
                    <a:pt x="210384" y="107506"/>
                  </a:moveTo>
                  <a:lnTo>
                    <a:pt x="203870" y="114018"/>
                  </a:lnTo>
                  <a:lnTo>
                    <a:pt x="203870" y="128794"/>
                  </a:lnTo>
                  <a:lnTo>
                    <a:pt x="211111" y="136119"/>
                  </a:lnTo>
                  <a:lnTo>
                    <a:pt x="217717" y="129060"/>
                  </a:lnTo>
                  <a:lnTo>
                    <a:pt x="217717" y="114285"/>
                  </a:lnTo>
                  <a:close/>
                  <a:moveTo>
                    <a:pt x="122714" y="107506"/>
                  </a:moveTo>
                  <a:lnTo>
                    <a:pt x="116200" y="114018"/>
                  </a:lnTo>
                  <a:lnTo>
                    <a:pt x="116200" y="128794"/>
                  </a:lnTo>
                  <a:lnTo>
                    <a:pt x="123439" y="136119"/>
                  </a:lnTo>
                  <a:lnTo>
                    <a:pt x="130047" y="129060"/>
                  </a:lnTo>
                  <a:lnTo>
                    <a:pt x="130047" y="114285"/>
                  </a:lnTo>
                  <a:close/>
                  <a:moveTo>
                    <a:pt x="480270" y="107188"/>
                  </a:moveTo>
                  <a:cubicBezTo>
                    <a:pt x="476576" y="107188"/>
                    <a:pt x="473440" y="110324"/>
                    <a:pt x="473440" y="114018"/>
                  </a:cubicBezTo>
                  <a:lnTo>
                    <a:pt x="473440" y="128794"/>
                  </a:lnTo>
                  <a:cubicBezTo>
                    <a:pt x="473440" y="132532"/>
                    <a:pt x="476704" y="135839"/>
                    <a:pt x="480743" y="136183"/>
                  </a:cubicBezTo>
                  <a:cubicBezTo>
                    <a:pt x="483750" y="136183"/>
                    <a:pt x="487659" y="133133"/>
                    <a:pt x="487659" y="128794"/>
                  </a:cubicBezTo>
                  <a:lnTo>
                    <a:pt x="487659" y="114018"/>
                  </a:lnTo>
                  <a:cubicBezTo>
                    <a:pt x="487358" y="110453"/>
                    <a:pt x="484007" y="107188"/>
                    <a:pt x="480270" y="107188"/>
                  </a:cubicBezTo>
                  <a:close/>
                  <a:moveTo>
                    <a:pt x="392599" y="107188"/>
                  </a:moveTo>
                  <a:cubicBezTo>
                    <a:pt x="388905" y="107188"/>
                    <a:pt x="385769" y="110324"/>
                    <a:pt x="385769" y="114018"/>
                  </a:cubicBezTo>
                  <a:lnTo>
                    <a:pt x="385769" y="128794"/>
                  </a:lnTo>
                  <a:cubicBezTo>
                    <a:pt x="385769" y="132532"/>
                    <a:pt x="389034" y="135839"/>
                    <a:pt x="393071" y="136183"/>
                  </a:cubicBezTo>
                  <a:cubicBezTo>
                    <a:pt x="396079" y="136183"/>
                    <a:pt x="399987" y="133133"/>
                    <a:pt x="399987" y="128794"/>
                  </a:cubicBezTo>
                  <a:lnTo>
                    <a:pt x="399987" y="114018"/>
                  </a:lnTo>
                  <a:cubicBezTo>
                    <a:pt x="399687" y="110453"/>
                    <a:pt x="396336" y="107188"/>
                    <a:pt x="392599" y="107188"/>
                  </a:cubicBezTo>
                  <a:close/>
                  <a:moveTo>
                    <a:pt x="304971" y="107188"/>
                  </a:moveTo>
                  <a:cubicBezTo>
                    <a:pt x="301277" y="107188"/>
                    <a:pt x="298141" y="110324"/>
                    <a:pt x="298141" y="114018"/>
                  </a:cubicBezTo>
                  <a:lnTo>
                    <a:pt x="298141" y="128794"/>
                  </a:lnTo>
                  <a:cubicBezTo>
                    <a:pt x="298141" y="132532"/>
                    <a:pt x="301406" y="135839"/>
                    <a:pt x="305444" y="136183"/>
                  </a:cubicBezTo>
                  <a:cubicBezTo>
                    <a:pt x="308450" y="136183"/>
                    <a:pt x="312359" y="133133"/>
                    <a:pt x="312359" y="128794"/>
                  </a:cubicBezTo>
                  <a:lnTo>
                    <a:pt x="312359" y="114018"/>
                  </a:lnTo>
                  <a:cubicBezTo>
                    <a:pt x="312059" y="110453"/>
                    <a:pt x="308708" y="107188"/>
                    <a:pt x="304971" y="107188"/>
                  </a:cubicBezTo>
                  <a:close/>
                  <a:moveTo>
                    <a:pt x="569375" y="106823"/>
                  </a:moveTo>
                  <a:cubicBezTo>
                    <a:pt x="565681" y="106823"/>
                    <a:pt x="562546" y="109958"/>
                    <a:pt x="562546" y="113653"/>
                  </a:cubicBezTo>
                  <a:lnTo>
                    <a:pt x="562546" y="128428"/>
                  </a:lnTo>
                  <a:cubicBezTo>
                    <a:pt x="562546" y="132166"/>
                    <a:pt x="565810" y="135472"/>
                    <a:pt x="569847" y="135816"/>
                  </a:cubicBezTo>
                  <a:cubicBezTo>
                    <a:pt x="572854" y="135816"/>
                    <a:pt x="576763" y="132767"/>
                    <a:pt x="576763" y="128428"/>
                  </a:cubicBezTo>
                  <a:lnTo>
                    <a:pt x="576763" y="113653"/>
                  </a:lnTo>
                  <a:cubicBezTo>
                    <a:pt x="576463" y="110087"/>
                    <a:pt x="573112" y="106823"/>
                    <a:pt x="569375" y="106823"/>
                  </a:cubicBezTo>
                  <a:close/>
                  <a:moveTo>
                    <a:pt x="562281" y="98380"/>
                  </a:moveTo>
                  <a:lnTo>
                    <a:pt x="582211" y="112182"/>
                  </a:lnTo>
                  <a:lnTo>
                    <a:pt x="588126" y="121211"/>
                  </a:lnTo>
                  <a:lnTo>
                    <a:pt x="588146" y="128428"/>
                  </a:lnTo>
                  <a:cubicBezTo>
                    <a:pt x="588146" y="138608"/>
                    <a:pt x="579555" y="147199"/>
                    <a:pt x="569375" y="147199"/>
                  </a:cubicBezTo>
                  <a:cubicBezTo>
                    <a:pt x="558938" y="146341"/>
                    <a:pt x="551162" y="138094"/>
                    <a:pt x="551162" y="128428"/>
                  </a:cubicBezTo>
                  <a:lnTo>
                    <a:pt x="551162" y="113653"/>
                  </a:lnTo>
                  <a:cubicBezTo>
                    <a:pt x="551162" y="108627"/>
                    <a:pt x="553203" y="104074"/>
                    <a:pt x="556499" y="100777"/>
                  </a:cubicBezTo>
                  <a:close/>
                  <a:moveTo>
                    <a:pt x="436712" y="96145"/>
                  </a:moveTo>
                  <a:cubicBezTo>
                    <a:pt x="440234" y="96145"/>
                    <a:pt x="443112" y="99023"/>
                    <a:pt x="443112" y="102545"/>
                  </a:cubicBezTo>
                  <a:lnTo>
                    <a:pt x="443112" y="141332"/>
                  </a:lnTo>
                  <a:cubicBezTo>
                    <a:pt x="443156" y="144898"/>
                    <a:pt x="440277" y="147776"/>
                    <a:pt x="436712" y="147776"/>
                  </a:cubicBezTo>
                  <a:cubicBezTo>
                    <a:pt x="433190" y="147776"/>
                    <a:pt x="430312" y="144898"/>
                    <a:pt x="430312" y="141375"/>
                  </a:cubicBezTo>
                  <a:lnTo>
                    <a:pt x="430312" y="102545"/>
                  </a:lnTo>
                  <a:cubicBezTo>
                    <a:pt x="430312" y="99023"/>
                    <a:pt x="433190" y="96145"/>
                    <a:pt x="436712" y="96145"/>
                  </a:cubicBezTo>
                  <a:close/>
                  <a:moveTo>
                    <a:pt x="349084" y="96145"/>
                  </a:moveTo>
                  <a:cubicBezTo>
                    <a:pt x="352606" y="96145"/>
                    <a:pt x="355484" y="99023"/>
                    <a:pt x="355484" y="102545"/>
                  </a:cubicBezTo>
                  <a:lnTo>
                    <a:pt x="355484" y="141332"/>
                  </a:lnTo>
                  <a:cubicBezTo>
                    <a:pt x="355484" y="144898"/>
                    <a:pt x="352606" y="147776"/>
                    <a:pt x="349084" y="147776"/>
                  </a:cubicBezTo>
                  <a:cubicBezTo>
                    <a:pt x="345562" y="147776"/>
                    <a:pt x="342684" y="144898"/>
                    <a:pt x="342684" y="141375"/>
                  </a:cubicBezTo>
                  <a:lnTo>
                    <a:pt x="342684" y="102545"/>
                  </a:lnTo>
                  <a:cubicBezTo>
                    <a:pt x="342684" y="99023"/>
                    <a:pt x="345562" y="96145"/>
                    <a:pt x="349084" y="96145"/>
                  </a:cubicBezTo>
                  <a:close/>
                  <a:moveTo>
                    <a:pt x="261413" y="96145"/>
                  </a:moveTo>
                  <a:cubicBezTo>
                    <a:pt x="264935" y="96145"/>
                    <a:pt x="267813" y="99023"/>
                    <a:pt x="267813" y="102545"/>
                  </a:cubicBezTo>
                  <a:lnTo>
                    <a:pt x="267813" y="141332"/>
                  </a:lnTo>
                  <a:cubicBezTo>
                    <a:pt x="267813" y="144898"/>
                    <a:pt x="264935" y="147776"/>
                    <a:pt x="261413" y="147776"/>
                  </a:cubicBezTo>
                  <a:cubicBezTo>
                    <a:pt x="257892" y="147776"/>
                    <a:pt x="255013" y="144898"/>
                    <a:pt x="255013" y="141375"/>
                  </a:cubicBezTo>
                  <a:lnTo>
                    <a:pt x="255013" y="102545"/>
                  </a:lnTo>
                  <a:cubicBezTo>
                    <a:pt x="254970" y="99023"/>
                    <a:pt x="257849" y="96145"/>
                    <a:pt x="261413" y="96145"/>
                  </a:cubicBezTo>
                  <a:close/>
                  <a:moveTo>
                    <a:pt x="167143" y="96145"/>
                  </a:moveTo>
                  <a:cubicBezTo>
                    <a:pt x="170665" y="96145"/>
                    <a:pt x="173543" y="99023"/>
                    <a:pt x="173543" y="102545"/>
                  </a:cubicBezTo>
                  <a:lnTo>
                    <a:pt x="173543" y="141332"/>
                  </a:lnTo>
                  <a:cubicBezTo>
                    <a:pt x="173586" y="144898"/>
                    <a:pt x="170708" y="147776"/>
                    <a:pt x="167143" y="147776"/>
                  </a:cubicBezTo>
                  <a:lnTo>
                    <a:pt x="167089" y="147722"/>
                  </a:lnTo>
                  <a:lnTo>
                    <a:pt x="166772" y="148042"/>
                  </a:lnTo>
                  <a:cubicBezTo>
                    <a:pt x="163249" y="148042"/>
                    <a:pt x="160372" y="145164"/>
                    <a:pt x="160372" y="141642"/>
                  </a:cubicBezTo>
                  <a:lnTo>
                    <a:pt x="160372" y="102811"/>
                  </a:lnTo>
                  <a:cubicBezTo>
                    <a:pt x="160372" y="99289"/>
                    <a:pt x="163249" y="96411"/>
                    <a:pt x="166772" y="96411"/>
                  </a:cubicBezTo>
                  <a:lnTo>
                    <a:pt x="166824" y="96463"/>
                  </a:lnTo>
                  <a:close/>
                  <a:moveTo>
                    <a:pt x="480313" y="95806"/>
                  </a:moveTo>
                  <a:cubicBezTo>
                    <a:pt x="489978" y="95806"/>
                    <a:pt x="498225" y="103623"/>
                    <a:pt x="499041" y="113546"/>
                  </a:cubicBezTo>
                  <a:lnTo>
                    <a:pt x="499084" y="128794"/>
                  </a:lnTo>
                  <a:cubicBezTo>
                    <a:pt x="499084" y="138975"/>
                    <a:pt x="490494" y="147565"/>
                    <a:pt x="480313" y="147565"/>
                  </a:cubicBezTo>
                  <a:cubicBezTo>
                    <a:pt x="469875" y="146706"/>
                    <a:pt x="462100" y="138459"/>
                    <a:pt x="462100" y="128794"/>
                  </a:cubicBezTo>
                  <a:lnTo>
                    <a:pt x="462100" y="114018"/>
                  </a:lnTo>
                  <a:cubicBezTo>
                    <a:pt x="462100" y="103967"/>
                    <a:pt x="470262" y="95806"/>
                    <a:pt x="480313" y="95806"/>
                  </a:cubicBezTo>
                  <a:close/>
                  <a:moveTo>
                    <a:pt x="392643" y="95806"/>
                  </a:moveTo>
                  <a:cubicBezTo>
                    <a:pt x="402306" y="95806"/>
                    <a:pt x="410554" y="103623"/>
                    <a:pt x="411371" y="113546"/>
                  </a:cubicBezTo>
                  <a:lnTo>
                    <a:pt x="411414" y="128794"/>
                  </a:lnTo>
                  <a:cubicBezTo>
                    <a:pt x="411414" y="138975"/>
                    <a:pt x="402822" y="147565"/>
                    <a:pt x="392643" y="147565"/>
                  </a:cubicBezTo>
                  <a:cubicBezTo>
                    <a:pt x="382204" y="146706"/>
                    <a:pt x="374430" y="138459"/>
                    <a:pt x="374430" y="128794"/>
                  </a:cubicBezTo>
                  <a:lnTo>
                    <a:pt x="374430" y="114018"/>
                  </a:lnTo>
                  <a:cubicBezTo>
                    <a:pt x="374430" y="103967"/>
                    <a:pt x="382591" y="95806"/>
                    <a:pt x="392643" y="95806"/>
                  </a:cubicBezTo>
                  <a:close/>
                  <a:moveTo>
                    <a:pt x="304971" y="95806"/>
                  </a:moveTo>
                  <a:cubicBezTo>
                    <a:pt x="314637" y="95806"/>
                    <a:pt x="322883" y="103623"/>
                    <a:pt x="323700" y="113546"/>
                  </a:cubicBezTo>
                  <a:lnTo>
                    <a:pt x="323742" y="128794"/>
                  </a:lnTo>
                  <a:cubicBezTo>
                    <a:pt x="323742" y="138975"/>
                    <a:pt x="315152" y="147565"/>
                    <a:pt x="304971" y="147565"/>
                  </a:cubicBezTo>
                  <a:cubicBezTo>
                    <a:pt x="294534" y="146706"/>
                    <a:pt x="286759" y="138459"/>
                    <a:pt x="286759" y="128794"/>
                  </a:cubicBezTo>
                  <a:lnTo>
                    <a:pt x="286759" y="114018"/>
                  </a:lnTo>
                  <a:cubicBezTo>
                    <a:pt x="286759" y="103967"/>
                    <a:pt x="294920" y="95806"/>
                    <a:pt x="304971" y="95806"/>
                  </a:cubicBezTo>
                  <a:close/>
                  <a:moveTo>
                    <a:pt x="210744" y="95806"/>
                  </a:moveTo>
                  <a:cubicBezTo>
                    <a:pt x="220408" y="95806"/>
                    <a:pt x="228655" y="103623"/>
                    <a:pt x="229472" y="113546"/>
                  </a:cubicBezTo>
                  <a:lnTo>
                    <a:pt x="229515" y="128794"/>
                  </a:lnTo>
                  <a:cubicBezTo>
                    <a:pt x="229515" y="133884"/>
                    <a:pt x="227367" y="138577"/>
                    <a:pt x="223947" y="141997"/>
                  </a:cubicBezTo>
                  <a:lnTo>
                    <a:pt x="223632" y="142130"/>
                  </a:lnTo>
                  <a:lnTo>
                    <a:pt x="223576" y="142263"/>
                  </a:lnTo>
                  <a:cubicBezTo>
                    <a:pt x="220155" y="145684"/>
                    <a:pt x="215463" y="147831"/>
                    <a:pt x="210373" y="147831"/>
                  </a:cubicBezTo>
                  <a:cubicBezTo>
                    <a:pt x="199934" y="146973"/>
                    <a:pt x="192160" y="138726"/>
                    <a:pt x="192160" y="129060"/>
                  </a:cubicBezTo>
                  <a:lnTo>
                    <a:pt x="192160" y="114285"/>
                  </a:lnTo>
                  <a:cubicBezTo>
                    <a:pt x="192160" y="109259"/>
                    <a:pt x="194201" y="104706"/>
                    <a:pt x="197497" y="101410"/>
                  </a:cubicBezTo>
                  <a:lnTo>
                    <a:pt x="197812" y="101279"/>
                  </a:lnTo>
                  <a:lnTo>
                    <a:pt x="197869" y="101142"/>
                  </a:lnTo>
                  <a:cubicBezTo>
                    <a:pt x="201165" y="97846"/>
                    <a:pt x="205719" y="95806"/>
                    <a:pt x="210744" y="95806"/>
                  </a:cubicBezTo>
                  <a:close/>
                  <a:moveTo>
                    <a:pt x="123073" y="95806"/>
                  </a:moveTo>
                  <a:cubicBezTo>
                    <a:pt x="132738" y="95806"/>
                    <a:pt x="140985" y="103623"/>
                    <a:pt x="141801" y="113546"/>
                  </a:cubicBezTo>
                  <a:lnTo>
                    <a:pt x="141844" y="128794"/>
                  </a:lnTo>
                  <a:cubicBezTo>
                    <a:pt x="141844" y="133884"/>
                    <a:pt x="139696" y="138577"/>
                    <a:pt x="136276" y="141997"/>
                  </a:cubicBezTo>
                  <a:lnTo>
                    <a:pt x="135961" y="142130"/>
                  </a:lnTo>
                  <a:lnTo>
                    <a:pt x="135904" y="142263"/>
                  </a:lnTo>
                  <a:cubicBezTo>
                    <a:pt x="132485" y="145684"/>
                    <a:pt x="127792" y="147831"/>
                    <a:pt x="122701" y="147831"/>
                  </a:cubicBezTo>
                  <a:cubicBezTo>
                    <a:pt x="112264" y="146973"/>
                    <a:pt x="104489" y="138726"/>
                    <a:pt x="104489" y="129060"/>
                  </a:cubicBezTo>
                  <a:lnTo>
                    <a:pt x="104489" y="114285"/>
                  </a:lnTo>
                  <a:cubicBezTo>
                    <a:pt x="104489" y="109259"/>
                    <a:pt x="106529" y="104706"/>
                    <a:pt x="109826" y="101410"/>
                  </a:cubicBezTo>
                  <a:lnTo>
                    <a:pt x="110141" y="101279"/>
                  </a:lnTo>
                  <a:lnTo>
                    <a:pt x="110197" y="101142"/>
                  </a:lnTo>
                  <a:cubicBezTo>
                    <a:pt x="113494" y="97846"/>
                    <a:pt x="118047" y="95806"/>
                    <a:pt x="123073" y="95806"/>
                  </a:cubicBezTo>
                  <a:close/>
                  <a:moveTo>
                    <a:pt x="525818" y="95778"/>
                  </a:moveTo>
                  <a:cubicBezTo>
                    <a:pt x="529339" y="95778"/>
                    <a:pt x="532218" y="98656"/>
                    <a:pt x="532218" y="102178"/>
                  </a:cubicBezTo>
                  <a:lnTo>
                    <a:pt x="532218" y="140966"/>
                  </a:lnTo>
                  <a:cubicBezTo>
                    <a:pt x="532218" y="144531"/>
                    <a:pt x="529339" y="147409"/>
                    <a:pt x="525818" y="147409"/>
                  </a:cubicBezTo>
                  <a:cubicBezTo>
                    <a:pt x="522295" y="147409"/>
                    <a:pt x="519417" y="144531"/>
                    <a:pt x="519417" y="141010"/>
                  </a:cubicBezTo>
                  <a:lnTo>
                    <a:pt x="519417" y="102178"/>
                  </a:lnTo>
                  <a:cubicBezTo>
                    <a:pt x="519374" y="98656"/>
                    <a:pt x="522252" y="95778"/>
                    <a:pt x="525818" y="95778"/>
                  </a:cubicBezTo>
                  <a:close/>
                  <a:moveTo>
                    <a:pt x="499147" y="73621"/>
                  </a:moveTo>
                  <a:lnTo>
                    <a:pt x="503721" y="74567"/>
                  </a:lnTo>
                  <a:lnTo>
                    <a:pt x="505756" y="77921"/>
                  </a:lnTo>
                  <a:lnTo>
                    <a:pt x="507642" y="84001"/>
                  </a:lnTo>
                  <a:lnTo>
                    <a:pt x="516722" y="80678"/>
                  </a:lnTo>
                  <a:lnTo>
                    <a:pt x="517789" y="81759"/>
                  </a:lnTo>
                  <a:lnTo>
                    <a:pt x="519884" y="79520"/>
                  </a:lnTo>
                  <a:lnTo>
                    <a:pt x="522694" y="78492"/>
                  </a:lnTo>
                  <a:lnTo>
                    <a:pt x="533454" y="80718"/>
                  </a:lnTo>
                  <a:lnTo>
                    <a:pt x="530564" y="87573"/>
                  </a:lnTo>
                  <a:cubicBezTo>
                    <a:pt x="527143" y="90994"/>
                    <a:pt x="522450" y="93141"/>
                    <a:pt x="517360" y="93141"/>
                  </a:cubicBezTo>
                  <a:cubicBezTo>
                    <a:pt x="506922" y="92281"/>
                    <a:pt x="499147" y="84035"/>
                    <a:pt x="499147" y="74370"/>
                  </a:cubicBezTo>
                  <a:close/>
                  <a:moveTo>
                    <a:pt x="480203" y="71275"/>
                  </a:moveTo>
                  <a:lnTo>
                    <a:pt x="480203" y="86948"/>
                  </a:lnTo>
                  <a:cubicBezTo>
                    <a:pt x="480203" y="90469"/>
                    <a:pt x="477324" y="93348"/>
                    <a:pt x="473802" y="93348"/>
                  </a:cubicBezTo>
                  <a:cubicBezTo>
                    <a:pt x="470280" y="93348"/>
                    <a:pt x="467402" y="90469"/>
                    <a:pt x="467402" y="86948"/>
                  </a:cubicBezTo>
                  <a:lnTo>
                    <a:pt x="467402" y="73698"/>
                  </a:lnTo>
                  <a:close/>
                  <a:moveTo>
                    <a:pt x="133031" y="59720"/>
                  </a:moveTo>
                  <a:lnTo>
                    <a:pt x="133031" y="85755"/>
                  </a:lnTo>
                  <a:cubicBezTo>
                    <a:pt x="133031" y="89278"/>
                    <a:pt x="130153" y="92155"/>
                    <a:pt x="126631" y="92155"/>
                  </a:cubicBezTo>
                  <a:cubicBezTo>
                    <a:pt x="123110" y="92155"/>
                    <a:pt x="120232" y="89278"/>
                    <a:pt x="120232" y="85755"/>
                  </a:cubicBezTo>
                  <a:lnTo>
                    <a:pt x="120232" y="76207"/>
                  </a:lnTo>
                  <a:lnTo>
                    <a:pt x="129467" y="62176"/>
                  </a:lnTo>
                  <a:close/>
                  <a:moveTo>
                    <a:pt x="413671" y="54301"/>
                  </a:moveTo>
                  <a:lnTo>
                    <a:pt x="422860" y="63727"/>
                  </a:lnTo>
                  <a:lnTo>
                    <a:pt x="422860" y="74370"/>
                  </a:lnTo>
                  <a:cubicBezTo>
                    <a:pt x="422860" y="78107"/>
                    <a:pt x="426124" y="81415"/>
                    <a:pt x="430162" y="81759"/>
                  </a:cubicBezTo>
                  <a:lnTo>
                    <a:pt x="435196" y="76381"/>
                  </a:lnTo>
                  <a:lnTo>
                    <a:pt x="438004" y="79261"/>
                  </a:lnTo>
                  <a:lnTo>
                    <a:pt x="447126" y="77535"/>
                  </a:lnTo>
                  <a:lnTo>
                    <a:pt x="442893" y="87573"/>
                  </a:lnTo>
                  <a:cubicBezTo>
                    <a:pt x="439473" y="90993"/>
                    <a:pt x="434780" y="93141"/>
                    <a:pt x="429690" y="93141"/>
                  </a:cubicBezTo>
                  <a:cubicBezTo>
                    <a:pt x="419252" y="92281"/>
                    <a:pt x="411477" y="84035"/>
                    <a:pt x="411477" y="74370"/>
                  </a:cubicBezTo>
                  <a:lnTo>
                    <a:pt x="411477" y="59594"/>
                  </a:lnTo>
                  <a:close/>
                  <a:moveTo>
                    <a:pt x="345485" y="51572"/>
                  </a:moveTo>
                  <a:cubicBezTo>
                    <a:pt x="341791" y="51572"/>
                    <a:pt x="338655" y="54708"/>
                    <a:pt x="338655" y="58401"/>
                  </a:cubicBezTo>
                  <a:lnTo>
                    <a:pt x="338655" y="73178"/>
                  </a:lnTo>
                  <a:cubicBezTo>
                    <a:pt x="338655" y="76915"/>
                    <a:pt x="341920" y="80222"/>
                    <a:pt x="345958" y="80566"/>
                  </a:cubicBezTo>
                  <a:cubicBezTo>
                    <a:pt x="348965" y="80566"/>
                    <a:pt x="352874" y="77516"/>
                    <a:pt x="352874" y="73178"/>
                  </a:cubicBezTo>
                  <a:lnTo>
                    <a:pt x="352874" y="58401"/>
                  </a:lnTo>
                  <a:cubicBezTo>
                    <a:pt x="352574" y="54837"/>
                    <a:pt x="349223" y="51572"/>
                    <a:pt x="345485" y="51572"/>
                  </a:cubicBezTo>
                  <a:close/>
                  <a:moveTo>
                    <a:pt x="257815" y="51572"/>
                  </a:moveTo>
                  <a:cubicBezTo>
                    <a:pt x="254121" y="51572"/>
                    <a:pt x="250985" y="54708"/>
                    <a:pt x="250985" y="58401"/>
                  </a:cubicBezTo>
                  <a:lnTo>
                    <a:pt x="250985" y="73178"/>
                  </a:lnTo>
                  <a:cubicBezTo>
                    <a:pt x="250985" y="76915"/>
                    <a:pt x="254250" y="80222"/>
                    <a:pt x="258288" y="80566"/>
                  </a:cubicBezTo>
                  <a:cubicBezTo>
                    <a:pt x="261295" y="80566"/>
                    <a:pt x="265203" y="77516"/>
                    <a:pt x="265203" y="73178"/>
                  </a:cubicBezTo>
                  <a:lnTo>
                    <a:pt x="265203" y="58401"/>
                  </a:lnTo>
                  <a:cubicBezTo>
                    <a:pt x="264902" y="54837"/>
                    <a:pt x="261552" y="51572"/>
                    <a:pt x="257815" y="51572"/>
                  </a:cubicBezTo>
                  <a:close/>
                  <a:moveTo>
                    <a:pt x="170187" y="51572"/>
                  </a:moveTo>
                  <a:cubicBezTo>
                    <a:pt x="166494" y="51572"/>
                    <a:pt x="163358" y="54708"/>
                    <a:pt x="163358" y="58401"/>
                  </a:cubicBezTo>
                  <a:lnTo>
                    <a:pt x="163358" y="73178"/>
                  </a:lnTo>
                  <a:cubicBezTo>
                    <a:pt x="163358" y="76915"/>
                    <a:pt x="166622" y="80222"/>
                    <a:pt x="170660" y="80566"/>
                  </a:cubicBezTo>
                  <a:cubicBezTo>
                    <a:pt x="173666" y="80566"/>
                    <a:pt x="177575" y="77516"/>
                    <a:pt x="177575" y="73178"/>
                  </a:cubicBezTo>
                  <a:lnTo>
                    <a:pt x="177575" y="58401"/>
                  </a:lnTo>
                  <a:cubicBezTo>
                    <a:pt x="177275" y="54837"/>
                    <a:pt x="173924" y="51572"/>
                    <a:pt x="170187" y="51572"/>
                  </a:cubicBezTo>
                  <a:close/>
                  <a:moveTo>
                    <a:pt x="386134" y="41759"/>
                  </a:moveTo>
                  <a:cubicBezTo>
                    <a:pt x="389656" y="41759"/>
                    <a:pt x="392534" y="44637"/>
                    <a:pt x="392534" y="48160"/>
                  </a:cubicBezTo>
                  <a:lnTo>
                    <a:pt x="392534" y="86948"/>
                  </a:lnTo>
                  <a:cubicBezTo>
                    <a:pt x="392534" y="90469"/>
                    <a:pt x="389656" y="93348"/>
                    <a:pt x="386134" y="93348"/>
                  </a:cubicBezTo>
                  <a:cubicBezTo>
                    <a:pt x="382611" y="93348"/>
                    <a:pt x="379733" y="90469"/>
                    <a:pt x="379733" y="86948"/>
                  </a:cubicBezTo>
                  <a:lnTo>
                    <a:pt x="379733" y="48160"/>
                  </a:lnTo>
                  <a:cubicBezTo>
                    <a:pt x="379733" y="44637"/>
                    <a:pt x="382611" y="41759"/>
                    <a:pt x="386134" y="41759"/>
                  </a:cubicBezTo>
                  <a:close/>
                  <a:moveTo>
                    <a:pt x="301928" y="40567"/>
                  </a:moveTo>
                  <a:cubicBezTo>
                    <a:pt x="305450" y="40567"/>
                    <a:pt x="308328" y="43445"/>
                    <a:pt x="308328" y="46968"/>
                  </a:cubicBezTo>
                  <a:lnTo>
                    <a:pt x="308328" y="85755"/>
                  </a:lnTo>
                  <a:cubicBezTo>
                    <a:pt x="308371" y="89278"/>
                    <a:pt x="305493" y="92155"/>
                    <a:pt x="301928" y="92155"/>
                  </a:cubicBezTo>
                  <a:cubicBezTo>
                    <a:pt x="298405" y="92155"/>
                    <a:pt x="295528" y="89278"/>
                    <a:pt x="295528" y="85755"/>
                  </a:cubicBezTo>
                  <a:lnTo>
                    <a:pt x="295528" y="46968"/>
                  </a:lnTo>
                  <a:cubicBezTo>
                    <a:pt x="295528" y="43445"/>
                    <a:pt x="298405" y="40567"/>
                    <a:pt x="301928" y="40567"/>
                  </a:cubicBezTo>
                  <a:close/>
                  <a:moveTo>
                    <a:pt x="214300" y="40567"/>
                  </a:moveTo>
                  <a:cubicBezTo>
                    <a:pt x="217822" y="40567"/>
                    <a:pt x="220700" y="43445"/>
                    <a:pt x="220700" y="46968"/>
                  </a:cubicBezTo>
                  <a:lnTo>
                    <a:pt x="220700" y="85755"/>
                  </a:lnTo>
                  <a:cubicBezTo>
                    <a:pt x="220700" y="89278"/>
                    <a:pt x="217822" y="92155"/>
                    <a:pt x="214300" y="92155"/>
                  </a:cubicBezTo>
                  <a:cubicBezTo>
                    <a:pt x="210778" y="92155"/>
                    <a:pt x="207900" y="89278"/>
                    <a:pt x="207900" y="85755"/>
                  </a:cubicBezTo>
                  <a:lnTo>
                    <a:pt x="207900" y="46968"/>
                  </a:lnTo>
                  <a:cubicBezTo>
                    <a:pt x="207900" y="43445"/>
                    <a:pt x="210778" y="40567"/>
                    <a:pt x="214300" y="40567"/>
                  </a:cubicBezTo>
                  <a:close/>
                  <a:moveTo>
                    <a:pt x="345529" y="40189"/>
                  </a:moveTo>
                  <a:cubicBezTo>
                    <a:pt x="355193" y="40189"/>
                    <a:pt x="363440" y="48007"/>
                    <a:pt x="364257" y="57930"/>
                  </a:cubicBezTo>
                  <a:lnTo>
                    <a:pt x="364300" y="73178"/>
                  </a:lnTo>
                  <a:cubicBezTo>
                    <a:pt x="364300" y="83358"/>
                    <a:pt x="355709" y="91949"/>
                    <a:pt x="345529" y="91949"/>
                  </a:cubicBezTo>
                  <a:cubicBezTo>
                    <a:pt x="335091" y="91090"/>
                    <a:pt x="327316" y="82842"/>
                    <a:pt x="327316" y="73178"/>
                  </a:cubicBezTo>
                  <a:lnTo>
                    <a:pt x="327316" y="58401"/>
                  </a:lnTo>
                  <a:cubicBezTo>
                    <a:pt x="327316" y="48351"/>
                    <a:pt x="335477" y="40189"/>
                    <a:pt x="345529" y="40189"/>
                  </a:cubicBezTo>
                  <a:close/>
                  <a:moveTo>
                    <a:pt x="257858" y="40189"/>
                  </a:moveTo>
                  <a:cubicBezTo>
                    <a:pt x="267523" y="40189"/>
                    <a:pt x="275770" y="48007"/>
                    <a:pt x="276586" y="57930"/>
                  </a:cubicBezTo>
                  <a:lnTo>
                    <a:pt x="276629" y="73178"/>
                  </a:lnTo>
                  <a:cubicBezTo>
                    <a:pt x="276629" y="83358"/>
                    <a:pt x="268038" y="91949"/>
                    <a:pt x="257858" y="91949"/>
                  </a:cubicBezTo>
                  <a:cubicBezTo>
                    <a:pt x="247420" y="91090"/>
                    <a:pt x="239646" y="82842"/>
                    <a:pt x="239646" y="73178"/>
                  </a:cubicBezTo>
                  <a:lnTo>
                    <a:pt x="239646" y="58401"/>
                  </a:lnTo>
                  <a:cubicBezTo>
                    <a:pt x="239646" y="48351"/>
                    <a:pt x="247807" y="40189"/>
                    <a:pt x="257858" y="40189"/>
                  </a:cubicBezTo>
                  <a:close/>
                  <a:moveTo>
                    <a:pt x="170187" y="40189"/>
                  </a:moveTo>
                  <a:cubicBezTo>
                    <a:pt x="179853" y="40189"/>
                    <a:pt x="188099" y="48007"/>
                    <a:pt x="188916" y="57930"/>
                  </a:cubicBezTo>
                  <a:lnTo>
                    <a:pt x="188958" y="73178"/>
                  </a:lnTo>
                  <a:cubicBezTo>
                    <a:pt x="188958" y="83358"/>
                    <a:pt x="180368" y="91949"/>
                    <a:pt x="170187" y="91949"/>
                  </a:cubicBezTo>
                  <a:cubicBezTo>
                    <a:pt x="159750" y="91090"/>
                    <a:pt x="151975" y="82842"/>
                    <a:pt x="151975" y="73178"/>
                  </a:cubicBezTo>
                  <a:lnTo>
                    <a:pt x="151975" y="58401"/>
                  </a:lnTo>
                  <a:cubicBezTo>
                    <a:pt x="151975" y="48351"/>
                    <a:pt x="160137" y="40189"/>
                    <a:pt x="170187" y="40189"/>
                  </a:cubicBezTo>
                  <a:close/>
                  <a:moveTo>
                    <a:pt x="188915" y="21208"/>
                  </a:moveTo>
                  <a:lnTo>
                    <a:pt x="188915" y="21358"/>
                  </a:lnTo>
                  <a:cubicBezTo>
                    <a:pt x="188915" y="24880"/>
                    <a:pt x="186037" y="27758"/>
                    <a:pt x="182514" y="27758"/>
                  </a:cubicBezTo>
                  <a:lnTo>
                    <a:pt x="181248" y="26492"/>
                  </a:lnTo>
                  <a:close/>
                  <a:moveTo>
                    <a:pt x="351455" y="15543"/>
                  </a:moveTo>
                  <a:lnTo>
                    <a:pt x="364256" y="20197"/>
                  </a:lnTo>
                  <a:lnTo>
                    <a:pt x="364256" y="21358"/>
                  </a:lnTo>
                  <a:cubicBezTo>
                    <a:pt x="364256" y="24880"/>
                    <a:pt x="361378" y="27758"/>
                    <a:pt x="357855" y="27758"/>
                  </a:cubicBezTo>
                  <a:cubicBezTo>
                    <a:pt x="354333" y="27758"/>
                    <a:pt x="351455" y="24880"/>
                    <a:pt x="351455" y="21358"/>
                  </a:cubicBezTo>
                  <a:close/>
                  <a:moveTo>
                    <a:pt x="244844" y="3245"/>
                  </a:moveTo>
                  <a:lnTo>
                    <a:pt x="244844" y="9936"/>
                  </a:lnTo>
                  <a:cubicBezTo>
                    <a:pt x="244844" y="19987"/>
                    <a:pt x="236683" y="28149"/>
                    <a:pt x="226631" y="28149"/>
                  </a:cubicBezTo>
                  <a:cubicBezTo>
                    <a:pt x="221799" y="28149"/>
                    <a:pt x="217321" y="26194"/>
                    <a:pt x="213949" y="23000"/>
                  </a:cubicBezTo>
                  <a:lnTo>
                    <a:pt x="208874" y="12430"/>
                  </a:lnTo>
                  <a:lnTo>
                    <a:pt x="219242" y="9145"/>
                  </a:lnTo>
                  <a:lnTo>
                    <a:pt x="219242" y="9936"/>
                  </a:lnTo>
                  <a:cubicBezTo>
                    <a:pt x="219544" y="13501"/>
                    <a:pt x="222894" y="16766"/>
                    <a:pt x="226631" y="16766"/>
                  </a:cubicBezTo>
                  <a:cubicBezTo>
                    <a:pt x="230325" y="16766"/>
                    <a:pt x="233461" y="13630"/>
                    <a:pt x="233461" y="9936"/>
                  </a:cubicBezTo>
                  <a:lnTo>
                    <a:pt x="233461" y="4641"/>
                  </a:lnTo>
                  <a:lnTo>
                    <a:pt x="234515" y="4307"/>
                  </a:lnTo>
                  <a:close/>
                  <a:moveTo>
                    <a:pt x="295548" y="2231"/>
                  </a:moveTo>
                  <a:lnTo>
                    <a:pt x="306911" y="3555"/>
                  </a:lnTo>
                  <a:lnTo>
                    <a:pt x="306911" y="9936"/>
                  </a:lnTo>
                  <a:cubicBezTo>
                    <a:pt x="307212" y="13501"/>
                    <a:pt x="310562" y="16766"/>
                    <a:pt x="314299" y="16766"/>
                  </a:cubicBezTo>
                  <a:cubicBezTo>
                    <a:pt x="317993" y="16766"/>
                    <a:pt x="321128" y="13630"/>
                    <a:pt x="321128" y="9936"/>
                  </a:cubicBezTo>
                  <a:lnTo>
                    <a:pt x="321128" y="5211"/>
                  </a:lnTo>
                  <a:lnTo>
                    <a:pt x="323940" y="5539"/>
                  </a:lnTo>
                  <a:lnTo>
                    <a:pt x="332511" y="8655"/>
                  </a:lnTo>
                  <a:lnTo>
                    <a:pt x="332511" y="9936"/>
                  </a:lnTo>
                  <a:cubicBezTo>
                    <a:pt x="332511" y="19987"/>
                    <a:pt x="324350" y="28149"/>
                    <a:pt x="314299" y="28149"/>
                  </a:cubicBezTo>
                  <a:cubicBezTo>
                    <a:pt x="304633" y="28149"/>
                    <a:pt x="296387" y="20331"/>
                    <a:pt x="295570" y="10409"/>
                  </a:cubicBezTo>
                  <a:close/>
                  <a:moveTo>
                    <a:pt x="276404" y="0"/>
                  </a:moveTo>
                  <a:lnTo>
                    <a:pt x="276586" y="21"/>
                  </a:lnTo>
                  <a:lnTo>
                    <a:pt x="276586" y="21358"/>
                  </a:lnTo>
                  <a:cubicBezTo>
                    <a:pt x="276586" y="24880"/>
                    <a:pt x="273708" y="27758"/>
                    <a:pt x="270185" y="27758"/>
                  </a:cubicBezTo>
                  <a:cubicBezTo>
                    <a:pt x="266663" y="27758"/>
                    <a:pt x="263785" y="24880"/>
                    <a:pt x="263785" y="21358"/>
                  </a:cubicBezTo>
                  <a:lnTo>
                    <a:pt x="263785" y="1297"/>
                  </a:lnTo>
                  <a:close/>
                </a:path>
              </a:pathLst>
            </a:custGeom>
            <a:solidFill>
              <a:schemeClr val="accent1">
                <a:lumMod val="90000"/>
              </a:schemeClr>
            </a:solidFill>
            <a:ln w="9719" cap="flat">
              <a:noFill/>
              <a:prstDash val="solid"/>
              <a:miter/>
            </a:ln>
          </p:spPr>
          <p:txBody>
            <a:bodyPr wrap="square" rtlCol="0" anchor="ctr">
              <a:noAutofit/>
            </a:bodyPr>
            <a:lstStyle/>
            <a:p>
              <a:pPr defTabSz="914367">
                <a:defRPr/>
              </a:pPr>
              <a:endParaRPr lang="en-US" sz="1765">
                <a:solidFill>
                  <a:srgbClr val="000000"/>
                </a:solidFill>
                <a:latin typeface="Segoe UI"/>
              </a:endParaRPr>
            </a:p>
          </p:txBody>
        </p:sp>
        <p:sp>
          <p:nvSpPr>
            <p:cNvPr id="557" name="Freeform 7">
              <a:extLst>
                <a:ext uri="{FF2B5EF4-FFF2-40B4-BE49-F238E27FC236}">
                  <a16:creationId xmlns:a16="http://schemas.microsoft.com/office/drawing/2014/main" id="{50E37921-59D7-4C65-B590-BB4511F7D09D}"/>
                </a:ext>
              </a:extLst>
            </p:cNvPr>
            <p:cNvSpPr>
              <a:spLocks/>
            </p:cNvSpPr>
            <p:nvPr/>
          </p:nvSpPr>
          <p:spPr bwMode="auto">
            <a:xfrm>
              <a:off x="7984676" y="87505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no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grpSp>
          <p:nvGrpSpPr>
            <p:cNvPr id="249" name="magnifying glass" descr="magnifying glass, search, statistics">
              <a:extLst>
                <a:ext uri="{FF2B5EF4-FFF2-40B4-BE49-F238E27FC236}">
                  <a16:creationId xmlns:a16="http://schemas.microsoft.com/office/drawing/2014/main" id="{2D082A54-D98A-46C2-9680-BEDCCAEE367A}"/>
                </a:ext>
              </a:extLst>
            </p:cNvPr>
            <p:cNvGrpSpPr/>
            <p:nvPr/>
          </p:nvGrpSpPr>
          <p:grpSpPr>
            <a:xfrm>
              <a:off x="8399065" y="1071016"/>
              <a:ext cx="552393" cy="552393"/>
              <a:chOff x="6342178" y="3062267"/>
              <a:chExt cx="386282" cy="386282"/>
            </a:xfrm>
          </p:grpSpPr>
          <p:sp>
            <p:nvSpPr>
              <p:cNvPr id="250" name="Freeform: Shape 249">
                <a:extLst>
                  <a:ext uri="{FF2B5EF4-FFF2-40B4-BE49-F238E27FC236}">
                    <a16:creationId xmlns:a16="http://schemas.microsoft.com/office/drawing/2014/main" id="{C5684A05-148B-488F-8B8A-5ECE75D327CB}"/>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F8F7F6"/>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1" name="Freeform: Shape 250">
                <a:extLst>
                  <a:ext uri="{FF2B5EF4-FFF2-40B4-BE49-F238E27FC236}">
                    <a16:creationId xmlns:a16="http://schemas.microsoft.com/office/drawing/2014/main" id="{0F20EEFF-CA45-47F0-83B3-1F3142ED1F34}"/>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2" name="Freeform: Shape 251">
                <a:extLst>
                  <a:ext uri="{FF2B5EF4-FFF2-40B4-BE49-F238E27FC236}">
                    <a16:creationId xmlns:a16="http://schemas.microsoft.com/office/drawing/2014/main" id="{560CD32F-60C5-4CE3-9B91-B6C4BA6B6718}"/>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3" name="Freeform: Shape 252">
                <a:extLst>
                  <a:ext uri="{FF2B5EF4-FFF2-40B4-BE49-F238E27FC236}">
                    <a16:creationId xmlns:a16="http://schemas.microsoft.com/office/drawing/2014/main" id="{F5C0C566-CAEA-43C0-B969-5169D0C1FDE9}"/>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4" name="Freeform: Shape 253">
                <a:extLst>
                  <a:ext uri="{FF2B5EF4-FFF2-40B4-BE49-F238E27FC236}">
                    <a16:creationId xmlns:a16="http://schemas.microsoft.com/office/drawing/2014/main" id="{9E0756A4-BD9A-43C5-8265-7366DB145EE1}"/>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150" name="Rectangle 149">
              <a:extLst>
                <a:ext uri="{FF2B5EF4-FFF2-40B4-BE49-F238E27FC236}">
                  <a16:creationId xmlns:a16="http://schemas.microsoft.com/office/drawing/2014/main" id="{7EAE5E2D-40F6-4F9F-AA0D-D2ED791EDB96}"/>
                </a:ext>
              </a:extLst>
            </p:cNvPr>
            <p:cNvSpPr/>
            <p:nvPr/>
          </p:nvSpPr>
          <p:spPr>
            <a:xfrm flipH="1">
              <a:off x="7557045" y="409110"/>
              <a:ext cx="1500988" cy="307777"/>
            </a:xfrm>
            <a:prstGeom prst="rect">
              <a:avLst/>
            </a:prstGeom>
            <a:noFill/>
          </p:spPr>
          <p:txBody>
            <a:bodyPr wrap="none" lIns="0" tIns="0" rIns="0" bIns="0" anchor="ctr">
              <a:spAutoFit/>
            </a:bodyPr>
            <a:lstStyle/>
            <a:p>
              <a:pPr algn="ctr" defTabSz="950878">
                <a:defRPr/>
              </a:pPr>
              <a:r>
                <a:rPr lang="en-US" sz="2000">
                  <a:gradFill>
                    <a:gsLst>
                      <a:gs pos="39000">
                        <a:srgbClr val="000000"/>
                      </a:gs>
                      <a:gs pos="100000">
                        <a:srgbClr val="000000"/>
                      </a:gs>
                    </a:gsLst>
                    <a:lin ang="18900000" scaled="1"/>
                  </a:gradFill>
                  <a:latin typeface="Segoe UI Semibold" panose="020B0702040204020203" pitchFamily="34" charset="0"/>
                  <a:cs typeface="Segoe UI Semibold" panose="020B0702040204020203" pitchFamily="34" charset="0"/>
                </a:rPr>
                <a:t>Digital world</a:t>
              </a:r>
            </a:p>
          </p:txBody>
        </p:sp>
        <p:sp>
          <p:nvSpPr>
            <p:cNvPr id="151" name="Rectangle 150">
              <a:extLst>
                <a:ext uri="{FF2B5EF4-FFF2-40B4-BE49-F238E27FC236}">
                  <a16:creationId xmlns:a16="http://schemas.microsoft.com/office/drawing/2014/main" id="{EF85CB91-7B89-49A3-8C52-53016A55D74D}"/>
                </a:ext>
              </a:extLst>
            </p:cNvPr>
            <p:cNvSpPr/>
            <p:nvPr/>
          </p:nvSpPr>
          <p:spPr>
            <a:xfrm flipH="1">
              <a:off x="7476094" y="5809365"/>
              <a:ext cx="1662892" cy="307777"/>
            </a:xfrm>
            <a:prstGeom prst="rect">
              <a:avLst/>
            </a:prstGeom>
            <a:noFill/>
          </p:spPr>
          <p:txBody>
            <a:bodyPr wrap="none" lIns="0" tIns="0" rIns="0" bIns="0" anchor="ctr">
              <a:spAutoFit/>
            </a:bodyPr>
            <a:lstStyle/>
            <a:p>
              <a:pPr algn="ctr" defTabSz="950878">
                <a:defRPr/>
              </a:pPr>
              <a:r>
                <a:rPr lang="en-US" sz="2000">
                  <a:solidFill>
                    <a:schemeClr val="bg1"/>
                  </a:solidFill>
                  <a:latin typeface="Segoe UI Semibold" panose="020B0702040204020203" pitchFamily="34" charset="0"/>
                  <a:cs typeface="Segoe UI Semibold" panose="020B0702040204020203" pitchFamily="34" charset="0"/>
                </a:rPr>
                <a:t>Physical world</a:t>
              </a:r>
            </a:p>
          </p:txBody>
        </p:sp>
      </p:grpSp>
    </p:spTree>
    <p:extLst>
      <p:ext uri="{BB962C8B-B14F-4D97-AF65-F5344CB8AC3E}">
        <p14:creationId xmlns:p14="http://schemas.microsoft.com/office/powerpoint/2010/main" val="176042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DC00AE-D1F7-4E89-98E2-E6B602BF3B44}"/>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a:xfrm>
            <a:off x="455995" y="2209338"/>
            <a:ext cx="3333007" cy="1354217"/>
          </a:xfrm>
        </p:spPr>
        <p:txBody>
          <a:bodyPr/>
          <a:lstStyle/>
          <a:p>
            <a:pPr>
              <a:lnSpc>
                <a:spcPct val="100000"/>
              </a:lnSpc>
              <a:spcAft>
                <a:spcPts val="1200"/>
              </a:spcAft>
            </a:pPr>
            <a:r>
              <a:rPr lang="en-US" sz="4400">
                <a:solidFill>
                  <a:schemeClr val="bg2"/>
                </a:solidFill>
              </a:rPr>
              <a:t>What IoT is </a:t>
            </a:r>
            <a:br>
              <a:rPr lang="en-US" sz="4400">
                <a:solidFill>
                  <a:schemeClr val="bg2"/>
                </a:solidFill>
              </a:rPr>
            </a:br>
            <a:r>
              <a:rPr lang="en-US" sz="4400">
                <a:gradFill>
                  <a:gsLst>
                    <a:gs pos="0">
                      <a:schemeClr val="accent5"/>
                    </a:gs>
                    <a:gs pos="100000">
                      <a:schemeClr val="accent4"/>
                    </a:gs>
                  </a:gsLst>
                  <a:lin ang="2700000" scaled="1"/>
                </a:gradFill>
              </a:rPr>
              <a:t>really about:</a:t>
            </a:r>
            <a:r>
              <a:rPr lang="en-US" sz="3600">
                <a:gradFill>
                  <a:gsLst>
                    <a:gs pos="0">
                      <a:schemeClr val="accent5"/>
                    </a:gs>
                    <a:gs pos="100000">
                      <a:schemeClr val="accent4"/>
                    </a:gs>
                  </a:gsLst>
                  <a:lin ang="2700000" scaled="1"/>
                </a:gradFill>
              </a:rPr>
              <a:t> </a:t>
            </a:r>
            <a:endParaRPr lang="en-US" sz="4400">
              <a:gradFill>
                <a:gsLst>
                  <a:gs pos="0">
                    <a:schemeClr val="accent5"/>
                  </a:gs>
                  <a:gs pos="100000">
                    <a:schemeClr val="accent4"/>
                  </a:gs>
                </a:gsLst>
                <a:lin ang="2700000" scaled="1"/>
              </a:gradFill>
            </a:endParaRPr>
          </a:p>
        </p:txBody>
      </p:sp>
      <p:sp>
        <p:nvSpPr>
          <p:cNvPr id="4" name="TextBox 3">
            <a:extLst>
              <a:ext uri="{FF2B5EF4-FFF2-40B4-BE49-F238E27FC236}">
                <a16:creationId xmlns:a16="http://schemas.microsoft.com/office/drawing/2014/main" id="{92DC480F-30A7-4AF8-B8FC-E17306FA01AA}"/>
              </a:ext>
            </a:extLst>
          </p:cNvPr>
          <p:cNvSpPr txBox="1"/>
          <p:nvPr/>
        </p:nvSpPr>
        <p:spPr>
          <a:xfrm>
            <a:off x="480646" y="3803890"/>
            <a:ext cx="2754923" cy="553998"/>
          </a:xfrm>
          <a:prstGeom prst="rect">
            <a:avLst/>
          </a:prstGeom>
          <a:noFill/>
        </p:spPr>
        <p:txBody>
          <a:bodyPr wrap="square" lIns="0" tIns="0" rIns="0" bIns="0" rtlCol="0">
            <a:spAutoFit/>
          </a:bodyPr>
          <a:lstStyle/>
          <a:p>
            <a:pPr>
              <a:spcAft>
                <a:spcPts val="600"/>
              </a:spcAft>
            </a:pPr>
            <a:r>
              <a:rPr lang="en-US">
                <a:solidFill>
                  <a:schemeClr val="bg2"/>
                </a:solidFill>
                <a:latin typeface="+mj-lt"/>
              </a:rPr>
              <a:t>Enabling a digital </a:t>
            </a:r>
            <a:br>
              <a:rPr lang="en-US">
                <a:solidFill>
                  <a:schemeClr val="bg2"/>
                </a:solidFill>
                <a:latin typeface="+mj-lt"/>
              </a:rPr>
            </a:br>
            <a:r>
              <a:rPr lang="en-US">
                <a:solidFill>
                  <a:schemeClr val="bg2"/>
                </a:solidFill>
                <a:latin typeface="+mj-lt"/>
              </a:rPr>
              <a:t>feedback loop</a:t>
            </a:r>
            <a:endParaRPr lang="en-US">
              <a:gradFill>
                <a:gsLst>
                  <a:gs pos="2917">
                    <a:schemeClr val="tx1"/>
                  </a:gs>
                  <a:gs pos="30000">
                    <a:schemeClr val="tx1"/>
                  </a:gs>
                </a:gsLst>
                <a:lin ang="5400000" scaled="0"/>
              </a:gradFill>
              <a:latin typeface="+mj-lt"/>
            </a:endParaRPr>
          </a:p>
        </p:txBody>
      </p:sp>
      <p:grpSp>
        <p:nvGrpSpPr>
          <p:cNvPr id="6" name="Group 5">
            <a:extLst>
              <a:ext uri="{FF2B5EF4-FFF2-40B4-BE49-F238E27FC236}">
                <a16:creationId xmlns:a16="http://schemas.microsoft.com/office/drawing/2014/main" id="{CD4F724C-957C-4BF3-80BF-697B8EBAD3B7}"/>
              </a:ext>
            </a:extLst>
          </p:cNvPr>
          <p:cNvGrpSpPr/>
          <p:nvPr/>
        </p:nvGrpSpPr>
        <p:grpSpPr>
          <a:xfrm>
            <a:off x="4589886" y="1194323"/>
            <a:ext cx="7121468" cy="4619975"/>
            <a:chOff x="4589886" y="1194323"/>
            <a:chExt cx="7121468" cy="4619975"/>
          </a:xfrm>
        </p:grpSpPr>
        <p:sp>
          <p:nvSpPr>
            <p:cNvPr id="176" name="TextBox 175">
              <a:extLst>
                <a:ext uri="{FF2B5EF4-FFF2-40B4-BE49-F238E27FC236}">
                  <a16:creationId xmlns:a16="http://schemas.microsoft.com/office/drawing/2014/main" id="{2ACB5C73-E8FE-449B-BE03-8F1670B6FFE8}"/>
                </a:ext>
              </a:extLst>
            </p:cNvPr>
            <p:cNvSpPr txBox="1"/>
            <p:nvPr/>
          </p:nvSpPr>
          <p:spPr>
            <a:xfrm>
              <a:off x="7077738" y="1194323"/>
              <a:ext cx="2024513"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Deeper relationships</a:t>
              </a:r>
            </a:p>
          </p:txBody>
        </p:sp>
        <p:sp>
          <p:nvSpPr>
            <p:cNvPr id="177" name="TextBox 176">
              <a:extLst>
                <a:ext uri="{FF2B5EF4-FFF2-40B4-BE49-F238E27FC236}">
                  <a16:creationId xmlns:a16="http://schemas.microsoft.com/office/drawing/2014/main" id="{C2F2A1D9-7248-4DBD-8838-4D2BB6524AEC}"/>
                </a:ext>
              </a:extLst>
            </p:cNvPr>
            <p:cNvSpPr txBox="1"/>
            <p:nvPr/>
          </p:nvSpPr>
          <p:spPr>
            <a:xfrm rot="16200000">
              <a:off x="5096565" y="3263003"/>
              <a:ext cx="1757498"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More efficient ops</a:t>
              </a:r>
            </a:p>
          </p:txBody>
        </p:sp>
        <p:sp>
          <p:nvSpPr>
            <p:cNvPr id="179" name="TextBox 178">
              <a:extLst>
                <a:ext uri="{FF2B5EF4-FFF2-40B4-BE49-F238E27FC236}">
                  <a16:creationId xmlns:a16="http://schemas.microsoft.com/office/drawing/2014/main" id="{A63B153E-BFB7-43BC-96BD-427A0E7A5F7B}"/>
                </a:ext>
              </a:extLst>
            </p:cNvPr>
            <p:cNvSpPr txBox="1"/>
            <p:nvPr/>
          </p:nvSpPr>
          <p:spPr>
            <a:xfrm>
              <a:off x="7171991" y="5343164"/>
              <a:ext cx="1757498"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Better products</a:t>
              </a:r>
            </a:p>
          </p:txBody>
        </p:sp>
        <p:sp>
          <p:nvSpPr>
            <p:cNvPr id="181" name="TextBox 180">
              <a:extLst>
                <a:ext uri="{FF2B5EF4-FFF2-40B4-BE49-F238E27FC236}">
                  <a16:creationId xmlns:a16="http://schemas.microsoft.com/office/drawing/2014/main" id="{882ECE25-2E41-4376-A7B6-1618D43789FD}"/>
                </a:ext>
              </a:extLst>
            </p:cNvPr>
            <p:cNvSpPr txBox="1"/>
            <p:nvPr/>
          </p:nvSpPr>
          <p:spPr>
            <a:xfrm rot="5400000">
              <a:off x="8765348" y="3007937"/>
              <a:ext cx="2275800" cy="1009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More effective employees</a:t>
              </a:r>
            </a:p>
          </p:txBody>
        </p:sp>
        <p:sp>
          <p:nvSpPr>
            <p:cNvPr id="152" name="!! Oval 451">
              <a:extLst>
                <a:ext uri="{FF2B5EF4-FFF2-40B4-BE49-F238E27FC236}">
                  <a16:creationId xmlns:a16="http://schemas.microsoft.com/office/drawing/2014/main" id="{C2BB0664-B390-4FBE-99FF-ACA731612B87}"/>
                </a:ext>
              </a:extLst>
            </p:cNvPr>
            <p:cNvSpPr/>
            <p:nvPr/>
          </p:nvSpPr>
          <p:spPr bwMode="auto">
            <a:xfrm>
              <a:off x="6592547" y="2007648"/>
              <a:ext cx="3092380" cy="30923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bold"/>
                <a:cs typeface="Segoe UI" pitchFamily="34" charset="0"/>
              </a:endParaRPr>
            </a:p>
          </p:txBody>
        </p:sp>
        <p:sp>
          <p:nvSpPr>
            <p:cNvPr id="153" name="Circle: Hollow 152">
              <a:extLst>
                <a:ext uri="{FF2B5EF4-FFF2-40B4-BE49-F238E27FC236}">
                  <a16:creationId xmlns:a16="http://schemas.microsoft.com/office/drawing/2014/main" id="{A07BDAFB-8485-4FB1-B666-15A65D8C7416}"/>
                </a:ext>
              </a:extLst>
            </p:cNvPr>
            <p:cNvSpPr/>
            <p:nvPr/>
          </p:nvSpPr>
          <p:spPr bwMode="auto">
            <a:xfrm>
              <a:off x="5892723" y="1342227"/>
              <a:ext cx="4357499" cy="4357499"/>
            </a:xfrm>
            <a:prstGeom prst="donut">
              <a:avLst>
                <a:gd name="adj" fmla="val 1427"/>
              </a:avLst>
            </a:prstGeom>
            <a:noFill/>
            <a:ln w="15875">
              <a:solidFill>
                <a:schemeClr val="accent5"/>
              </a:solidFill>
              <a:prstDash val="sysDot"/>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54" name="Circle: Hollow 153">
              <a:extLst>
                <a:ext uri="{FF2B5EF4-FFF2-40B4-BE49-F238E27FC236}">
                  <a16:creationId xmlns:a16="http://schemas.microsoft.com/office/drawing/2014/main" id="{2BEAF927-4D8E-49A0-B7F5-554687D465A6}"/>
                </a:ext>
              </a:extLst>
            </p:cNvPr>
            <p:cNvSpPr/>
            <p:nvPr/>
          </p:nvSpPr>
          <p:spPr bwMode="auto">
            <a:xfrm>
              <a:off x="7143641" y="2573335"/>
              <a:ext cx="1879499" cy="1879499"/>
            </a:xfrm>
            <a:prstGeom prst="donut">
              <a:avLst>
                <a:gd name="adj" fmla="val 2254"/>
              </a:avLst>
            </a:prstGeom>
            <a:gradFill flip="none" rotWithShape="1">
              <a:gsLst>
                <a:gs pos="0">
                  <a:schemeClr val="accent1">
                    <a:lumMod val="5000"/>
                    <a:lumOff val="95000"/>
                  </a:schemeClr>
                </a:gs>
                <a:gs pos="100000">
                  <a:schemeClr val="bg1"/>
                </a:gs>
                <a:gs pos="79850">
                  <a:srgbClr val="EDEDED"/>
                </a:gs>
                <a:gs pos="21450">
                  <a:srgbClr val="ECECEC"/>
                </a:gs>
                <a:gs pos="50000">
                  <a:schemeClr val="accent1">
                    <a:lumMod val="90000"/>
                  </a:schemeClr>
                </a:gs>
              </a:gsLst>
              <a:path path="circle">
                <a:fillToRect l="50000" t="50000" r="50000" b="50000"/>
              </a:path>
              <a:tileRect/>
            </a:gradFill>
            <a:ln>
              <a:noFill/>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A4D9EB1-3289-4C75-AA1C-987D9B2AAFD4}"/>
                </a:ext>
                <a:ext uri="{C183D7F6-B498-43B3-948B-1728B52AA6E4}">
                  <adec:decorative xmlns:adec="http://schemas.microsoft.com/office/drawing/2017/decorative" val="1"/>
                </a:ext>
              </a:extLst>
            </p:cNvPr>
            <p:cNvSpPr/>
            <p:nvPr/>
          </p:nvSpPr>
          <p:spPr>
            <a:xfrm>
              <a:off x="9398587" y="4840232"/>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6" name="!! Oval 4">
              <a:extLst>
                <a:ext uri="{FF2B5EF4-FFF2-40B4-BE49-F238E27FC236}">
                  <a16:creationId xmlns:a16="http://schemas.microsoft.com/office/drawing/2014/main" id="{1BD97B64-36FB-45B2-B4B2-B51E51AF4C1E}"/>
                </a:ext>
              </a:extLst>
            </p:cNvPr>
            <p:cNvSpPr/>
            <p:nvPr/>
          </p:nvSpPr>
          <p:spPr bwMode="auto">
            <a:xfrm>
              <a:off x="6085443" y="1513407"/>
              <a:ext cx="1022896" cy="1022896"/>
            </a:xfrm>
            <a:prstGeom prst="ellipse">
              <a:avLst/>
            </a:prstGeom>
            <a:gradFill flip="none" rotWithShape="1">
              <a:gsLst>
                <a:gs pos="49000">
                  <a:schemeClr val="bg1"/>
                </a:gs>
                <a:gs pos="84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70F2F189-EDF7-4B8E-AFE9-95D54C63B888}"/>
                </a:ext>
                <a:ext uri="{C183D7F6-B498-43B3-948B-1728B52AA6E4}">
                  <adec:decorative xmlns:adec="http://schemas.microsoft.com/office/drawing/2017/decorative" val="1"/>
                </a:ext>
              </a:extLst>
            </p:cNvPr>
            <p:cNvSpPr/>
            <p:nvPr/>
          </p:nvSpPr>
          <p:spPr>
            <a:xfrm>
              <a:off x="6668902" y="4762109"/>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8" name="Oval 157">
              <a:extLst>
                <a:ext uri="{FF2B5EF4-FFF2-40B4-BE49-F238E27FC236}">
                  <a16:creationId xmlns:a16="http://schemas.microsoft.com/office/drawing/2014/main" id="{E65EA443-A433-45A3-B46A-FAA7D686C7C5}"/>
                </a:ext>
                <a:ext uri="{C183D7F6-B498-43B3-948B-1728B52AA6E4}">
                  <adec:decorative xmlns:adec="http://schemas.microsoft.com/office/drawing/2017/decorative" val="1"/>
                </a:ext>
              </a:extLst>
            </p:cNvPr>
            <p:cNvSpPr/>
            <p:nvPr/>
          </p:nvSpPr>
          <p:spPr>
            <a:xfrm>
              <a:off x="8037417" y="1370351"/>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9" name="Oval 158">
              <a:extLst>
                <a:ext uri="{FF2B5EF4-FFF2-40B4-BE49-F238E27FC236}">
                  <a16:creationId xmlns:a16="http://schemas.microsoft.com/office/drawing/2014/main" id="{6DF7D98E-38AA-458E-B162-92B71B9A9A73}"/>
                </a:ext>
                <a:ext uri="{C183D7F6-B498-43B3-948B-1728B52AA6E4}">
                  <adec:decorative xmlns:adec="http://schemas.microsoft.com/office/drawing/2017/decorative" val="1"/>
                </a:ext>
              </a:extLst>
            </p:cNvPr>
            <p:cNvSpPr/>
            <p:nvPr/>
          </p:nvSpPr>
          <p:spPr>
            <a:xfrm rot="10800000">
              <a:off x="10142131" y="3468556"/>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60" name="Oval 159">
              <a:extLst>
                <a:ext uri="{FF2B5EF4-FFF2-40B4-BE49-F238E27FC236}">
                  <a16:creationId xmlns:a16="http://schemas.microsoft.com/office/drawing/2014/main" id="{F8680A77-1009-4C3B-B9D1-6B906854B6D1}"/>
                </a:ext>
                <a:ext uri="{C183D7F6-B498-43B3-948B-1728B52AA6E4}">
                  <adec:decorative xmlns:adec="http://schemas.microsoft.com/office/drawing/2017/decorative" val="1"/>
                </a:ext>
              </a:extLst>
            </p:cNvPr>
            <p:cNvSpPr/>
            <p:nvPr/>
          </p:nvSpPr>
          <p:spPr>
            <a:xfrm rot="10800000">
              <a:off x="5932701" y="3468556"/>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61" name="Oval 160">
              <a:extLst>
                <a:ext uri="{FF2B5EF4-FFF2-40B4-BE49-F238E27FC236}">
                  <a16:creationId xmlns:a16="http://schemas.microsoft.com/office/drawing/2014/main" id="{08CB7397-72E1-4F50-9F40-DB9B5333DE00}"/>
                </a:ext>
                <a:ext uri="{C183D7F6-B498-43B3-948B-1728B52AA6E4}">
                  <adec:decorative xmlns:adec="http://schemas.microsoft.com/office/drawing/2017/decorative" val="1"/>
                </a:ext>
              </a:extLst>
            </p:cNvPr>
            <p:cNvSpPr/>
            <p:nvPr/>
          </p:nvSpPr>
          <p:spPr>
            <a:xfrm>
              <a:off x="8037417" y="5570139"/>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grpSp>
          <p:nvGrpSpPr>
            <p:cNvPr id="162" name="Group 161" descr="Data &amp; AI at the center, surrounded by Intelligent systems &amp; experiences">
              <a:extLst>
                <a:ext uri="{FF2B5EF4-FFF2-40B4-BE49-F238E27FC236}">
                  <a16:creationId xmlns:a16="http://schemas.microsoft.com/office/drawing/2014/main" id="{026B192C-5150-40C0-A9FD-0A8C00CACB5B}"/>
                </a:ext>
              </a:extLst>
            </p:cNvPr>
            <p:cNvGrpSpPr/>
            <p:nvPr/>
          </p:nvGrpSpPr>
          <p:grpSpPr>
            <a:xfrm>
              <a:off x="7113095" y="2569541"/>
              <a:ext cx="1929569" cy="1944120"/>
              <a:chOff x="5111870" y="2432686"/>
              <a:chExt cx="1968261" cy="1983104"/>
            </a:xfrm>
          </p:grpSpPr>
          <p:sp>
            <p:nvSpPr>
              <p:cNvPr id="163" name="TextBox 162">
                <a:extLst>
                  <a:ext uri="{FF2B5EF4-FFF2-40B4-BE49-F238E27FC236}">
                    <a16:creationId xmlns:a16="http://schemas.microsoft.com/office/drawing/2014/main" id="{F0322B19-27A5-4A2F-B03E-CB0D3767B66C}"/>
                  </a:ext>
                  <a:ext uri="{C183D7F6-B498-43B3-948B-1728B52AA6E4}">
                    <adec:decorative xmlns:adec="http://schemas.microsoft.com/office/drawing/2017/decorative" val="1"/>
                  </a:ext>
                </a:extLst>
              </p:cNvPr>
              <p:cNvSpPr txBox="1"/>
              <p:nvPr/>
            </p:nvSpPr>
            <p:spPr>
              <a:xfrm>
                <a:off x="5211376" y="2506980"/>
                <a:ext cx="1769244" cy="1769244"/>
              </a:xfrm>
              <a:prstGeom prst="ellipse">
                <a:avLst/>
              </a:prstGeom>
              <a:solidFill>
                <a:schemeClr val="bg1"/>
              </a:solidFill>
              <a:effectLst>
                <a:outerShdw blurRad="127000" algn="ctr" rotWithShape="0">
                  <a:prstClr val="black">
                    <a:alpha val="15000"/>
                  </a:prstClr>
                </a:outerShdw>
              </a:effectLst>
            </p:spPr>
            <p:txBody>
              <a:bodyPr spcFirstLastPara="1" wrap="none" lIns="0" tIns="0" rIns="0" bIns="0" numCol="1" rtlCol="0">
                <a:prstTxWarp prst="textArchDown">
                  <a:avLst/>
                </a:prstTxWarp>
                <a:spAutoFit/>
              </a:bodyPr>
              <a:lstStyle/>
              <a:p>
                <a:pPr algn="ctr" defTabSz="896354">
                  <a:defRPr/>
                </a:pPr>
                <a:endParaRPr lang="en-US" sz="1176">
                  <a:gradFill>
                    <a:gsLst>
                      <a:gs pos="2917">
                        <a:srgbClr val="000000"/>
                      </a:gs>
                      <a:gs pos="30000">
                        <a:srgbClr val="000000"/>
                      </a:gs>
                    </a:gsLst>
                    <a:lin ang="5400000" scaled="0"/>
                  </a:gradFill>
                  <a:latin typeface="Segoe UI Semibold"/>
                </a:endParaRPr>
              </a:p>
            </p:txBody>
          </p:sp>
          <p:sp>
            <p:nvSpPr>
              <p:cNvPr id="164" name="Freeform: Shape 185" descr="Cloud icon">
                <a:extLst>
                  <a:ext uri="{FF2B5EF4-FFF2-40B4-BE49-F238E27FC236}">
                    <a16:creationId xmlns:a16="http://schemas.microsoft.com/office/drawing/2014/main" id="{66CF8C8A-B5C3-4FA4-8EA6-EC3373E99253}"/>
                  </a:ext>
                </a:extLst>
              </p:cNvPr>
              <p:cNvSpPr>
                <a:spLocks noChangeAspect="1"/>
              </p:cNvSpPr>
              <p:nvPr/>
            </p:nvSpPr>
            <p:spPr bwMode="auto">
              <a:xfrm flipV="1">
                <a:off x="5797697" y="3088666"/>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solidFill>
                    <a:srgbClr val="353535"/>
                  </a:solidFill>
                  <a:latin typeface="Segoe UI Semilight"/>
                </a:endParaRPr>
              </a:p>
            </p:txBody>
          </p:sp>
          <p:sp>
            <p:nvSpPr>
              <p:cNvPr id="165" name="TextBox 164">
                <a:extLst>
                  <a:ext uri="{FF2B5EF4-FFF2-40B4-BE49-F238E27FC236}">
                    <a16:creationId xmlns:a16="http://schemas.microsoft.com/office/drawing/2014/main" id="{0876ACE5-C3D1-4392-88B3-62BE3143F2BF}"/>
                  </a:ext>
                </a:extLst>
              </p:cNvPr>
              <p:cNvSpPr txBox="1"/>
              <p:nvPr/>
            </p:nvSpPr>
            <p:spPr>
              <a:xfrm>
                <a:off x="5711663" y="3459969"/>
                <a:ext cx="768675" cy="166199"/>
              </a:xfrm>
              <a:prstGeom prst="rect">
                <a:avLst/>
              </a:prstGeom>
              <a:noFill/>
            </p:spPr>
            <p:txBody>
              <a:bodyPr wrap="square" lIns="0" tIns="0" rIns="0" bIns="0" rtlCol="0">
                <a:spAutoFit/>
              </a:bodyPr>
              <a:lstStyle/>
              <a:p>
                <a:pPr algn="ctr" defTabSz="896386">
                  <a:lnSpc>
                    <a:spcPct val="90000"/>
                  </a:lnSpc>
                  <a:defRPr/>
                </a:pPr>
                <a:r>
                  <a:rPr lang="en-US" sz="1176">
                    <a:gradFill>
                      <a:gsLst>
                        <a:gs pos="20003">
                          <a:srgbClr val="000000"/>
                        </a:gs>
                        <a:gs pos="6316">
                          <a:srgbClr val="000000"/>
                        </a:gs>
                      </a:gsLst>
                      <a:lin ang="5400000" scaled="1"/>
                    </a:gradFill>
                    <a:latin typeface="Segoe UI Semibold"/>
                  </a:rPr>
                  <a:t>Data &amp; AI</a:t>
                </a:r>
              </a:p>
            </p:txBody>
          </p:sp>
          <p:grpSp>
            <p:nvGrpSpPr>
              <p:cNvPr id="166" name="Group 165">
                <a:extLst>
                  <a:ext uri="{FF2B5EF4-FFF2-40B4-BE49-F238E27FC236}">
                    <a16:creationId xmlns:a16="http://schemas.microsoft.com/office/drawing/2014/main" id="{E5E59A54-2E64-4BCC-B289-F8999DCFDF45}"/>
                  </a:ext>
                </a:extLst>
              </p:cNvPr>
              <p:cNvGrpSpPr/>
              <p:nvPr/>
            </p:nvGrpSpPr>
            <p:grpSpPr>
              <a:xfrm>
                <a:off x="5111870" y="2432686"/>
                <a:ext cx="1968261" cy="1983104"/>
                <a:chOff x="5090160" y="2410705"/>
                <a:chExt cx="2011680" cy="2026854"/>
              </a:xfrm>
            </p:grpSpPr>
            <p:sp>
              <p:nvSpPr>
                <p:cNvPr id="167" name="intelligent">
                  <a:extLst>
                    <a:ext uri="{FF2B5EF4-FFF2-40B4-BE49-F238E27FC236}">
                      <a16:creationId xmlns:a16="http://schemas.microsoft.com/office/drawing/2014/main" id="{667F6D50-F0AB-4828-96C4-C039C8521141}"/>
                    </a:ext>
                    <a:ext uri="{C183D7F6-B498-43B3-948B-1728B52AA6E4}">
                      <adec:decorative xmlns:adec="http://schemas.microsoft.com/office/drawing/2017/decorative" val="0"/>
                    </a:ext>
                  </a:extLst>
                </p:cNvPr>
                <p:cNvSpPr txBox="1"/>
                <p:nvPr/>
              </p:nvSpPr>
              <p:spPr>
                <a:xfrm>
                  <a:off x="5090160" y="2425878"/>
                  <a:ext cx="2011679" cy="2011681"/>
                </a:xfrm>
                <a:prstGeom prst="ellipse">
                  <a:avLst/>
                </a:prstGeom>
                <a:noFill/>
              </p:spPr>
              <p:txBody>
                <a:bodyPr spcFirstLastPara="1" wrap="none" lIns="0" tIns="0" rIns="0" bIns="0" numCol="1" rtlCol="0">
                  <a:prstTxWarp prst="textArchUp">
                    <a:avLst/>
                  </a:prstTxWarp>
                  <a:spAutoFit/>
                </a:bodyPr>
                <a:lstStyle/>
                <a:p>
                  <a:pPr algn="ctr" defTabSz="896354">
                    <a:defRPr/>
                  </a:pPr>
                  <a:r>
                    <a:rPr lang="en-US" sz="1176">
                      <a:gradFill>
                        <a:gsLst>
                          <a:gs pos="70874">
                            <a:srgbClr val="000000"/>
                          </a:gs>
                          <a:gs pos="40000">
                            <a:srgbClr val="000000"/>
                          </a:gs>
                        </a:gsLst>
                        <a:lin ang="5400000" scaled="0"/>
                      </a:gradFill>
                      <a:latin typeface="Segoe UI Semibold"/>
                    </a:rPr>
                    <a:t>Intelligent</a:t>
                  </a:r>
                </a:p>
              </p:txBody>
            </p:sp>
            <p:sp>
              <p:nvSpPr>
                <p:cNvPr id="168" name="systems experiences">
                  <a:extLst>
                    <a:ext uri="{FF2B5EF4-FFF2-40B4-BE49-F238E27FC236}">
                      <a16:creationId xmlns:a16="http://schemas.microsoft.com/office/drawing/2014/main" id="{DA62328B-1829-4805-B0FF-BA70FA9DCBC3}"/>
                    </a:ext>
                    <a:ext uri="{C183D7F6-B498-43B3-948B-1728B52AA6E4}">
                      <adec:decorative xmlns:adec="http://schemas.microsoft.com/office/drawing/2017/decorative" val="0"/>
                    </a:ext>
                  </a:extLst>
                </p:cNvPr>
                <p:cNvSpPr txBox="1"/>
                <p:nvPr/>
              </p:nvSpPr>
              <p:spPr>
                <a:xfrm>
                  <a:off x="5090161" y="2410705"/>
                  <a:ext cx="2011679" cy="2011682"/>
                </a:xfrm>
                <a:prstGeom prst="ellipse">
                  <a:avLst/>
                </a:prstGeom>
                <a:noFill/>
              </p:spPr>
              <p:txBody>
                <a:bodyPr spcFirstLastPara="1" wrap="none" lIns="0" tIns="0" rIns="0" bIns="0" numCol="1" rtlCol="0">
                  <a:prstTxWarp prst="textArchDown">
                    <a:avLst/>
                  </a:prstTxWarp>
                  <a:spAutoFit/>
                </a:bodyPr>
                <a:lstStyle/>
                <a:p>
                  <a:pPr algn="ctr" defTabSz="896354">
                    <a:defRPr/>
                  </a:pPr>
                  <a:r>
                    <a:rPr lang="en-US" sz="1176" spc="49">
                      <a:gradFill>
                        <a:gsLst>
                          <a:gs pos="70874">
                            <a:srgbClr val="000000"/>
                          </a:gs>
                          <a:gs pos="40000">
                            <a:srgbClr val="000000"/>
                          </a:gs>
                        </a:gsLst>
                        <a:lin ang="5400000" scaled="0"/>
                      </a:gradFill>
                      <a:latin typeface="Segoe UI Semibold"/>
                    </a:rPr>
                    <a:t>Systems &amp; experiences</a:t>
                  </a:r>
                </a:p>
              </p:txBody>
            </p:sp>
          </p:grpSp>
        </p:grpSp>
        <p:sp>
          <p:nvSpPr>
            <p:cNvPr id="169" name="!! Oval 223">
              <a:extLst>
                <a:ext uri="{FF2B5EF4-FFF2-40B4-BE49-F238E27FC236}">
                  <a16:creationId xmlns:a16="http://schemas.microsoft.com/office/drawing/2014/main" id="{C85BC1CC-E841-4F3B-B1F4-F5E367F6165C}"/>
                </a:ext>
                <a:ext uri="{C183D7F6-B498-43B3-948B-1728B52AA6E4}">
                  <adec:decorative xmlns:adec="http://schemas.microsoft.com/office/drawing/2017/decorative" val="1"/>
                </a:ext>
              </a:extLst>
            </p:cNvPr>
            <p:cNvSpPr/>
            <p:nvPr/>
          </p:nvSpPr>
          <p:spPr>
            <a:xfrm>
              <a:off x="6657049" y="2084642"/>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70" name="!! Oval 222">
              <a:extLst>
                <a:ext uri="{FF2B5EF4-FFF2-40B4-BE49-F238E27FC236}">
                  <a16:creationId xmlns:a16="http://schemas.microsoft.com/office/drawing/2014/main" id="{8F4516AE-5124-4786-86ED-F3F20E5C34F6}"/>
                </a:ext>
                <a:ext uri="{C183D7F6-B498-43B3-948B-1728B52AA6E4}">
                  <adec:decorative xmlns:adec="http://schemas.microsoft.com/office/drawing/2017/decorative" val="1"/>
                </a:ext>
              </a:extLst>
            </p:cNvPr>
            <p:cNvSpPr/>
            <p:nvPr/>
          </p:nvSpPr>
          <p:spPr bwMode="auto">
            <a:xfrm>
              <a:off x="6220850" y="1653975"/>
              <a:ext cx="792228" cy="792228"/>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CAED69B3-C48A-4AFE-8182-D3B19BB3E939}"/>
                </a:ext>
              </a:extLst>
            </p:cNvPr>
            <p:cNvSpPr txBox="1"/>
            <p:nvPr/>
          </p:nvSpPr>
          <p:spPr>
            <a:xfrm>
              <a:off x="10197308" y="4856029"/>
              <a:ext cx="1295231" cy="276999"/>
            </a:xfrm>
            <a:prstGeom prst="rect">
              <a:avLst/>
            </a:prstGeom>
          </p:spPr>
          <p:txBody>
            <a:bodyPr vert="horz" wrap="none" lIns="0" tIns="0" rIns="268927"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Products</a:t>
              </a:r>
            </a:p>
          </p:txBody>
        </p:sp>
        <p:sp>
          <p:nvSpPr>
            <p:cNvPr id="172" name="TextBox 171">
              <a:extLst>
                <a:ext uri="{FF2B5EF4-FFF2-40B4-BE49-F238E27FC236}">
                  <a16:creationId xmlns:a16="http://schemas.microsoft.com/office/drawing/2014/main" id="{3CEF5191-68B1-4189-8DDE-55423B40B54F}"/>
                </a:ext>
              </a:extLst>
            </p:cNvPr>
            <p:cNvSpPr txBox="1"/>
            <p:nvPr/>
          </p:nvSpPr>
          <p:spPr>
            <a:xfrm>
              <a:off x="4589886" y="4856029"/>
              <a:ext cx="1287212" cy="2769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79">
                <a:defRPr/>
              </a:pPr>
              <a:r>
                <a:rPr lang="en-US" sz="2000">
                  <a:solidFill>
                    <a:schemeClr val="bg1"/>
                  </a:solidFill>
                </a:rPr>
                <a:t>Operations</a:t>
              </a:r>
            </a:p>
          </p:txBody>
        </p:sp>
        <p:sp>
          <p:nvSpPr>
            <p:cNvPr id="173" name="TextBox 172">
              <a:extLst>
                <a:ext uri="{FF2B5EF4-FFF2-40B4-BE49-F238E27FC236}">
                  <a16:creationId xmlns:a16="http://schemas.microsoft.com/office/drawing/2014/main" id="{11CF83B2-A587-44B1-91F5-9AF169A829F1}"/>
                </a:ext>
              </a:extLst>
            </p:cNvPr>
            <p:cNvSpPr txBox="1"/>
            <p:nvPr/>
          </p:nvSpPr>
          <p:spPr>
            <a:xfrm>
              <a:off x="10192920" y="1850831"/>
              <a:ext cx="1518434" cy="276999"/>
            </a:xfrm>
            <a:prstGeom prst="rect">
              <a:avLst/>
            </a:prstGeom>
          </p:spPr>
          <p:txBody>
            <a:bodyPr vert="horz" wrap="none" lIns="0" tIns="0" rIns="268927"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Employees</a:t>
              </a:r>
            </a:p>
          </p:txBody>
        </p:sp>
        <p:pic>
          <p:nvPicPr>
            <p:cNvPr id="174" name="Graphic 173">
              <a:extLst>
                <a:ext uri="{FF2B5EF4-FFF2-40B4-BE49-F238E27FC236}">
                  <a16:creationId xmlns:a16="http://schemas.microsoft.com/office/drawing/2014/main" id="{0F6F1004-2994-4C98-8ED4-BBA377278E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0622" y="1709609"/>
              <a:ext cx="660632" cy="665386"/>
            </a:xfrm>
            <a:prstGeom prst="rect">
              <a:avLst/>
            </a:prstGeom>
          </p:spPr>
        </p:pic>
        <p:sp>
          <p:nvSpPr>
            <p:cNvPr id="175" name="TextBox 174">
              <a:extLst>
                <a:ext uri="{FF2B5EF4-FFF2-40B4-BE49-F238E27FC236}">
                  <a16:creationId xmlns:a16="http://schemas.microsoft.com/office/drawing/2014/main" id="{B072C87A-5694-46A8-A125-672D673364BC}"/>
                </a:ext>
              </a:extLst>
            </p:cNvPr>
            <p:cNvSpPr txBox="1"/>
            <p:nvPr/>
          </p:nvSpPr>
          <p:spPr>
            <a:xfrm>
              <a:off x="4590925" y="1850831"/>
              <a:ext cx="1234440" cy="276999"/>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Customers</a:t>
              </a:r>
            </a:p>
          </p:txBody>
        </p:sp>
        <p:sp>
          <p:nvSpPr>
            <p:cNvPr id="178" name="TextBox 177">
              <a:extLst>
                <a:ext uri="{FF2B5EF4-FFF2-40B4-BE49-F238E27FC236}">
                  <a16:creationId xmlns:a16="http://schemas.microsoft.com/office/drawing/2014/main" id="{45CF74B6-EF86-4959-9EA0-D88D28225EF5}"/>
                </a:ext>
              </a:extLst>
            </p:cNvPr>
            <p:cNvSpPr txBox="1"/>
            <p:nvPr/>
          </p:nvSpPr>
          <p:spPr>
            <a:xfrm>
              <a:off x="7432636" y="4057472"/>
              <a:ext cx="1303841"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Operational data</a:t>
              </a:r>
            </a:p>
          </p:txBody>
        </p:sp>
        <p:sp>
          <p:nvSpPr>
            <p:cNvPr id="180" name="TextBox 179">
              <a:extLst>
                <a:ext uri="{FF2B5EF4-FFF2-40B4-BE49-F238E27FC236}">
                  <a16:creationId xmlns:a16="http://schemas.microsoft.com/office/drawing/2014/main" id="{DFD7A056-46C0-42A2-A1EC-47D575CDA67E}"/>
                </a:ext>
              </a:extLst>
            </p:cNvPr>
            <p:cNvSpPr txBox="1"/>
            <p:nvPr/>
          </p:nvSpPr>
          <p:spPr>
            <a:xfrm>
              <a:off x="7331968" y="2430393"/>
              <a:ext cx="1553381"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Employee input</a:t>
              </a:r>
            </a:p>
          </p:txBody>
        </p:sp>
        <p:grpSp>
          <p:nvGrpSpPr>
            <p:cNvPr id="182" name="Group 181">
              <a:extLst>
                <a:ext uri="{FF2B5EF4-FFF2-40B4-BE49-F238E27FC236}">
                  <a16:creationId xmlns:a16="http://schemas.microsoft.com/office/drawing/2014/main" id="{C51D49A2-7E51-45B5-83E4-5FC74DB829A1}"/>
                </a:ext>
              </a:extLst>
            </p:cNvPr>
            <p:cNvGrpSpPr/>
            <p:nvPr/>
          </p:nvGrpSpPr>
          <p:grpSpPr>
            <a:xfrm rot="443925">
              <a:off x="7576620" y="3016999"/>
              <a:ext cx="1002519" cy="1002517"/>
              <a:chOff x="7579899" y="2925391"/>
              <a:chExt cx="1022622" cy="1022620"/>
            </a:xfrm>
          </p:grpSpPr>
          <p:sp>
            <p:nvSpPr>
              <p:cNvPr id="183" name="Arc 182">
                <a:extLst>
                  <a:ext uri="{FF2B5EF4-FFF2-40B4-BE49-F238E27FC236}">
                    <a16:creationId xmlns:a16="http://schemas.microsoft.com/office/drawing/2014/main" id="{664A2BAD-EF90-47FF-8EE6-01CECEE072D9}"/>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603638"/>
                  <a:gd name="adj2" fmla="val 10369400"/>
                </a:avLst>
              </a:prstGeom>
              <a:noFill/>
              <a:ln w="15875" cap="flat">
                <a:solidFill>
                  <a:schemeClr val="accent2"/>
                </a:solidFill>
                <a:prstDash val="solid"/>
                <a:headEnd type="none" w="lg"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89642" tIns="0" rIns="89642" bIns="0" numCol="1" spcCol="0" rtlCol="0" fromWordArt="0" anchor="b" anchorCtr="0" forceAA="0" compatLnSpc="1">
                <a:prstTxWarp prst="textArchDown">
                  <a:avLst>
                    <a:gd name="adj" fmla="val 5335059"/>
                  </a:avLst>
                </a:prstTxWarp>
                <a:noAutofit/>
              </a:bodyPr>
              <a:lstStyle/>
              <a:p>
                <a:pPr algn="ctr" defTabSz="914367">
                  <a:defRPr/>
                </a:pPr>
                <a:endParaRPr lang="en-US" sz="2745" b="1">
                  <a:solidFill>
                    <a:prstClr val="white"/>
                  </a:solidFill>
                  <a:latin typeface="Calibri" panose="020F0502020204030204"/>
                </a:endParaRPr>
              </a:p>
            </p:txBody>
          </p:sp>
          <p:sp>
            <p:nvSpPr>
              <p:cNvPr id="184" name="Arc 183">
                <a:extLst>
                  <a:ext uri="{FF2B5EF4-FFF2-40B4-BE49-F238E27FC236}">
                    <a16:creationId xmlns:a16="http://schemas.microsoft.com/office/drawing/2014/main" id="{B34FCADB-C7D5-4BA4-8554-55620054F7C1}"/>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11360395"/>
                  <a:gd name="adj2" fmla="val 21142794"/>
                </a:avLst>
              </a:prstGeom>
              <a:noFill/>
              <a:ln w="15875" cap="flat">
                <a:solidFill>
                  <a:schemeClr val="accent2"/>
                </a:solidFill>
                <a:prstDash val="solid"/>
                <a:headEnd type="none" w="lg"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89642" tIns="0" rIns="89642" bIns="0" numCol="1" spcCol="0" rtlCol="0" fromWordArt="0" anchor="b" anchorCtr="0" forceAA="0" compatLnSpc="1">
                <a:prstTxWarp prst="textArchDown">
                  <a:avLst>
                    <a:gd name="adj" fmla="val 5335059"/>
                  </a:avLst>
                </a:prstTxWarp>
                <a:noAutofit/>
              </a:bodyPr>
              <a:lstStyle/>
              <a:p>
                <a:pPr algn="ctr" defTabSz="896386">
                  <a:defRPr/>
                </a:pPr>
                <a:endParaRPr lang="en-US" sz="2745" b="1">
                  <a:solidFill>
                    <a:prstClr val="white"/>
                  </a:solidFill>
                  <a:latin typeface="Calibri" panose="020F0502020204030204"/>
                </a:endParaRPr>
              </a:p>
            </p:txBody>
          </p:sp>
        </p:grpSp>
        <p:sp>
          <p:nvSpPr>
            <p:cNvPr id="185" name="TextBox 184">
              <a:extLst>
                <a:ext uri="{FF2B5EF4-FFF2-40B4-BE49-F238E27FC236}">
                  <a16:creationId xmlns:a16="http://schemas.microsoft.com/office/drawing/2014/main" id="{B62D8C63-94A6-459D-B545-33EED1B9A90C}"/>
                </a:ext>
              </a:extLst>
            </p:cNvPr>
            <p:cNvSpPr txBox="1"/>
            <p:nvPr/>
          </p:nvSpPr>
          <p:spPr>
            <a:xfrm rot="5400000">
              <a:off x="8252428" y="3278843"/>
              <a:ext cx="134905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Product telemetry</a:t>
              </a:r>
            </a:p>
          </p:txBody>
        </p:sp>
        <p:sp>
          <p:nvSpPr>
            <p:cNvPr id="186" name="TextBox 185">
              <a:extLst>
                <a:ext uri="{FF2B5EF4-FFF2-40B4-BE49-F238E27FC236}">
                  <a16:creationId xmlns:a16="http://schemas.microsoft.com/office/drawing/2014/main" id="{98EB1CA6-A648-46A3-B9FC-1F06E1CC43AF}"/>
                </a:ext>
              </a:extLst>
            </p:cNvPr>
            <p:cNvSpPr txBox="1"/>
            <p:nvPr/>
          </p:nvSpPr>
          <p:spPr>
            <a:xfrm rot="16200000">
              <a:off x="6507859" y="3321284"/>
              <a:ext cx="1418849"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Customer signals</a:t>
              </a:r>
            </a:p>
          </p:txBody>
        </p:sp>
        <p:sp>
          <p:nvSpPr>
            <p:cNvPr id="187" name="!! Oval 85">
              <a:extLst>
                <a:ext uri="{FF2B5EF4-FFF2-40B4-BE49-F238E27FC236}">
                  <a16:creationId xmlns:a16="http://schemas.microsoft.com/office/drawing/2014/main" id="{6EE7CEE1-2407-4918-B698-EBF5E8C26DF1}"/>
                </a:ext>
                <a:ext uri="{C183D7F6-B498-43B3-948B-1728B52AA6E4}">
                  <adec:decorative xmlns:adec="http://schemas.microsoft.com/office/drawing/2017/decorative" val="1"/>
                </a:ext>
              </a:extLst>
            </p:cNvPr>
            <p:cNvSpPr/>
            <p:nvPr/>
          </p:nvSpPr>
          <p:spPr>
            <a:xfrm>
              <a:off x="9357827" y="2122897"/>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88" name="!! Oval 191">
              <a:extLst>
                <a:ext uri="{FF2B5EF4-FFF2-40B4-BE49-F238E27FC236}">
                  <a16:creationId xmlns:a16="http://schemas.microsoft.com/office/drawing/2014/main" id="{6ABAF2E7-F3D5-48E1-B559-1111BF158FCE}"/>
                </a:ext>
                <a:ext uri="{C183D7F6-B498-43B3-948B-1728B52AA6E4}">
                  <adec:decorative xmlns:adec="http://schemas.microsoft.com/office/drawing/2017/decorative" val="1"/>
                </a:ext>
              </a:extLst>
            </p:cNvPr>
            <p:cNvSpPr/>
            <p:nvPr/>
          </p:nvSpPr>
          <p:spPr bwMode="auto">
            <a:xfrm>
              <a:off x="9142680" y="1653975"/>
              <a:ext cx="792228" cy="792228"/>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 Oval 86">
              <a:extLst>
                <a:ext uri="{FF2B5EF4-FFF2-40B4-BE49-F238E27FC236}">
                  <a16:creationId xmlns:a16="http://schemas.microsoft.com/office/drawing/2014/main" id="{AC8FB8F7-BC26-42DD-9067-BDC0CDC24AD6}"/>
                </a:ext>
                <a:ext uri="{C183D7F6-B498-43B3-948B-1728B52AA6E4}">
                  <adec:decorative xmlns:adec="http://schemas.microsoft.com/office/drawing/2017/decorative" val="1"/>
                </a:ext>
              </a:extLst>
            </p:cNvPr>
            <p:cNvSpPr/>
            <p:nvPr/>
          </p:nvSpPr>
          <p:spPr bwMode="auto">
            <a:xfrm>
              <a:off x="9201041" y="4560923"/>
              <a:ext cx="792228" cy="792228"/>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0" name="Group 189">
              <a:extLst>
                <a:ext uri="{FF2B5EF4-FFF2-40B4-BE49-F238E27FC236}">
                  <a16:creationId xmlns:a16="http://schemas.microsoft.com/office/drawing/2014/main" id="{B7D65DB5-9C90-4A75-BF3F-128D3AD124DA}"/>
                </a:ext>
              </a:extLst>
            </p:cNvPr>
            <p:cNvGrpSpPr/>
            <p:nvPr/>
          </p:nvGrpSpPr>
          <p:grpSpPr>
            <a:xfrm>
              <a:off x="9272787" y="1698121"/>
              <a:ext cx="636956" cy="574526"/>
              <a:chOff x="7786718" y="3211352"/>
              <a:chExt cx="541439" cy="488371"/>
            </a:xfrm>
          </p:grpSpPr>
          <p:sp>
            <p:nvSpPr>
              <p:cNvPr id="191" name="Oval 1043">
                <a:extLst>
                  <a:ext uri="{FF2B5EF4-FFF2-40B4-BE49-F238E27FC236}">
                    <a16:creationId xmlns:a16="http://schemas.microsoft.com/office/drawing/2014/main" id="{E1847DE3-6C30-45E1-A4E9-C5BC818B545F}"/>
                  </a:ext>
                </a:extLst>
              </p:cNvPr>
              <p:cNvSpPr>
                <a:spLocks noChangeArrowheads="1"/>
              </p:cNvSpPr>
              <p:nvPr/>
            </p:nvSpPr>
            <p:spPr bwMode="auto">
              <a:xfrm>
                <a:off x="7850407" y="3211354"/>
                <a:ext cx="122094" cy="11678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2" name="Oval 1044">
                <a:extLst>
                  <a:ext uri="{FF2B5EF4-FFF2-40B4-BE49-F238E27FC236}">
                    <a16:creationId xmlns:a16="http://schemas.microsoft.com/office/drawing/2014/main" id="{275B4552-CAAB-4E30-B5F0-57A38BCC45B5}"/>
                  </a:ext>
                </a:extLst>
              </p:cNvPr>
              <p:cNvSpPr>
                <a:spLocks noChangeArrowheads="1"/>
              </p:cNvSpPr>
              <p:nvPr/>
            </p:nvSpPr>
            <p:spPr bwMode="auto">
              <a:xfrm>
                <a:off x="8142369" y="3211352"/>
                <a:ext cx="116784" cy="116784"/>
              </a:xfrm>
              <a:prstGeom prst="ellipse">
                <a:avLst/>
              </a:pr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3" name="Freeform 1045">
                <a:extLst>
                  <a:ext uri="{FF2B5EF4-FFF2-40B4-BE49-F238E27FC236}">
                    <a16:creationId xmlns:a16="http://schemas.microsoft.com/office/drawing/2014/main" id="{63560CBC-36A0-4FAA-851A-7BCB246D0923}"/>
                  </a:ext>
                </a:extLst>
              </p:cNvPr>
              <p:cNvSpPr>
                <a:spLocks/>
              </p:cNvSpPr>
              <p:nvPr/>
            </p:nvSpPr>
            <p:spPr bwMode="auto">
              <a:xfrm>
                <a:off x="8115822" y="3375910"/>
                <a:ext cx="212335" cy="122094"/>
              </a:xfrm>
              <a:custGeom>
                <a:avLst/>
                <a:gdLst>
                  <a:gd name="T0" fmla="*/ 12 w 50"/>
                  <a:gd name="T1" fmla="*/ 6 h 28"/>
                  <a:gd name="T2" fmla="*/ 0 w 50"/>
                  <a:gd name="T3" fmla="*/ 28 h 28"/>
                  <a:gd name="T4" fmla="*/ 50 w 50"/>
                  <a:gd name="T5" fmla="*/ 28 h 28"/>
                  <a:gd name="T6" fmla="*/ 20 w 50"/>
                  <a:gd name="T7" fmla="*/ 0 h 28"/>
                  <a:gd name="T8" fmla="*/ 12 w 50"/>
                  <a:gd name="T9" fmla="*/ 1 h 28"/>
                  <a:gd name="T10" fmla="*/ 12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12" y="6"/>
                    </a:moveTo>
                    <a:cubicBezTo>
                      <a:pt x="12" y="15"/>
                      <a:pt x="7" y="23"/>
                      <a:pt x="0" y="28"/>
                    </a:cubicBezTo>
                    <a:cubicBezTo>
                      <a:pt x="50" y="28"/>
                      <a:pt x="50" y="28"/>
                      <a:pt x="50" y="28"/>
                    </a:cubicBezTo>
                    <a:cubicBezTo>
                      <a:pt x="50" y="13"/>
                      <a:pt x="37" y="0"/>
                      <a:pt x="20" y="0"/>
                    </a:cubicBezTo>
                    <a:cubicBezTo>
                      <a:pt x="17" y="0"/>
                      <a:pt x="14" y="0"/>
                      <a:pt x="12" y="1"/>
                    </a:cubicBezTo>
                    <a:cubicBezTo>
                      <a:pt x="12" y="3"/>
                      <a:pt x="12" y="4"/>
                      <a:pt x="12" y="6"/>
                    </a:cubicBezTo>
                    <a:close/>
                  </a:path>
                </a:pathLst>
              </a:cu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4" name="Oval 1046">
                <a:extLst>
                  <a:ext uri="{FF2B5EF4-FFF2-40B4-BE49-F238E27FC236}">
                    <a16:creationId xmlns:a16="http://schemas.microsoft.com/office/drawing/2014/main" id="{B19523E7-5549-40B4-B399-373631CDA9F1}"/>
                  </a:ext>
                </a:extLst>
              </p:cNvPr>
              <p:cNvSpPr>
                <a:spLocks noChangeArrowheads="1"/>
              </p:cNvSpPr>
              <p:nvPr/>
            </p:nvSpPr>
            <p:spPr bwMode="auto">
              <a:xfrm>
                <a:off x="7977805" y="3328137"/>
                <a:ext cx="153945" cy="1486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5" name="Freeform 1047">
                <a:extLst>
                  <a:ext uri="{FF2B5EF4-FFF2-40B4-BE49-F238E27FC236}">
                    <a16:creationId xmlns:a16="http://schemas.microsoft.com/office/drawing/2014/main" id="{A15FD852-4A2D-4D1A-BAE4-9F9014EB5FE6}"/>
                  </a:ext>
                </a:extLst>
              </p:cNvPr>
              <p:cNvSpPr>
                <a:spLocks/>
              </p:cNvSpPr>
              <p:nvPr/>
            </p:nvSpPr>
            <p:spPr bwMode="auto">
              <a:xfrm>
                <a:off x="7871642" y="3513928"/>
                <a:ext cx="371585" cy="185795"/>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20" y="0"/>
                      <a:pt x="0" y="20"/>
                      <a:pt x="0" y="44"/>
                    </a:cubicBezTo>
                    <a:cubicBezTo>
                      <a:pt x="88" y="44"/>
                      <a:pt x="88" y="44"/>
                      <a:pt x="88" y="44"/>
                    </a:cubicBezTo>
                    <a:cubicBezTo>
                      <a:pt x="88" y="20"/>
                      <a:pt x="68" y="0"/>
                      <a:pt x="4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6" name="Freeform 1090">
                <a:extLst>
                  <a:ext uri="{FF2B5EF4-FFF2-40B4-BE49-F238E27FC236}">
                    <a16:creationId xmlns:a16="http://schemas.microsoft.com/office/drawing/2014/main" id="{FBE19B09-3EAB-41C7-B50E-8C4A9BFC159C}"/>
                  </a:ext>
                </a:extLst>
              </p:cNvPr>
              <p:cNvSpPr>
                <a:spLocks/>
              </p:cNvSpPr>
              <p:nvPr/>
            </p:nvSpPr>
            <p:spPr bwMode="auto">
              <a:xfrm>
                <a:off x="7786718" y="3375916"/>
                <a:ext cx="207028" cy="122094"/>
              </a:xfrm>
              <a:custGeom>
                <a:avLst/>
                <a:gdLst>
                  <a:gd name="T0" fmla="*/ 38 w 50"/>
                  <a:gd name="T1" fmla="*/ 6 h 28"/>
                  <a:gd name="T2" fmla="*/ 38 w 50"/>
                  <a:gd name="T3" fmla="*/ 1 h 28"/>
                  <a:gd name="T4" fmla="*/ 30 w 50"/>
                  <a:gd name="T5" fmla="*/ 0 h 28"/>
                  <a:gd name="T6" fmla="*/ 0 w 50"/>
                  <a:gd name="T7" fmla="*/ 28 h 28"/>
                  <a:gd name="T8" fmla="*/ 50 w 50"/>
                  <a:gd name="T9" fmla="*/ 28 h 28"/>
                  <a:gd name="T10" fmla="*/ 38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38" y="6"/>
                    </a:moveTo>
                    <a:cubicBezTo>
                      <a:pt x="38" y="4"/>
                      <a:pt x="38" y="3"/>
                      <a:pt x="38" y="1"/>
                    </a:cubicBezTo>
                    <a:cubicBezTo>
                      <a:pt x="36" y="0"/>
                      <a:pt x="33" y="0"/>
                      <a:pt x="30" y="0"/>
                    </a:cubicBezTo>
                    <a:cubicBezTo>
                      <a:pt x="13" y="0"/>
                      <a:pt x="0" y="13"/>
                      <a:pt x="0" y="28"/>
                    </a:cubicBezTo>
                    <a:cubicBezTo>
                      <a:pt x="50" y="28"/>
                      <a:pt x="50" y="28"/>
                      <a:pt x="50" y="28"/>
                    </a:cubicBezTo>
                    <a:cubicBezTo>
                      <a:pt x="43" y="23"/>
                      <a:pt x="38" y="15"/>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grpSp>
        <p:grpSp>
          <p:nvGrpSpPr>
            <p:cNvPr id="197" name="Graphic 9">
              <a:extLst>
                <a:ext uri="{FF2B5EF4-FFF2-40B4-BE49-F238E27FC236}">
                  <a16:creationId xmlns:a16="http://schemas.microsoft.com/office/drawing/2014/main" id="{AADC5ECE-A73A-438E-BB96-9B6995668FB2}"/>
                </a:ext>
              </a:extLst>
            </p:cNvPr>
            <p:cNvGrpSpPr/>
            <p:nvPr/>
          </p:nvGrpSpPr>
          <p:grpSpPr>
            <a:xfrm>
              <a:off x="9254020" y="4814670"/>
              <a:ext cx="787534" cy="416055"/>
              <a:chOff x="9395321" y="5122025"/>
              <a:chExt cx="897387" cy="474091"/>
            </a:xfrm>
          </p:grpSpPr>
          <p:sp>
            <p:nvSpPr>
              <p:cNvPr id="198" name="Freeform: Shape 197">
                <a:extLst>
                  <a:ext uri="{FF2B5EF4-FFF2-40B4-BE49-F238E27FC236}">
                    <a16:creationId xmlns:a16="http://schemas.microsoft.com/office/drawing/2014/main" id="{33F7483B-68F9-4CFE-8751-D6161C226BA3}"/>
                  </a:ext>
                </a:extLst>
              </p:cNvPr>
              <p:cNvSpPr/>
              <p:nvPr/>
            </p:nvSpPr>
            <p:spPr>
              <a:xfrm>
                <a:off x="10120003" y="5188059"/>
                <a:ext cx="169318" cy="287841"/>
              </a:xfrm>
              <a:custGeom>
                <a:avLst/>
                <a:gdLst>
                  <a:gd name="connsiteX0" fmla="*/ 106671 w 169318"/>
                  <a:gd name="connsiteY0" fmla="*/ 272602 h 287840"/>
                  <a:gd name="connsiteX1" fmla="*/ 106671 w 169318"/>
                  <a:gd name="connsiteY1" fmla="*/ 272602 h 287840"/>
                  <a:gd name="connsiteX2" fmla="*/ 64341 w 169318"/>
                  <a:gd name="connsiteY2" fmla="*/ 272602 h 287840"/>
                  <a:gd name="connsiteX3" fmla="*/ 64341 w 169318"/>
                  <a:gd name="connsiteY3" fmla="*/ 252284 h 287840"/>
                  <a:gd name="connsiteX4" fmla="*/ 106671 w 169318"/>
                  <a:gd name="connsiteY4" fmla="*/ 252284 h 287840"/>
                  <a:gd name="connsiteX5" fmla="*/ 106671 w 169318"/>
                  <a:gd name="connsiteY5" fmla="*/ 272602 h 287840"/>
                  <a:gd name="connsiteX6" fmla="*/ 106671 w 169318"/>
                  <a:gd name="connsiteY6" fmla="*/ 272602 h 287840"/>
                  <a:gd name="connsiteX7" fmla="*/ 106671 w 169318"/>
                  <a:gd name="connsiteY7" fmla="*/ 272602 h 287840"/>
                  <a:gd name="connsiteX8" fmla="*/ 160852 w 169318"/>
                  <a:gd name="connsiteY8" fmla="*/ 0 h 287840"/>
                  <a:gd name="connsiteX9" fmla="*/ 160852 w 169318"/>
                  <a:gd name="connsiteY9" fmla="*/ 0 h 287840"/>
                  <a:gd name="connsiteX10" fmla="*/ 11852 w 169318"/>
                  <a:gd name="connsiteY10" fmla="*/ 0 h 287840"/>
                  <a:gd name="connsiteX11" fmla="*/ 0 w 169318"/>
                  <a:gd name="connsiteY11" fmla="*/ 10159 h 287840"/>
                  <a:gd name="connsiteX12" fmla="*/ 0 w 169318"/>
                  <a:gd name="connsiteY12" fmla="*/ 284455 h 287840"/>
                  <a:gd name="connsiteX13" fmla="*/ 11852 w 169318"/>
                  <a:gd name="connsiteY13" fmla="*/ 294614 h 287840"/>
                  <a:gd name="connsiteX14" fmla="*/ 160852 w 169318"/>
                  <a:gd name="connsiteY14" fmla="*/ 294614 h 287840"/>
                  <a:gd name="connsiteX15" fmla="*/ 171012 w 169318"/>
                  <a:gd name="connsiteY15" fmla="*/ 284455 h 287840"/>
                  <a:gd name="connsiteX16" fmla="*/ 171012 w 169318"/>
                  <a:gd name="connsiteY16" fmla="*/ 10159 h 287840"/>
                  <a:gd name="connsiteX17" fmla="*/ 160852 w 169318"/>
                  <a:gd name="connsiteY17" fmla="*/ 0 h 287840"/>
                  <a:gd name="connsiteX18" fmla="*/ 160852 w 169318"/>
                  <a:gd name="connsiteY18" fmla="*/ 0 h 2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18" h="287840">
                    <a:moveTo>
                      <a:pt x="106671" y="272602"/>
                    </a:moveTo>
                    <a:lnTo>
                      <a:pt x="106671" y="272602"/>
                    </a:lnTo>
                    <a:lnTo>
                      <a:pt x="64341" y="272602"/>
                    </a:lnTo>
                    <a:lnTo>
                      <a:pt x="64341" y="252284"/>
                    </a:lnTo>
                    <a:lnTo>
                      <a:pt x="106671" y="252284"/>
                    </a:lnTo>
                    <a:lnTo>
                      <a:pt x="106671" y="272602"/>
                    </a:lnTo>
                    <a:lnTo>
                      <a:pt x="106671" y="272602"/>
                    </a:lnTo>
                    <a:lnTo>
                      <a:pt x="106671" y="272602"/>
                    </a:lnTo>
                    <a:close/>
                    <a:moveTo>
                      <a:pt x="160852" y="0"/>
                    </a:moveTo>
                    <a:lnTo>
                      <a:pt x="160852" y="0"/>
                    </a:lnTo>
                    <a:lnTo>
                      <a:pt x="11852" y="0"/>
                    </a:lnTo>
                    <a:cubicBezTo>
                      <a:pt x="6773" y="0"/>
                      <a:pt x="0" y="5080"/>
                      <a:pt x="0" y="10159"/>
                    </a:cubicBezTo>
                    <a:lnTo>
                      <a:pt x="0" y="284455"/>
                    </a:lnTo>
                    <a:cubicBezTo>
                      <a:pt x="0" y="289534"/>
                      <a:pt x="5080" y="294614"/>
                      <a:pt x="11852" y="294614"/>
                    </a:cubicBezTo>
                    <a:lnTo>
                      <a:pt x="160852" y="294614"/>
                    </a:lnTo>
                    <a:cubicBezTo>
                      <a:pt x="165932" y="294614"/>
                      <a:pt x="171012" y="289534"/>
                      <a:pt x="171012" y="284455"/>
                    </a:cubicBezTo>
                    <a:lnTo>
                      <a:pt x="171012" y="10159"/>
                    </a:lnTo>
                    <a:cubicBezTo>
                      <a:pt x="171012" y="3386"/>
                      <a:pt x="165932" y="0"/>
                      <a:pt x="160852" y="0"/>
                    </a:cubicBezTo>
                    <a:lnTo>
                      <a:pt x="160852" y="0"/>
                    </a:lnTo>
                    <a:close/>
                  </a:path>
                </a:pathLst>
              </a:custGeom>
              <a:solidFill>
                <a:schemeClr val="accent5"/>
              </a:solidFill>
              <a:ln w="16893" cap="flat">
                <a:noFill/>
                <a:prstDash val="solid"/>
                <a:miter/>
              </a:ln>
            </p:spPr>
            <p:txBody>
              <a:bodyPr rtlCol="0" anchor="ctr"/>
              <a:lstStyle/>
              <a:p>
                <a:pPr defTabSz="914367">
                  <a:defRPr/>
                </a:pPr>
                <a:endParaRPr lang="en-US" sz="1765">
                  <a:solidFill>
                    <a:srgbClr val="000000"/>
                  </a:solidFill>
                  <a:latin typeface="Segoe UI"/>
                </a:endParaRPr>
              </a:p>
            </p:txBody>
          </p:sp>
          <p:sp>
            <p:nvSpPr>
              <p:cNvPr id="199" name="Freeform: Shape 198">
                <a:extLst>
                  <a:ext uri="{FF2B5EF4-FFF2-40B4-BE49-F238E27FC236}">
                    <a16:creationId xmlns:a16="http://schemas.microsoft.com/office/drawing/2014/main" id="{7ECEB96D-8EA2-4A5D-BC88-9D26DC42444D}"/>
                  </a:ext>
                </a:extLst>
              </p:cNvPr>
              <p:cNvSpPr/>
              <p:nvPr/>
            </p:nvSpPr>
            <p:spPr>
              <a:xfrm>
                <a:off x="9395321" y="5122025"/>
                <a:ext cx="609546" cy="474091"/>
              </a:xfrm>
              <a:custGeom>
                <a:avLst/>
                <a:gdLst>
                  <a:gd name="connsiteX0" fmla="*/ 382659 w 609545"/>
                  <a:gd name="connsiteY0" fmla="*/ 436841 h 474091"/>
                  <a:gd name="connsiteX1" fmla="*/ 328478 w 609545"/>
                  <a:gd name="connsiteY1" fmla="*/ 436841 h 474091"/>
                  <a:gd name="connsiteX2" fmla="*/ 328478 w 609545"/>
                  <a:gd name="connsiteY2" fmla="*/ 382659 h 474091"/>
                  <a:gd name="connsiteX3" fmla="*/ 382659 w 609545"/>
                  <a:gd name="connsiteY3" fmla="*/ 382659 h 474091"/>
                  <a:gd name="connsiteX4" fmla="*/ 382659 w 609545"/>
                  <a:gd name="connsiteY4" fmla="*/ 184557 h 474091"/>
                  <a:gd name="connsiteX5" fmla="*/ 423296 w 609545"/>
                  <a:gd name="connsiteY5" fmla="*/ 142227 h 474091"/>
                  <a:gd name="connsiteX6" fmla="*/ 614625 w 609545"/>
                  <a:gd name="connsiteY6" fmla="*/ 142227 h 474091"/>
                  <a:gd name="connsiteX7" fmla="*/ 614625 w 609545"/>
                  <a:gd name="connsiteY7" fmla="*/ 16932 h 474091"/>
                  <a:gd name="connsiteX8" fmla="*/ 596000 w 609545"/>
                  <a:gd name="connsiteY8" fmla="*/ 0 h 474091"/>
                  <a:gd name="connsiteX9" fmla="*/ 16932 w 609545"/>
                  <a:gd name="connsiteY9" fmla="*/ 0 h 474091"/>
                  <a:gd name="connsiteX10" fmla="*/ 0 w 609545"/>
                  <a:gd name="connsiteY10" fmla="*/ 16932 h 474091"/>
                  <a:gd name="connsiteX11" fmla="*/ 0 w 609545"/>
                  <a:gd name="connsiteY11" fmla="*/ 364034 h 474091"/>
                  <a:gd name="connsiteX12" fmla="*/ 16932 w 609545"/>
                  <a:gd name="connsiteY12" fmla="*/ 382659 h 474091"/>
                  <a:gd name="connsiteX13" fmla="*/ 281068 w 609545"/>
                  <a:gd name="connsiteY13" fmla="*/ 382659 h 474091"/>
                  <a:gd name="connsiteX14" fmla="*/ 281068 w 609545"/>
                  <a:gd name="connsiteY14" fmla="*/ 436841 h 474091"/>
                  <a:gd name="connsiteX15" fmla="*/ 187943 w 609545"/>
                  <a:gd name="connsiteY15" fmla="*/ 436841 h 474091"/>
                  <a:gd name="connsiteX16" fmla="*/ 187943 w 609545"/>
                  <a:gd name="connsiteY16" fmla="*/ 474091 h 474091"/>
                  <a:gd name="connsiteX17" fmla="*/ 386046 w 609545"/>
                  <a:gd name="connsiteY17" fmla="*/ 474091 h 474091"/>
                  <a:gd name="connsiteX18" fmla="*/ 384353 w 609545"/>
                  <a:gd name="connsiteY18" fmla="*/ 460546 h 474091"/>
                  <a:gd name="connsiteX19" fmla="*/ 384353 w 609545"/>
                  <a:gd name="connsiteY19" fmla="*/ 436841 h 47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545" h="474091">
                    <a:moveTo>
                      <a:pt x="382659" y="436841"/>
                    </a:moveTo>
                    <a:lnTo>
                      <a:pt x="328478" y="436841"/>
                    </a:lnTo>
                    <a:lnTo>
                      <a:pt x="328478" y="382659"/>
                    </a:lnTo>
                    <a:lnTo>
                      <a:pt x="382659" y="382659"/>
                    </a:lnTo>
                    <a:lnTo>
                      <a:pt x="382659" y="184557"/>
                    </a:lnTo>
                    <a:cubicBezTo>
                      <a:pt x="382659" y="160852"/>
                      <a:pt x="401284" y="142227"/>
                      <a:pt x="423296" y="142227"/>
                    </a:cubicBezTo>
                    <a:lnTo>
                      <a:pt x="614625" y="142227"/>
                    </a:lnTo>
                    <a:lnTo>
                      <a:pt x="614625" y="16932"/>
                    </a:lnTo>
                    <a:cubicBezTo>
                      <a:pt x="614625" y="6773"/>
                      <a:pt x="606160" y="0"/>
                      <a:pt x="596000" y="0"/>
                    </a:cubicBezTo>
                    <a:lnTo>
                      <a:pt x="16932" y="0"/>
                    </a:lnTo>
                    <a:cubicBezTo>
                      <a:pt x="6773" y="0"/>
                      <a:pt x="0" y="6773"/>
                      <a:pt x="0" y="16932"/>
                    </a:cubicBezTo>
                    <a:lnTo>
                      <a:pt x="0" y="364034"/>
                    </a:lnTo>
                    <a:cubicBezTo>
                      <a:pt x="0" y="374193"/>
                      <a:pt x="6773" y="382659"/>
                      <a:pt x="16932" y="382659"/>
                    </a:cubicBezTo>
                    <a:lnTo>
                      <a:pt x="281068" y="382659"/>
                    </a:lnTo>
                    <a:lnTo>
                      <a:pt x="281068" y="436841"/>
                    </a:lnTo>
                    <a:lnTo>
                      <a:pt x="187943" y="436841"/>
                    </a:lnTo>
                    <a:lnTo>
                      <a:pt x="187943" y="474091"/>
                    </a:lnTo>
                    <a:lnTo>
                      <a:pt x="386046" y="474091"/>
                    </a:lnTo>
                    <a:cubicBezTo>
                      <a:pt x="384353" y="469011"/>
                      <a:pt x="384353" y="465625"/>
                      <a:pt x="384353" y="460546"/>
                    </a:cubicBezTo>
                    <a:lnTo>
                      <a:pt x="384353" y="436841"/>
                    </a:lnTo>
                    <a:close/>
                  </a:path>
                </a:pathLst>
              </a:custGeom>
              <a:solidFill>
                <a:schemeClr val="tx2"/>
              </a:solidFill>
              <a:ln w="16893" cap="flat">
                <a:noFill/>
                <a:prstDash val="solid"/>
                <a:miter/>
              </a:ln>
            </p:spPr>
            <p:txBody>
              <a:bodyPr rtlCol="0" anchor="ctr"/>
              <a:lstStyle/>
              <a:p>
                <a:pPr defTabSz="914367">
                  <a:defRPr/>
                </a:pPr>
                <a:endParaRPr lang="en-US" sz="1765">
                  <a:solidFill>
                    <a:srgbClr val="000000"/>
                  </a:solidFill>
                  <a:latin typeface="Segoe UI"/>
                </a:endParaRPr>
              </a:p>
            </p:txBody>
          </p:sp>
          <p:sp>
            <p:nvSpPr>
              <p:cNvPr id="200" name="Freeform: Shape 199">
                <a:extLst>
                  <a:ext uri="{FF2B5EF4-FFF2-40B4-BE49-F238E27FC236}">
                    <a16:creationId xmlns:a16="http://schemas.microsoft.com/office/drawing/2014/main" id="{7311AABE-DC67-400E-97E9-5940E3B7A4A2}"/>
                  </a:ext>
                </a:extLst>
              </p:cNvPr>
              <p:cNvSpPr/>
              <p:nvPr/>
            </p:nvSpPr>
            <p:spPr>
              <a:xfrm>
                <a:off x="9805071" y="5293036"/>
                <a:ext cx="406364" cy="304773"/>
              </a:xfrm>
              <a:custGeom>
                <a:avLst/>
                <a:gdLst>
                  <a:gd name="connsiteX0" fmla="*/ 13545 w 406363"/>
                  <a:gd name="connsiteY0" fmla="*/ 0 h 304772"/>
                  <a:gd name="connsiteX1" fmla="*/ 0 w 406363"/>
                  <a:gd name="connsiteY1" fmla="*/ 15239 h 304772"/>
                  <a:gd name="connsiteX2" fmla="*/ 0 w 406363"/>
                  <a:gd name="connsiteY2" fmla="*/ 291227 h 304772"/>
                  <a:gd name="connsiteX3" fmla="*/ 13545 w 406363"/>
                  <a:gd name="connsiteY3" fmla="*/ 304773 h 304772"/>
                  <a:gd name="connsiteX4" fmla="*/ 404671 w 406363"/>
                  <a:gd name="connsiteY4" fmla="*/ 304773 h 304772"/>
                  <a:gd name="connsiteX5" fmla="*/ 419909 w 406363"/>
                  <a:gd name="connsiteY5" fmla="*/ 291227 h 304772"/>
                  <a:gd name="connsiteX6" fmla="*/ 419909 w 406363"/>
                  <a:gd name="connsiteY6" fmla="*/ 216727 h 304772"/>
                  <a:gd name="connsiteX7" fmla="*/ 325091 w 406363"/>
                  <a:gd name="connsiteY7" fmla="*/ 216727 h 304772"/>
                  <a:gd name="connsiteX8" fmla="*/ 284455 w 406363"/>
                  <a:gd name="connsiteY8" fmla="*/ 176091 h 304772"/>
                  <a:gd name="connsiteX9" fmla="*/ 284455 w 406363"/>
                  <a:gd name="connsiteY9" fmla="*/ 0 h 304772"/>
                  <a:gd name="connsiteX10" fmla="*/ 13545 w 406363"/>
                  <a:gd name="connsiteY10" fmla="*/ 0 h 304772"/>
                  <a:gd name="connsiteX11" fmla="*/ 238739 w 406363"/>
                  <a:gd name="connsiteY11" fmla="*/ 274296 h 304772"/>
                  <a:gd name="connsiteX12" fmla="*/ 177784 w 406363"/>
                  <a:gd name="connsiteY12" fmla="*/ 274296 h 304772"/>
                  <a:gd name="connsiteX13" fmla="*/ 177784 w 406363"/>
                  <a:gd name="connsiteY13" fmla="*/ 243818 h 304772"/>
                  <a:gd name="connsiteX14" fmla="*/ 238739 w 406363"/>
                  <a:gd name="connsiteY14" fmla="*/ 243818 h 304772"/>
                  <a:gd name="connsiteX15" fmla="*/ 238739 w 406363"/>
                  <a:gd name="connsiteY15" fmla="*/ 274296 h 3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363" h="304772">
                    <a:moveTo>
                      <a:pt x="13545" y="0"/>
                    </a:moveTo>
                    <a:cubicBezTo>
                      <a:pt x="5080" y="0"/>
                      <a:pt x="0" y="6773"/>
                      <a:pt x="0" y="15239"/>
                    </a:cubicBezTo>
                    <a:lnTo>
                      <a:pt x="0" y="291227"/>
                    </a:lnTo>
                    <a:cubicBezTo>
                      <a:pt x="0" y="299693"/>
                      <a:pt x="5080" y="304773"/>
                      <a:pt x="13545" y="304773"/>
                    </a:cubicBezTo>
                    <a:lnTo>
                      <a:pt x="404671" y="304773"/>
                    </a:lnTo>
                    <a:cubicBezTo>
                      <a:pt x="413137" y="304773"/>
                      <a:pt x="419909" y="299693"/>
                      <a:pt x="419909" y="291227"/>
                    </a:cubicBezTo>
                    <a:lnTo>
                      <a:pt x="419909" y="216727"/>
                    </a:lnTo>
                    <a:lnTo>
                      <a:pt x="325091" y="216727"/>
                    </a:lnTo>
                    <a:cubicBezTo>
                      <a:pt x="303080" y="216727"/>
                      <a:pt x="284455" y="198102"/>
                      <a:pt x="284455" y="176091"/>
                    </a:cubicBezTo>
                    <a:lnTo>
                      <a:pt x="284455" y="0"/>
                    </a:lnTo>
                    <a:lnTo>
                      <a:pt x="13545" y="0"/>
                    </a:lnTo>
                    <a:close/>
                    <a:moveTo>
                      <a:pt x="238739" y="274296"/>
                    </a:moveTo>
                    <a:lnTo>
                      <a:pt x="177784" y="274296"/>
                    </a:lnTo>
                    <a:lnTo>
                      <a:pt x="177784" y="243818"/>
                    </a:lnTo>
                    <a:lnTo>
                      <a:pt x="238739" y="243818"/>
                    </a:lnTo>
                    <a:lnTo>
                      <a:pt x="238739" y="274296"/>
                    </a:lnTo>
                    <a:close/>
                  </a:path>
                </a:pathLst>
              </a:custGeom>
              <a:solidFill>
                <a:srgbClr val="28A8EA"/>
              </a:solidFill>
              <a:ln w="16893"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201" name="Freeform 17">
              <a:extLst>
                <a:ext uri="{FF2B5EF4-FFF2-40B4-BE49-F238E27FC236}">
                  <a16:creationId xmlns:a16="http://schemas.microsoft.com/office/drawing/2014/main" id="{7AF849E1-0AA6-47FF-BA46-AB06D939D3DC}"/>
                </a:ext>
                <a:ext uri="{C183D7F6-B498-43B3-948B-1728B52AA6E4}">
                  <adec:decorative xmlns:adec="http://schemas.microsoft.com/office/drawing/2017/decorative" val="1"/>
                </a:ext>
              </a:extLst>
            </p:cNvPr>
            <p:cNvSpPr>
              <a:spLocks/>
            </p:cNvSpPr>
            <p:nvPr/>
          </p:nvSpPr>
          <p:spPr bwMode="auto">
            <a:xfrm flipH="1">
              <a:off x="7161077" y="2599024"/>
              <a:ext cx="1833598" cy="1832458"/>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95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nvGrpSpPr>
            <p:cNvPr id="202" name="Group 201">
              <a:extLst>
                <a:ext uri="{FF2B5EF4-FFF2-40B4-BE49-F238E27FC236}">
                  <a16:creationId xmlns:a16="http://schemas.microsoft.com/office/drawing/2014/main" id="{C70D8E54-376F-4473-BC1B-393CE3C6FD06}"/>
                </a:ext>
              </a:extLst>
            </p:cNvPr>
            <p:cNvGrpSpPr/>
            <p:nvPr/>
          </p:nvGrpSpPr>
          <p:grpSpPr>
            <a:xfrm>
              <a:off x="6827159" y="2274809"/>
              <a:ext cx="2473238" cy="2484213"/>
              <a:chOff x="6815410" y="2168318"/>
              <a:chExt cx="2522832" cy="2534027"/>
            </a:xfrm>
          </p:grpSpPr>
          <p:sp>
            <p:nvSpPr>
              <p:cNvPr id="203" name="Freeform 8">
                <a:extLst>
                  <a:ext uri="{FF2B5EF4-FFF2-40B4-BE49-F238E27FC236}">
                    <a16:creationId xmlns:a16="http://schemas.microsoft.com/office/drawing/2014/main" id="{89096B92-77EA-4552-BC0B-E4A15792BC13}"/>
                  </a:ext>
                  <a:ext uri="{C183D7F6-B498-43B3-948B-1728B52AA6E4}">
                    <adec:decorative xmlns:adec="http://schemas.microsoft.com/office/drawing/2017/decorative" val="1"/>
                  </a:ext>
                </a:extLst>
              </p:cNvPr>
              <p:cNvSpPr>
                <a:spLocks/>
              </p:cNvSpPr>
              <p:nvPr/>
            </p:nvSpPr>
            <p:spPr bwMode="auto">
              <a:xfrm rot="412974" flipH="1">
                <a:off x="8193992" y="2192586"/>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4" name="Freeform 8">
                <a:extLst>
                  <a:ext uri="{FF2B5EF4-FFF2-40B4-BE49-F238E27FC236}">
                    <a16:creationId xmlns:a16="http://schemas.microsoft.com/office/drawing/2014/main" id="{1E85A15D-B54F-4CE5-83BA-2028F074CA51}"/>
                  </a:ext>
                  <a:ext uri="{C183D7F6-B498-43B3-948B-1728B52AA6E4}">
                    <adec:decorative xmlns:adec="http://schemas.microsoft.com/office/drawing/2017/decorative" val="1"/>
                  </a:ext>
                </a:extLst>
              </p:cNvPr>
              <p:cNvSpPr>
                <a:spLocks/>
              </p:cNvSpPr>
              <p:nvPr/>
            </p:nvSpPr>
            <p:spPr bwMode="auto">
              <a:xfrm rot="16612974" flipH="1">
                <a:off x="6502935" y="2572733"/>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5" name="Freeform 8">
                <a:extLst>
                  <a:ext uri="{FF2B5EF4-FFF2-40B4-BE49-F238E27FC236}">
                    <a16:creationId xmlns:a16="http://schemas.microsoft.com/office/drawing/2014/main" id="{A42C94AD-2956-4B15-AA47-4D58FA9AFF4D}"/>
                  </a:ext>
                  <a:ext uri="{C183D7F6-B498-43B3-948B-1728B52AA6E4}">
                    <adec:decorative xmlns:adec="http://schemas.microsoft.com/office/drawing/2017/decorative" val="1"/>
                  </a:ext>
                </a:extLst>
              </p:cNvPr>
              <p:cNvSpPr>
                <a:spLocks/>
              </p:cNvSpPr>
              <p:nvPr/>
            </p:nvSpPr>
            <p:spPr bwMode="auto">
              <a:xfrm rot="11212974" flipH="1">
                <a:off x="6867860" y="4283822"/>
                <a:ext cx="1082371" cy="380777"/>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6" name="Freeform 8">
                <a:extLst>
                  <a:ext uri="{FF2B5EF4-FFF2-40B4-BE49-F238E27FC236}">
                    <a16:creationId xmlns:a16="http://schemas.microsoft.com/office/drawing/2014/main" id="{7A88C765-D98B-4B38-AFF8-BE40A5FD0872}"/>
                  </a:ext>
                  <a:ext uri="{C183D7F6-B498-43B3-948B-1728B52AA6E4}">
                    <adec:decorative xmlns:adec="http://schemas.microsoft.com/office/drawing/2017/decorative" val="1"/>
                  </a:ext>
                </a:extLst>
              </p:cNvPr>
              <p:cNvSpPr>
                <a:spLocks/>
              </p:cNvSpPr>
              <p:nvPr/>
            </p:nvSpPr>
            <p:spPr bwMode="auto">
              <a:xfrm rot="5812974" flipH="1">
                <a:off x="8595069" y="3926918"/>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7" name="Freeform 17">
                <a:extLst>
                  <a:ext uri="{FF2B5EF4-FFF2-40B4-BE49-F238E27FC236}">
                    <a16:creationId xmlns:a16="http://schemas.microsoft.com/office/drawing/2014/main" id="{ACD229CD-B444-49F1-AAB9-08A8532FC450}"/>
                  </a:ext>
                  <a:ext uri="{C183D7F6-B498-43B3-948B-1728B52AA6E4}">
                    <adec:decorative xmlns:adec="http://schemas.microsoft.com/office/drawing/2017/decorative" val="1"/>
                  </a:ext>
                </a:extLst>
              </p:cNvPr>
              <p:cNvSpPr>
                <a:spLocks/>
              </p:cNvSpPr>
              <p:nvPr/>
            </p:nvSpPr>
            <p:spPr bwMode="auto">
              <a:xfrm flipH="1">
                <a:off x="7156027" y="2495643"/>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8" name="Freeform 8">
                <a:extLst>
                  <a:ext uri="{FF2B5EF4-FFF2-40B4-BE49-F238E27FC236}">
                    <a16:creationId xmlns:a16="http://schemas.microsoft.com/office/drawing/2014/main" id="{9C8256AC-91F1-43AB-AD55-836943AE402F}"/>
                  </a:ext>
                  <a:ext uri="{C183D7F6-B498-43B3-948B-1728B52AA6E4}">
                    <adec:decorative xmlns:adec="http://schemas.microsoft.com/office/drawing/2017/decorative" val="1"/>
                  </a:ext>
                </a:extLst>
              </p:cNvPr>
              <p:cNvSpPr>
                <a:spLocks/>
              </p:cNvSpPr>
              <p:nvPr/>
            </p:nvSpPr>
            <p:spPr bwMode="auto">
              <a:xfrm rot="21338113">
                <a:off x="6944201" y="2168318"/>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9" name="Freeform 8">
                <a:extLst>
                  <a:ext uri="{FF2B5EF4-FFF2-40B4-BE49-F238E27FC236}">
                    <a16:creationId xmlns:a16="http://schemas.microsoft.com/office/drawing/2014/main" id="{FE349B3E-B721-4E49-99B3-46A6ACDA4782}"/>
                  </a:ext>
                  <a:ext uri="{C183D7F6-B498-43B3-948B-1728B52AA6E4}">
                    <adec:decorative xmlns:adec="http://schemas.microsoft.com/office/drawing/2017/decorative" val="1"/>
                  </a:ext>
                </a:extLst>
              </p:cNvPr>
              <p:cNvSpPr>
                <a:spLocks/>
              </p:cNvSpPr>
              <p:nvPr/>
            </p:nvSpPr>
            <p:spPr bwMode="auto">
              <a:xfrm rot="5040000">
                <a:off x="8604577" y="2648712"/>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0" name="Freeform 8">
                <a:extLst>
                  <a:ext uri="{FF2B5EF4-FFF2-40B4-BE49-F238E27FC236}">
                    <a16:creationId xmlns:a16="http://schemas.microsoft.com/office/drawing/2014/main" id="{B430F450-7B3C-4EBF-BBEB-D29A3FA9CE5F}"/>
                  </a:ext>
                  <a:ext uri="{C183D7F6-B498-43B3-948B-1728B52AA6E4}">
                    <adec:decorative xmlns:adec="http://schemas.microsoft.com/office/drawing/2017/decorative" val="1"/>
                  </a:ext>
                </a:extLst>
              </p:cNvPr>
              <p:cNvSpPr>
                <a:spLocks/>
              </p:cNvSpPr>
              <p:nvPr/>
            </p:nvSpPr>
            <p:spPr bwMode="auto">
              <a:xfrm rot="10620000">
                <a:off x="8155106" y="4327441"/>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1" name="Freeform 8">
                <a:extLst>
                  <a:ext uri="{FF2B5EF4-FFF2-40B4-BE49-F238E27FC236}">
                    <a16:creationId xmlns:a16="http://schemas.microsoft.com/office/drawing/2014/main" id="{71720660-869A-4CDB-9B6E-0DCFE36B14DD}"/>
                  </a:ext>
                  <a:ext uri="{C183D7F6-B498-43B3-948B-1728B52AA6E4}">
                    <adec:decorative xmlns:adec="http://schemas.microsoft.com/office/drawing/2017/decorative" val="1"/>
                  </a:ext>
                </a:extLst>
              </p:cNvPr>
              <p:cNvSpPr>
                <a:spLocks/>
              </p:cNvSpPr>
              <p:nvPr/>
            </p:nvSpPr>
            <p:spPr bwMode="auto">
              <a:xfrm rot="16020000">
                <a:off x="6456649" y="3859224"/>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sp>
          <p:nvSpPr>
            <p:cNvPr id="212" name="!! Oval 86">
              <a:extLst>
                <a:ext uri="{FF2B5EF4-FFF2-40B4-BE49-F238E27FC236}">
                  <a16:creationId xmlns:a16="http://schemas.microsoft.com/office/drawing/2014/main" id="{068BEC54-D2F7-4C24-995E-3713101C9F83}"/>
                </a:ext>
                <a:ext uri="{C183D7F6-B498-43B3-948B-1728B52AA6E4}">
                  <adec:decorative xmlns:adec="http://schemas.microsoft.com/office/drawing/2017/decorative" val="1"/>
                </a:ext>
              </a:extLst>
            </p:cNvPr>
            <p:cNvSpPr/>
            <p:nvPr/>
          </p:nvSpPr>
          <p:spPr bwMode="auto">
            <a:xfrm>
              <a:off x="6162397" y="4593814"/>
              <a:ext cx="792228" cy="792228"/>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3" name="Graphic 227">
              <a:extLst>
                <a:ext uri="{FF2B5EF4-FFF2-40B4-BE49-F238E27FC236}">
                  <a16:creationId xmlns:a16="http://schemas.microsoft.com/office/drawing/2014/main" id="{10070C57-66BF-485F-B4E1-84CE90AA9767}"/>
                </a:ext>
                <a:ext uri="{C183D7F6-B498-43B3-948B-1728B52AA6E4}">
                  <adec:decorative xmlns:adec="http://schemas.microsoft.com/office/drawing/2017/decorative" val="1"/>
                </a:ext>
              </a:extLst>
            </p:cNvPr>
            <p:cNvGrpSpPr/>
            <p:nvPr/>
          </p:nvGrpSpPr>
          <p:grpSpPr>
            <a:xfrm>
              <a:off x="6209109" y="4654982"/>
              <a:ext cx="703656" cy="703656"/>
              <a:chOff x="6184967" y="4596219"/>
              <a:chExt cx="717766" cy="717766"/>
            </a:xfrm>
          </p:grpSpPr>
          <p:sp>
            <p:nvSpPr>
              <p:cNvPr id="214" name="Freeform: Shape 213">
                <a:extLst>
                  <a:ext uri="{FF2B5EF4-FFF2-40B4-BE49-F238E27FC236}">
                    <a16:creationId xmlns:a16="http://schemas.microsoft.com/office/drawing/2014/main" id="{C1D3EAEB-2FE2-44FF-BAC7-679712625DAE}"/>
                  </a:ext>
                </a:extLst>
              </p:cNvPr>
              <p:cNvSpPr/>
              <p:nvPr/>
            </p:nvSpPr>
            <p:spPr>
              <a:xfrm>
                <a:off x="6184967" y="4596219"/>
                <a:ext cx="712816" cy="712816"/>
              </a:xfrm>
              <a:custGeom>
                <a:avLst/>
                <a:gdLst>
                  <a:gd name="connsiteX0" fmla="*/ 672720 w 712815"/>
                  <a:gd name="connsiteY0" fmla="*/ 396603 h 712815"/>
                  <a:gd name="connsiteX1" fmla="*/ 715588 w 712815"/>
                  <a:gd name="connsiteY1" fmla="*/ 390069 h 712815"/>
                  <a:gd name="connsiteX2" fmla="*/ 715538 w 712815"/>
                  <a:gd name="connsiteY2" fmla="*/ 325024 h 712815"/>
                  <a:gd name="connsiteX3" fmla="*/ 672720 w 712815"/>
                  <a:gd name="connsiteY3" fmla="*/ 318589 h 712815"/>
                  <a:gd name="connsiteX4" fmla="*/ 664354 w 712815"/>
                  <a:gd name="connsiteY4" fmla="*/ 275820 h 712815"/>
                  <a:gd name="connsiteX5" fmla="*/ 701678 w 712815"/>
                  <a:gd name="connsiteY5" fmla="*/ 253693 h 712815"/>
                  <a:gd name="connsiteX6" fmla="*/ 677274 w 712815"/>
                  <a:gd name="connsiteY6" fmla="*/ 193401 h 712815"/>
                  <a:gd name="connsiteX7" fmla="*/ 635099 w 712815"/>
                  <a:gd name="connsiteY7" fmla="*/ 203499 h 712815"/>
                  <a:gd name="connsiteX8" fmla="*/ 608022 w 712815"/>
                  <a:gd name="connsiteY8" fmla="*/ 162512 h 712815"/>
                  <a:gd name="connsiteX9" fmla="*/ 633713 w 712815"/>
                  <a:gd name="connsiteY9" fmla="*/ 127614 h 712815"/>
                  <a:gd name="connsiteX10" fmla="*/ 587677 w 712815"/>
                  <a:gd name="connsiteY10" fmla="*/ 81677 h 712815"/>
                  <a:gd name="connsiteX11" fmla="*/ 552878 w 712815"/>
                  <a:gd name="connsiteY11" fmla="*/ 107368 h 712815"/>
                  <a:gd name="connsiteX12" fmla="*/ 516643 w 712815"/>
                  <a:gd name="connsiteY12" fmla="*/ 83063 h 712815"/>
                  <a:gd name="connsiteX13" fmla="*/ 527385 w 712815"/>
                  <a:gd name="connsiteY13" fmla="*/ 41036 h 712815"/>
                  <a:gd name="connsiteX14" fmla="*/ 467488 w 712815"/>
                  <a:gd name="connsiteY14" fmla="*/ 15692 h 712815"/>
                  <a:gd name="connsiteX15" fmla="*/ 444817 w 712815"/>
                  <a:gd name="connsiteY15" fmla="*/ 52620 h 712815"/>
                  <a:gd name="connsiteX16" fmla="*/ 396652 w 712815"/>
                  <a:gd name="connsiteY16" fmla="*/ 42818 h 712815"/>
                  <a:gd name="connsiteX17" fmla="*/ 390069 w 712815"/>
                  <a:gd name="connsiteY17" fmla="*/ 0 h 712815"/>
                  <a:gd name="connsiteX18" fmla="*/ 325024 w 712815"/>
                  <a:gd name="connsiteY18" fmla="*/ 50 h 712815"/>
                  <a:gd name="connsiteX19" fmla="*/ 318589 w 712815"/>
                  <a:gd name="connsiteY19" fmla="*/ 42868 h 712815"/>
                  <a:gd name="connsiteX20" fmla="*/ 275820 w 712815"/>
                  <a:gd name="connsiteY20" fmla="*/ 51234 h 712815"/>
                  <a:gd name="connsiteX21" fmla="*/ 253693 w 712815"/>
                  <a:gd name="connsiteY21" fmla="*/ 13910 h 712815"/>
                  <a:gd name="connsiteX22" fmla="*/ 193450 w 712815"/>
                  <a:gd name="connsiteY22" fmla="*/ 38363 h 712815"/>
                  <a:gd name="connsiteX23" fmla="*/ 203549 w 712815"/>
                  <a:gd name="connsiteY23" fmla="*/ 80538 h 712815"/>
                  <a:gd name="connsiteX24" fmla="*/ 162562 w 712815"/>
                  <a:gd name="connsiteY24" fmla="*/ 107615 h 712815"/>
                  <a:gd name="connsiteX25" fmla="*/ 127663 w 712815"/>
                  <a:gd name="connsiteY25" fmla="*/ 81924 h 712815"/>
                  <a:gd name="connsiteX26" fmla="*/ 81726 w 712815"/>
                  <a:gd name="connsiteY26" fmla="*/ 127960 h 712815"/>
                  <a:gd name="connsiteX27" fmla="*/ 107417 w 712815"/>
                  <a:gd name="connsiteY27" fmla="*/ 162760 h 712815"/>
                  <a:gd name="connsiteX28" fmla="*/ 83112 w 712815"/>
                  <a:gd name="connsiteY28" fmla="*/ 198994 h 712815"/>
                  <a:gd name="connsiteX29" fmla="*/ 41086 w 712815"/>
                  <a:gd name="connsiteY29" fmla="*/ 188253 h 712815"/>
                  <a:gd name="connsiteX30" fmla="*/ 15741 w 712815"/>
                  <a:gd name="connsiteY30" fmla="*/ 248149 h 712815"/>
                  <a:gd name="connsiteX31" fmla="*/ 52669 w 712815"/>
                  <a:gd name="connsiteY31" fmla="*/ 270821 h 712815"/>
                  <a:gd name="connsiteX32" fmla="*/ 42868 w 712815"/>
                  <a:gd name="connsiteY32" fmla="*/ 318985 h 712815"/>
                  <a:gd name="connsiteX33" fmla="*/ 0 w 712815"/>
                  <a:gd name="connsiteY33" fmla="*/ 325470 h 712815"/>
                  <a:gd name="connsiteX34" fmla="*/ 50 w 712815"/>
                  <a:gd name="connsiteY34" fmla="*/ 390514 h 712815"/>
                  <a:gd name="connsiteX35" fmla="*/ 42868 w 712815"/>
                  <a:gd name="connsiteY35" fmla="*/ 396949 h 712815"/>
                  <a:gd name="connsiteX36" fmla="*/ 51234 w 712815"/>
                  <a:gd name="connsiteY36" fmla="*/ 439718 h 712815"/>
                  <a:gd name="connsiteX37" fmla="*/ 13959 w 712815"/>
                  <a:gd name="connsiteY37" fmla="*/ 461845 h 712815"/>
                  <a:gd name="connsiteX38" fmla="*/ 38363 w 712815"/>
                  <a:gd name="connsiteY38" fmla="*/ 522138 h 712815"/>
                  <a:gd name="connsiteX39" fmla="*/ 80538 w 712815"/>
                  <a:gd name="connsiteY39" fmla="*/ 512039 h 712815"/>
                  <a:gd name="connsiteX40" fmla="*/ 107615 w 712815"/>
                  <a:gd name="connsiteY40" fmla="*/ 553026 h 712815"/>
                  <a:gd name="connsiteX41" fmla="*/ 81924 w 712815"/>
                  <a:gd name="connsiteY41" fmla="*/ 587925 h 712815"/>
                  <a:gd name="connsiteX42" fmla="*/ 127960 w 712815"/>
                  <a:gd name="connsiteY42" fmla="*/ 633862 h 712815"/>
                  <a:gd name="connsiteX43" fmla="*/ 162760 w 712815"/>
                  <a:gd name="connsiteY43" fmla="*/ 608171 h 712815"/>
                  <a:gd name="connsiteX44" fmla="*/ 198994 w 712815"/>
                  <a:gd name="connsiteY44" fmla="*/ 632476 h 712815"/>
                  <a:gd name="connsiteX45" fmla="*/ 188253 w 712815"/>
                  <a:gd name="connsiteY45" fmla="*/ 674502 h 712815"/>
                  <a:gd name="connsiteX46" fmla="*/ 248149 w 712815"/>
                  <a:gd name="connsiteY46" fmla="*/ 699847 h 712815"/>
                  <a:gd name="connsiteX47" fmla="*/ 270821 w 712815"/>
                  <a:gd name="connsiteY47" fmla="*/ 662919 h 712815"/>
                  <a:gd name="connsiteX48" fmla="*/ 318985 w 712815"/>
                  <a:gd name="connsiteY48" fmla="*/ 672720 h 712815"/>
                  <a:gd name="connsiteX49" fmla="*/ 325519 w 712815"/>
                  <a:gd name="connsiteY49" fmla="*/ 715588 h 712815"/>
                  <a:gd name="connsiteX50" fmla="*/ 390564 w 712815"/>
                  <a:gd name="connsiteY50" fmla="*/ 715538 h 712815"/>
                  <a:gd name="connsiteX51" fmla="*/ 396999 w 712815"/>
                  <a:gd name="connsiteY51" fmla="*/ 672720 h 712815"/>
                  <a:gd name="connsiteX52" fmla="*/ 439768 w 712815"/>
                  <a:gd name="connsiteY52" fmla="*/ 664354 h 712815"/>
                  <a:gd name="connsiteX53" fmla="*/ 461895 w 712815"/>
                  <a:gd name="connsiteY53" fmla="*/ 701678 h 712815"/>
                  <a:gd name="connsiteX54" fmla="*/ 522138 w 712815"/>
                  <a:gd name="connsiteY54" fmla="*/ 677274 h 712815"/>
                  <a:gd name="connsiteX55" fmla="*/ 512039 w 712815"/>
                  <a:gd name="connsiteY55" fmla="*/ 635099 h 712815"/>
                  <a:gd name="connsiteX56" fmla="*/ 553026 w 712815"/>
                  <a:gd name="connsiteY56" fmla="*/ 608022 h 712815"/>
                  <a:gd name="connsiteX57" fmla="*/ 587925 w 712815"/>
                  <a:gd name="connsiteY57" fmla="*/ 633713 h 712815"/>
                  <a:gd name="connsiteX58" fmla="*/ 633862 w 712815"/>
                  <a:gd name="connsiteY58" fmla="*/ 587677 h 712815"/>
                  <a:gd name="connsiteX59" fmla="*/ 608171 w 712815"/>
                  <a:gd name="connsiteY59" fmla="*/ 552878 h 712815"/>
                  <a:gd name="connsiteX60" fmla="*/ 632476 w 712815"/>
                  <a:gd name="connsiteY60" fmla="*/ 516643 h 712815"/>
                  <a:gd name="connsiteX61" fmla="*/ 674502 w 712815"/>
                  <a:gd name="connsiteY61" fmla="*/ 527385 h 712815"/>
                  <a:gd name="connsiteX62" fmla="*/ 699847 w 712815"/>
                  <a:gd name="connsiteY62" fmla="*/ 467488 h 712815"/>
                  <a:gd name="connsiteX63" fmla="*/ 662919 w 712815"/>
                  <a:gd name="connsiteY63" fmla="*/ 444817 h 712815"/>
                  <a:gd name="connsiteX64" fmla="*/ 672720 w 712815"/>
                  <a:gd name="connsiteY64" fmla="*/ 396603 h 712815"/>
                  <a:gd name="connsiteX65" fmla="*/ 357794 w 712815"/>
                  <a:gd name="connsiteY65" fmla="*/ 598567 h 712815"/>
                  <a:gd name="connsiteX66" fmla="*/ 117021 w 712815"/>
                  <a:gd name="connsiteY66" fmla="*/ 357794 h 712815"/>
                  <a:gd name="connsiteX67" fmla="*/ 357794 w 712815"/>
                  <a:gd name="connsiteY67" fmla="*/ 117021 h 712815"/>
                  <a:gd name="connsiteX68" fmla="*/ 598567 w 712815"/>
                  <a:gd name="connsiteY68" fmla="*/ 357794 h 712815"/>
                  <a:gd name="connsiteX69" fmla="*/ 357794 w 712815"/>
                  <a:gd name="connsiteY69" fmla="*/ 598567 h 71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2815" h="712815">
                    <a:moveTo>
                      <a:pt x="672720" y="396603"/>
                    </a:moveTo>
                    <a:lnTo>
                      <a:pt x="715588" y="390069"/>
                    </a:lnTo>
                    <a:lnTo>
                      <a:pt x="715538" y="325024"/>
                    </a:lnTo>
                    <a:lnTo>
                      <a:pt x="672720" y="318589"/>
                    </a:lnTo>
                    <a:cubicBezTo>
                      <a:pt x="670888" y="304135"/>
                      <a:pt x="668116" y="289829"/>
                      <a:pt x="664354" y="275820"/>
                    </a:cubicBezTo>
                    <a:lnTo>
                      <a:pt x="701678" y="253693"/>
                    </a:lnTo>
                    <a:lnTo>
                      <a:pt x="677274" y="193401"/>
                    </a:lnTo>
                    <a:lnTo>
                      <a:pt x="635099" y="203499"/>
                    </a:lnTo>
                    <a:cubicBezTo>
                      <a:pt x="627179" y="189193"/>
                      <a:pt x="618120" y="175481"/>
                      <a:pt x="608022" y="162512"/>
                    </a:cubicBezTo>
                    <a:lnTo>
                      <a:pt x="633713" y="127614"/>
                    </a:lnTo>
                    <a:lnTo>
                      <a:pt x="587677" y="81677"/>
                    </a:lnTo>
                    <a:lnTo>
                      <a:pt x="552878" y="107368"/>
                    </a:lnTo>
                    <a:cubicBezTo>
                      <a:pt x="541493" y="98507"/>
                      <a:pt x="529414" y="90389"/>
                      <a:pt x="516643" y="83063"/>
                    </a:cubicBezTo>
                    <a:lnTo>
                      <a:pt x="527385" y="41036"/>
                    </a:lnTo>
                    <a:lnTo>
                      <a:pt x="467488" y="15692"/>
                    </a:lnTo>
                    <a:lnTo>
                      <a:pt x="444817" y="52620"/>
                    </a:lnTo>
                    <a:cubicBezTo>
                      <a:pt x="428878" y="48066"/>
                      <a:pt x="412790" y="44799"/>
                      <a:pt x="396652" y="42818"/>
                    </a:cubicBezTo>
                    <a:lnTo>
                      <a:pt x="390069" y="0"/>
                    </a:lnTo>
                    <a:lnTo>
                      <a:pt x="325024" y="50"/>
                    </a:lnTo>
                    <a:lnTo>
                      <a:pt x="318589" y="42868"/>
                    </a:lnTo>
                    <a:cubicBezTo>
                      <a:pt x="304135" y="44699"/>
                      <a:pt x="289829" y="47472"/>
                      <a:pt x="275820" y="51234"/>
                    </a:cubicBezTo>
                    <a:lnTo>
                      <a:pt x="253693" y="13910"/>
                    </a:lnTo>
                    <a:lnTo>
                      <a:pt x="193450" y="38363"/>
                    </a:lnTo>
                    <a:lnTo>
                      <a:pt x="203549" y="80538"/>
                    </a:lnTo>
                    <a:cubicBezTo>
                      <a:pt x="189243" y="88458"/>
                      <a:pt x="175531" y="97517"/>
                      <a:pt x="162562" y="107615"/>
                    </a:cubicBezTo>
                    <a:lnTo>
                      <a:pt x="127663" y="81924"/>
                    </a:lnTo>
                    <a:lnTo>
                      <a:pt x="81726" y="127960"/>
                    </a:lnTo>
                    <a:lnTo>
                      <a:pt x="107417" y="162760"/>
                    </a:lnTo>
                    <a:cubicBezTo>
                      <a:pt x="98557" y="174145"/>
                      <a:pt x="90439" y="186223"/>
                      <a:pt x="83112" y="198994"/>
                    </a:cubicBezTo>
                    <a:lnTo>
                      <a:pt x="41086" y="188253"/>
                    </a:lnTo>
                    <a:lnTo>
                      <a:pt x="15741" y="248149"/>
                    </a:lnTo>
                    <a:lnTo>
                      <a:pt x="52669" y="270821"/>
                    </a:lnTo>
                    <a:cubicBezTo>
                      <a:pt x="48115" y="286760"/>
                      <a:pt x="44848" y="302848"/>
                      <a:pt x="42868" y="318985"/>
                    </a:cubicBezTo>
                    <a:lnTo>
                      <a:pt x="0" y="325470"/>
                    </a:lnTo>
                    <a:lnTo>
                      <a:pt x="50" y="390514"/>
                    </a:lnTo>
                    <a:lnTo>
                      <a:pt x="42868" y="396949"/>
                    </a:lnTo>
                    <a:cubicBezTo>
                      <a:pt x="44699" y="411404"/>
                      <a:pt x="47472" y="425710"/>
                      <a:pt x="51234" y="439718"/>
                    </a:cubicBezTo>
                    <a:lnTo>
                      <a:pt x="13959" y="461845"/>
                    </a:lnTo>
                    <a:lnTo>
                      <a:pt x="38363" y="522138"/>
                    </a:lnTo>
                    <a:lnTo>
                      <a:pt x="80538" y="512039"/>
                    </a:lnTo>
                    <a:cubicBezTo>
                      <a:pt x="88458" y="526345"/>
                      <a:pt x="97517" y="540057"/>
                      <a:pt x="107615" y="553026"/>
                    </a:cubicBezTo>
                    <a:lnTo>
                      <a:pt x="81924" y="587925"/>
                    </a:lnTo>
                    <a:lnTo>
                      <a:pt x="127960" y="633862"/>
                    </a:lnTo>
                    <a:lnTo>
                      <a:pt x="162760" y="608171"/>
                    </a:lnTo>
                    <a:cubicBezTo>
                      <a:pt x="174145" y="617031"/>
                      <a:pt x="186223" y="625149"/>
                      <a:pt x="198994" y="632476"/>
                    </a:cubicBezTo>
                    <a:lnTo>
                      <a:pt x="188253" y="674502"/>
                    </a:lnTo>
                    <a:lnTo>
                      <a:pt x="248149" y="699847"/>
                    </a:lnTo>
                    <a:lnTo>
                      <a:pt x="270821" y="662919"/>
                    </a:lnTo>
                    <a:cubicBezTo>
                      <a:pt x="286760" y="667473"/>
                      <a:pt x="302848" y="670740"/>
                      <a:pt x="318985" y="672720"/>
                    </a:cubicBezTo>
                    <a:lnTo>
                      <a:pt x="325519" y="715588"/>
                    </a:lnTo>
                    <a:lnTo>
                      <a:pt x="390564" y="715538"/>
                    </a:lnTo>
                    <a:lnTo>
                      <a:pt x="396999" y="672720"/>
                    </a:lnTo>
                    <a:cubicBezTo>
                      <a:pt x="411453" y="670888"/>
                      <a:pt x="425759" y="668116"/>
                      <a:pt x="439768" y="664354"/>
                    </a:cubicBezTo>
                    <a:lnTo>
                      <a:pt x="461895" y="701678"/>
                    </a:lnTo>
                    <a:lnTo>
                      <a:pt x="522138" y="677274"/>
                    </a:lnTo>
                    <a:lnTo>
                      <a:pt x="512039" y="635099"/>
                    </a:lnTo>
                    <a:cubicBezTo>
                      <a:pt x="526345" y="627179"/>
                      <a:pt x="540057" y="618120"/>
                      <a:pt x="553026" y="608022"/>
                    </a:cubicBezTo>
                    <a:lnTo>
                      <a:pt x="587925" y="633713"/>
                    </a:lnTo>
                    <a:lnTo>
                      <a:pt x="633862" y="587677"/>
                    </a:lnTo>
                    <a:lnTo>
                      <a:pt x="608171" y="552878"/>
                    </a:lnTo>
                    <a:cubicBezTo>
                      <a:pt x="617031" y="541493"/>
                      <a:pt x="625149" y="529414"/>
                      <a:pt x="632476" y="516643"/>
                    </a:cubicBezTo>
                    <a:lnTo>
                      <a:pt x="674502" y="527385"/>
                    </a:lnTo>
                    <a:lnTo>
                      <a:pt x="699847" y="467488"/>
                    </a:lnTo>
                    <a:lnTo>
                      <a:pt x="662919" y="444817"/>
                    </a:lnTo>
                    <a:cubicBezTo>
                      <a:pt x="667473" y="428779"/>
                      <a:pt x="670691" y="412691"/>
                      <a:pt x="672720" y="396603"/>
                    </a:cubicBezTo>
                    <a:close/>
                    <a:moveTo>
                      <a:pt x="357794" y="598567"/>
                    </a:moveTo>
                    <a:cubicBezTo>
                      <a:pt x="224785" y="598567"/>
                      <a:pt x="117021" y="490754"/>
                      <a:pt x="117021" y="357794"/>
                    </a:cubicBezTo>
                    <a:cubicBezTo>
                      <a:pt x="117021" y="224785"/>
                      <a:pt x="224834" y="117021"/>
                      <a:pt x="357794" y="117021"/>
                    </a:cubicBezTo>
                    <a:cubicBezTo>
                      <a:pt x="490754" y="117021"/>
                      <a:pt x="598567" y="224834"/>
                      <a:pt x="598567" y="357794"/>
                    </a:cubicBezTo>
                    <a:cubicBezTo>
                      <a:pt x="598567" y="490754"/>
                      <a:pt x="490754" y="598567"/>
                      <a:pt x="357794" y="598567"/>
                    </a:cubicBezTo>
                    <a:close/>
                  </a:path>
                </a:pathLst>
              </a:custGeom>
              <a:solidFill>
                <a:srgbClr val="0078D4"/>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15" name="Freeform: Shape 214">
                <a:extLst>
                  <a:ext uri="{FF2B5EF4-FFF2-40B4-BE49-F238E27FC236}">
                    <a16:creationId xmlns:a16="http://schemas.microsoft.com/office/drawing/2014/main" id="{1BBE71F1-F205-4DC0-9AB4-2122175499EB}"/>
                  </a:ext>
                </a:extLst>
              </p:cNvPr>
              <p:cNvSpPr/>
              <p:nvPr/>
            </p:nvSpPr>
            <p:spPr>
              <a:xfrm>
                <a:off x="6542761" y="4766602"/>
                <a:ext cx="183154" cy="371258"/>
              </a:xfrm>
              <a:custGeom>
                <a:avLst/>
                <a:gdLst>
                  <a:gd name="connsiteX0" fmla="*/ 0 w 183154"/>
                  <a:gd name="connsiteY0" fmla="*/ 374822 h 371258"/>
                  <a:gd name="connsiteX1" fmla="*/ 0 w 183154"/>
                  <a:gd name="connsiteY1" fmla="*/ 345122 h 371258"/>
                  <a:gd name="connsiteX2" fmla="*/ 158354 w 183154"/>
                  <a:gd name="connsiteY2" fmla="*/ 187411 h 371258"/>
                  <a:gd name="connsiteX3" fmla="*/ 0 w 183154"/>
                  <a:gd name="connsiteY3" fmla="*/ 29701 h 371258"/>
                  <a:gd name="connsiteX4" fmla="*/ 0 w 183154"/>
                  <a:gd name="connsiteY4" fmla="*/ 0 h 371258"/>
                  <a:gd name="connsiteX5" fmla="*/ 188055 w 183154"/>
                  <a:gd name="connsiteY5" fmla="*/ 187411 h 371258"/>
                  <a:gd name="connsiteX6" fmla="*/ 0 w 183154"/>
                  <a:gd name="connsiteY6" fmla="*/ 374822 h 37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54" h="371258">
                    <a:moveTo>
                      <a:pt x="0" y="374822"/>
                    </a:moveTo>
                    <a:lnTo>
                      <a:pt x="0" y="345122"/>
                    </a:lnTo>
                    <a:cubicBezTo>
                      <a:pt x="87320" y="345122"/>
                      <a:pt x="158354" y="274385"/>
                      <a:pt x="158354" y="187411"/>
                    </a:cubicBezTo>
                    <a:cubicBezTo>
                      <a:pt x="158354" y="100438"/>
                      <a:pt x="87320" y="29701"/>
                      <a:pt x="0" y="29701"/>
                    </a:cubicBezTo>
                    <a:lnTo>
                      <a:pt x="0" y="0"/>
                    </a:lnTo>
                    <a:cubicBezTo>
                      <a:pt x="103705" y="0"/>
                      <a:pt x="188055" y="84102"/>
                      <a:pt x="188055" y="187411"/>
                    </a:cubicBezTo>
                    <a:cubicBezTo>
                      <a:pt x="188055" y="290720"/>
                      <a:pt x="103655" y="374822"/>
                      <a:pt x="0" y="374822"/>
                    </a:cubicBezTo>
                    <a:close/>
                  </a:path>
                </a:pathLst>
              </a:custGeom>
              <a:solidFill>
                <a:schemeClr val="tx1"/>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16" name="Freeform: Shape 215">
                <a:extLst>
                  <a:ext uri="{FF2B5EF4-FFF2-40B4-BE49-F238E27FC236}">
                    <a16:creationId xmlns:a16="http://schemas.microsoft.com/office/drawing/2014/main" id="{4CAB7E68-A91D-4B8B-9385-90DAC337897A}"/>
                  </a:ext>
                </a:extLst>
              </p:cNvPr>
              <p:cNvSpPr/>
              <p:nvPr/>
            </p:nvSpPr>
            <p:spPr>
              <a:xfrm>
                <a:off x="6430443" y="4841645"/>
                <a:ext cx="222755" cy="222755"/>
              </a:xfrm>
              <a:custGeom>
                <a:avLst/>
                <a:gdLst>
                  <a:gd name="connsiteX0" fmla="*/ 112318 w 222754"/>
                  <a:gd name="connsiteY0" fmla="*/ 224636 h 222754"/>
                  <a:gd name="connsiteX1" fmla="*/ 0 w 222754"/>
                  <a:gd name="connsiteY1" fmla="*/ 112318 h 222754"/>
                  <a:gd name="connsiteX2" fmla="*/ 112318 w 222754"/>
                  <a:gd name="connsiteY2" fmla="*/ 0 h 222754"/>
                  <a:gd name="connsiteX3" fmla="*/ 224636 w 222754"/>
                  <a:gd name="connsiteY3" fmla="*/ 112318 h 222754"/>
                  <a:gd name="connsiteX4" fmla="*/ 194935 w 222754"/>
                  <a:gd name="connsiteY4" fmla="*/ 112318 h 222754"/>
                  <a:gd name="connsiteX5" fmla="*/ 112318 w 222754"/>
                  <a:gd name="connsiteY5" fmla="*/ 29701 h 222754"/>
                  <a:gd name="connsiteX6" fmla="*/ 29701 w 222754"/>
                  <a:gd name="connsiteY6" fmla="*/ 112318 h 222754"/>
                  <a:gd name="connsiteX7" fmla="*/ 112318 w 222754"/>
                  <a:gd name="connsiteY7" fmla="*/ 194935 h 222754"/>
                  <a:gd name="connsiteX8" fmla="*/ 112318 w 222754"/>
                  <a:gd name="connsiteY8" fmla="*/ 224636 h 2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754" h="222754">
                    <a:moveTo>
                      <a:pt x="112318" y="224636"/>
                    </a:moveTo>
                    <a:cubicBezTo>
                      <a:pt x="50392" y="224636"/>
                      <a:pt x="0" y="174244"/>
                      <a:pt x="0" y="112318"/>
                    </a:cubicBezTo>
                    <a:cubicBezTo>
                      <a:pt x="0" y="50392"/>
                      <a:pt x="50392" y="0"/>
                      <a:pt x="112318" y="0"/>
                    </a:cubicBezTo>
                    <a:cubicBezTo>
                      <a:pt x="174244" y="0"/>
                      <a:pt x="224636" y="50392"/>
                      <a:pt x="224636" y="112318"/>
                    </a:cubicBezTo>
                    <a:lnTo>
                      <a:pt x="194935" y="112318"/>
                    </a:lnTo>
                    <a:cubicBezTo>
                      <a:pt x="194935" y="66777"/>
                      <a:pt x="157859" y="29701"/>
                      <a:pt x="112318" y="29701"/>
                    </a:cubicBezTo>
                    <a:cubicBezTo>
                      <a:pt x="66777" y="29701"/>
                      <a:pt x="29701" y="66777"/>
                      <a:pt x="29701" y="112318"/>
                    </a:cubicBezTo>
                    <a:cubicBezTo>
                      <a:pt x="29701" y="157859"/>
                      <a:pt x="66777" y="194935"/>
                      <a:pt x="112318" y="194935"/>
                    </a:cubicBezTo>
                    <a:lnTo>
                      <a:pt x="112318" y="224636"/>
                    </a:lnTo>
                    <a:close/>
                  </a:path>
                </a:pathLst>
              </a:custGeom>
              <a:solidFill>
                <a:schemeClr val="tx1"/>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43" name="Freeform: Shape 242">
                <a:extLst>
                  <a:ext uri="{FF2B5EF4-FFF2-40B4-BE49-F238E27FC236}">
                    <a16:creationId xmlns:a16="http://schemas.microsoft.com/office/drawing/2014/main" id="{1C9723AE-C95B-4B21-ADF3-2F301C2D94DF}"/>
                  </a:ext>
                </a:extLst>
              </p:cNvPr>
              <p:cNvSpPr/>
              <p:nvPr/>
            </p:nvSpPr>
            <p:spPr>
              <a:xfrm>
                <a:off x="6354706" y="4954013"/>
                <a:ext cx="183154" cy="183154"/>
              </a:xfrm>
              <a:custGeom>
                <a:avLst/>
                <a:gdLst>
                  <a:gd name="connsiteX0" fmla="*/ 188055 w 183154"/>
                  <a:gd name="connsiteY0" fmla="*/ 187411 h 183154"/>
                  <a:gd name="connsiteX1" fmla="*/ 0 w 183154"/>
                  <a:gd name="connsiteY1" fmla="*/ 0 h 183154"/>
                  <a:gd name="connsiteX2" fmla="*/ 29701 w 183154"/>
                  <a:gd name="connsiteY2" fmla="*/ 0 h 183154"/>
                  <a:gd name="connsiteX3" fmla="*/ 188055 w 183154"/>
                  <a:gd name="connsiteY3" fmla="*/ 157711 h 183154"/>
                  <a:gd name="connsiteX4" fmla="*/ 188055 w 183154"/>
                  <a:gd name="connsiteY4" fmla="*/ 187411 h 18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54" h="183154">
                    <a:moveTo>
                      <a:pt x="188055" y="187411"/>
                    </a:moveTo>
                    <a:cubicBezTo>
                      <a:pt x="84350" y="187411"/>
                      <a:pt x="0" y="103309"/>
                      <a:pt x="0" y="0"/>
                    </a:cubicBezTo>
                    <a:lnTo>
                      <a:pt x="29701" y="0"/>
                    </a:lnTo>
                    <a:cubicBezTo>
                      <a:pt x="29701" y="86973"/>
                      <a:pt x="100735" y="157711"/>
                      <a:pt x="188055" y="157711"/>
                    </a:cubicBezTo>
                    <a:lnTo>
                      <a:pt x="188055" y="187411"/>
                    </a:lnTo>
                    <a:close/>
                  </a:path>
                </a:pathLst>
              </a:custGeom>
              <a:solidFill>
                <a:srgbClr val="28A8EA"/>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45" name="Freeform: Shape 244">
                <a:extLst>
                  <a:ext uri="{FF2B5EF4-FFF2-40B4-BE49-F238E27FC236}">
                    <a16:creationId xmlns:a16="http://schemas.microsoft.com/office/drawing/2014/main" id="{40FB5E52-4C79-4C5C-8E20-75E69C78E360}"/>
                  </a:ext>
                </a:extLst>
              </p:cNvPr>
              <p:cNvSpPr/>
              <p:nvPr/>
            </p:nvSpPr>
            <p:spPr>
              <a:xfrm>
                <a:off x="6430393" y="4841695"/>
                <a:ext cx="222755" cy="108902"/>
              </a:xfrm>
              <a:custGeom>
                <a:avLst/>
                <a:gdLst>
                  <a:gd name="connsiteX0" fmla="*/ 224636 w 222754"/>
                  <a:gd name="connsiteY0" fmla="*/ 112318 h 108902"/>
                  <a:gd name="connsiteX1" fmla="*/ 194935 w 222754"/>
                  <a:gd name="connsiteY1" fmla="*/ 112318 h 108902"/>
                  <a:gd name="connsiteX2" fmla="*/ 112318 w 222754"/>
                  <a:gd name="connsiteY2" fmla="*/ 29701 h 108902"/>
                  <a:gd name="connsiteX3" fmla="*/ 29701 w 222754"/>
                  <a:gd name="connsiteY3" fmla="*/ 112318 h 108902"/>
                  <a:gd name="connsiteX4" fmla="*/ 0 w 222754"/>
                  <a:gd name="connsiteY4" fmla="*/ 112318 h 108902"/>
                  <a:gd name="connsiteX5" fmla="*/ 112318 w 222754"/>
                  <a:gd name="connsiteY5" fmla="*/ 0 h 108902"/>
                  <a:gd name="connsiteX6" fmla="*/ 224636 w 222754"/>
                  <a:gd name="connsiteY6" fmla="*/ 112318 h 10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754" h="108902">
                    <a:moveTo>
                      <a:pt x="224636" y="112318"/>
                    </a:moveTo>
                    <a:lnTo>
                      <a:pt x="194935" y="112318"/>
                    </a:lnTo>
                    <a:cubicBezTo>
                      <a:pt x="194935" y="66777"/>
                      <a:pt x="157859" y="29701"/>
                      <a:pt x="112318" y="29701"/>
                    </a:cubicBezTo>
                    <a:cubicBezTo>
                      <a:pt x="66777" y="29701"/>
                      <a:pt x="29701" y="66777"/>
                      <a:pt x="29701" y="112318"/>
                    </a:cubicBezTo>
                    <a:lnTo>
                      <a:pt x="0" y="112318"/>
                    </a:lnTo>
                    <a:cubicBezTo>
                      <a:pt x="0" y="50392"/>
                      <a:pt x="50392" y="0"/>
                      <a:pt x="112318" y="0"/>
                    </a:cubicBezTo>
                    <a:cubicBezTo>
                      <a:pt x="174293" y="0"/>
                      <a:pt x="224636" y="50392"/>
                      <a:pt x="224636" y="112318"/>
                    </a:cubicBezTo>
                    <a:close/>
                  </a:path>
                </a:pathLst>
              </a:custGeom>
              <a:solidFill>
                <a:srgbClr val="50E6FF"/>
              </a:solidFill>
              <a:ln w="4927" cap="flat">
                <a:noFill/>
                <a:prstDash val="solid"/>
                <a:miter/>
              </a:ln>
            </p:spPr>
            <p:txBody>
              <a:bodyPr rtlCol="0" anchor="ctr"/>
              <a:lstStyle/>
              <a:p>
                <a:pPr defTabSz="914367">
                  <a:defRPr/>
                </a:pPr>
                <a:endParaRPr lang="en-US" sz="1765">
                  <a:solidFill>
                    <a:srgbClr val="000000"/>
                  </a:solidFill>
                  <a:latin typeface="Segoe UI"/>
                </a:endParaRPr>
              </a:p>
            </p:txBody>
          </p:sp>
        </p:grpSp>
      </p:grpSp>
    </p:spTree>
    <p:extLst>
      <p:ext uri="{BB962C8B-B14F-4D97-AF65-F5344CB8AC3E}">
        <p14:creationId xmlns:p14="http://schemas.microsoft.com/office/powerpoint/2010/main" val="215748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4.44444E-6 L 0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50"/>
                                  </p:stCondLst>
                                  <p:childTnLst>
                                    <p:animMotion origin="layout" path="M 0 4.44444E-6 L 0 0.01898 " pathEditMode="relative" rAng="0" ptsTypes="AA">
                                      <p:cBhvr>
                                        <p:cTn id="19"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04" name="Circle: Hollow 903">
            <a:extLst>
              <a:ext uri="{FF2B5EF4-FFF2-40B4-BE49-F238E27FC236}">
                <a16:creationId xmlns:a16="http://schemas.microsoft.com/office/drawing/2014/main" id="{7F29F878-8986-4EF2-B830-E84D5EFA4C05}"/>
              </a:ext>
            </a:extLst>
          </p:cNvPr>
          <p:cNvSpPr/>
          <p:nvPr/>
        </p:nvSpPr>
        <p:spPr bwMode="auto">
          <a:xfrm>
            <a:off x="717455" y="-2174393"/>
            <a:ext cx="10696867" cy="10696867"/>
          </a:xfrm>
          <a:prstGeom prst="donut">
            <a:avLst>
              <a:gd name="adj" fmla="val 2254"/>
            </a:avLst>
          </a:prstGeom>
          <a:gradFill flip="none" rotWithShape="1">
            <a:gsLst>
              <a:gs pos="0">
                <a:schemeClr val="accent1">
                  <a:lumMod val="5000"/>
                  <a:lumOff val="95000"/>
                </a:schemeClr>
              </a:gs>
              <a:gs pos="100000">
                <a:schemeClr val="bg1"/>
              </a:gs>
              <a:gs pos="79850">
                <a:srgbClr val="EDEDED"/>
              </a:gs>
              <a:gs pos="21450">
                <a:srgbClr val="ECECEC"/>
              </a:gs>
              <a:gs pos="50000">
                <a:schemeClr val="accent1">
                  <a:lumMod val="90000"/>
                </a:schemeClr>
              </a:gs>
            </a:gsLst>
            <a:path path="circle">
              <a:fillToRect l="50000" t="50000" r="50000" b="50000"/>
            </a:path>
            <a:tileRect/>
          </a:gradFill>
          <a:ln>
            <a:noFill/>
            <a:headEnd type="none" w="med" len="med"/>
            <a:tailEnd type="none" w="med" len="med"/>
          </a:ln>
          <a:effectLst>
            <a:innerShdw blurRad="114300" dist="38100" dir="3600000">
              <a:prstClr val="black">
                <a:alpha val="10000"/>
              </a:prstClr>
            </a:innerShdw>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1" name="TextBox 1990">
            <a:extLst>
              <a:ext uri="{FF2B5EF4-FFF2-40B4-BE49-F238E27FC236}">
                <a16:creationId xmlns:a16="http://schemas.microsoft.com/office/drawing/2014/main" id="{D769C82C-E55C-455A-A9F5-A85A2D2E2D40}"/>
              </a:ext>
            </a:extLst>
          </p:cNvPr>
          <p:cNvSpPr txBox="1"/>
          <p:nvPr/>
        </p:nvSpPr>
        <p:spPr>
          <a:xfrm>
            <a:off x="4908696" y="2895827"/>
            <a:ext cx="2265965"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Today</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Assets</a:t>
            </a:r>
          </a:p>
        </p:txBody>
      </p:sp>
      <p:sp>
        <p:nvSpPr>
          <p:cNvPr id="591" name="TextBox 590">
            <a:extLst>
              <a:ext uri="{FF2B5EF4-FFF2-40B4-BE49-F238E27FC236}">
                <a16:creationId xmlns:a16="http://schemas.microsoft.com/office/drawing/2014/main" id="{5C4AFD76-37CB-4499-9352-B90D0DED2D4B}"/>
              </a:ext>
            </a:extLst>
          </p:cNvPr>
          <p:cNvSpPr txBox="1"/>
          <p:nvPr/>
        </p:nvSpPr>
        <p:spPr>
          <a:xfrm>
            <a:off x="4573856" y="2895827"/>
            <a:ext cx="2935644"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Emerging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Environments</a:t>
            </a:r>
          </a:p>
        </p:txBody>
      </p:sp>
      <p:sp>
        <p:nvSpPr>
          <p:cNvPr id="718" name="TextBox 717">
            <a:extLst>
              <a:ext uri="{FF2B5EF4-FFF2-40B4-BE49-F238E27FC236}">
                <a16:creationId xmlns:a16="http://schemas.microsoft.com/office/drawing/2014/main" id="{DCCE89F1-5978-4A50-BF79-4ADEE9338096}"/>
              </a:ext>
            </a:extLst>
          </p:cNvPr>
          <p:cNvSpPr txBox="1"/>
          <p:nvPr/>
        </p:nvSpPr>
        <p:spPr>
          <a:xfrm>
            <a:off x="4573856" y="2895827"/>
            <a:ext cx="2935644"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Future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ecosystems</a:t>
            </a:r>
          </a:p>
        </p:txBody>
      </p:sp>
      <p:grpSp>
        <p:nvGrpSpPr>
          <p:cNvPr id="1910" name="Group 1909">
            <a:extLst>
              <a:ext uri="{FF2B5EF4-FFF2-40B4-BE49-F238E27FC236}">
                <a16:creationId xmlns:a16="http://schemas.microsoft.com/office/drawing/2014/main" id="{FCDBC62D-CE68-432D-B7EB-E02B62939C9F}"/>
              </a:ext>
            </a:extLst>
          </p:cNvPr>
          <p:cNvGrpSpPr/>
          <p:nvPr/>
        </p:nvGrpSpPr>
        <p:grpSpPr>
          <a:xfrm>
            <a:off x="8701833" y="2733593"/>
            <a:ext cx="143020" cy="61713"/>
            <a:chOff x="8721016" y="41119"/>
            <a:chExt cx="1851822" cy="799052"/>
          </a:xfrm>
        </p:grpSpPr>
        <p:sp>
          <p:nvSpPr>
            <p:cNvPr id="1911" name="Rectangle 1910">
              <a:extLst>
                <a:ext uri="{FF2B5EF4-FFF2-40B4-BE49-F238E27FC236}">
                  <a16:creationId xmlns:a16="http://schemas.microsoft.com/office/drawing/2014/main" id="{45C5F143-612C-4B0D-B5E8-84C7F87683C7}"/>
                </a:ext>
              </a:extLst>
            </p:cNvPr>
            <p:cNvSpPr/>
            <p:nvPr/>
          </p:nvSpPr>
          <p:spPr bwMode="auto">
            <a:xfrm>
              <a:off x="8721016" y="720700"/>
              <a:ext cx="1160689" cy="118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2" name="Rectangle 258">
              <a:extLst>
                <a:ext uri="{FF2B5EF4-FFF2-40B4-BE49-F238E27FC236}">
                  <a16:creationId xmlns:a16="http://schemas.microsoft.com/office/drawing/2014/main" id="{953B7B5A-A76F-42D5-9027-2E433C76B2B0}"/>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3" name="Rectangle 259">
              <a:extLst>
                <a:ext uri="{FF2B5EF4-FFF2-40B4-BE49-F238E27FC236}">
                  <a16:creationId xmlns:a16="http://schemas.microsoft.com/office/drawing/2014/main" id="{38AEB790-20E2-4220-BC9A-654AEFAD9591}"/>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4" name="Rectangle 259">
              <a:extLst>
                <a:ext uri="{FF2B5EF4-FFF2-40B4-BE49-F238E27FC236}">
                  <a16:creationId xmlns:a16="http://schemas.microsoft.com/office/drawing/2014/main" id="{2D53CB0E-0600-4A43-B636-7EE847759EC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0" name="Freeform: Shape 2019">
            <a:extLst>
              <a:ext uri="{FF2B5EF4-FFF2-40B4-BE49-F238E27FC236}">
                <a16:creationId xmlns:a16="http://schemas.microsoft.com/office/drawing/2014/main" id="{AACE28CC-4600-4597-8A32-BE902EF9B12F}"/>
              </a:ext>
            </a:extLst>
          </p:cNvPr>
          <p:cNvSpPr/>
          <p:nvPr/>
        </p:nvSpPr>
        <p:spPr>
          <a:xfrm>
            <a:off x="7328420" y="2617876"/>
            <a:ext cx="155876" cy="345852"/>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6" name="Rectangle 405">
            <a:extLst>
              <a:ext uri="{FF2B5EF4-FFF2-40B4-BE49-F238E27FC236}">
                <a16:creationId xmlns:a16="http://schemas.microsoft.com/office/drawing/2014/main" id="{333E8073-DEF3-48E4-9E11-BF04320C7A73}"/>
              </a:ext>
            </a:extLst>
          </p:cNvPr>
          <p:cNvSpPr/>
          <p:nvPr/>
        </p:nvSpPr>
        <p:spPr bwMode="auto">
          <a:xfrm flipH="1">
            <a:off x="4908327" y="2625289"/>
            <a:ext cx="310720" cy="48810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7" name="Rectangle 406">
            <a:extLst>
              <a:ext uri="{FF2B5EF4-FFF2-40B4-BE49-F238E27FC236}">
                <a16:creationId xmlns:a16="http://schemas.microsoft.com/office/drawing/2014/main" id="{076D9A8B-D833-4D01-A1DC-F22CA9D98170}"/>
              </a:ext>
            </a:extLst>
          </p:cNvPr>
          <p:cNvSpPr/>
          <p:nvPr/>
        </p:nvSpPr>
        <p:spPr bwMode="auto">
          <a:xfrm>
            <a:off x="4613402" y="4043166"/>
            <a:ext cx="2881816" cy="25766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8" name="Rectangle 677">
            <a:extLst>
              <a:ext uri="{FF2B5EF4-FFF2-40B4-BE49-F238E27FC236}">
                <a16:creationId xmlns:a16="http://schemas.microsoft.com/office/drawing/2014/main" id="{1B7FE773-7224-45F2-964B-721FA6F71083}"/>
              </a:ext>
            </a:extLst>
          </p:cNvPr>
          <p:cNvSpPr/>
          <p:nvPr/>
        </p:nvSpPr>
        <p:spPr bwMode="auto">
          <a:xfrm rot="16900103">
            <a:off x="2583593" y="2766142"/>
            <a:ext cx="249059" cy="2238445"/>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9" name="Oval 408">
            <a:extLst>
              <a:ext uri="{FF2B5EF4-FFF2-40B4-BE49-F238E27FC236}">
                <a16:creationId xmlns:a16="http://schemas.microsoft.com/office/drawing/2014/main" id="{EC92B058-5E1E-4D35-8957-3CFF21208355}"/>
              </a:ext>
            </a:extLst>
          </p:cNvPr>
          <p:cNvSpPr/>
          <p:nvPr/>
        </p:nvSpPr>
        <p:spPr bwMode="auto">
          <a:xfrm>
            <a:off x="3321800" y="3937304"/>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0" name="Rectangle 409">
            <a:extLst>
              <a:ext uri="{FF2B5EF4-FFF2-40B4-BE49-F238E27FC236}">
                <a16:creationId xmlns:a16="http://schemas.microsoft.com/office/drawing/2014/main" id="{430D914E-1E7C-4240-BEA1-00DAE142B9C8}"/>
              </a:ext>
            </a:extLst>
          </p:cNvPr>
          <p:cNvSpPr/>
          <p:nvPr/>
        </p:nvSpPr>
        <p:spPr bwMode="auto">
          <a:xfrm flipH="1">
            <a:off x="2988429" y="3096168"/>
            <a:ext cx="310720" cy="54741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2" name="Oval 411">
            <a:extLst>
              <a:ext uri="{FF2B5EF4-FFF2-40B4-BE49-F238E27FC236}">
                <a16:creationId xmlns:a16="http://schemas.microsoft.com/office/drawing/2014/main" id="{73C69126-C168-4C0F-BAF1-C9F09C3E7D0D}"/>
              </a:ext>
            </a:extLst>
          </p:cNvPr>
          <p:cNvSpPr/>
          <p:nvPr/>
        </p:nvSpPr>
        <p:spPr bwMode="auto">
          <a:xfrm flipH="1">
            <a:off x="2988277" y="2908249"/>
            <a:ext cx="2230772" cy="36758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3" name="Rectangle 412">
            <a:extLst>
              <a:ext uri="{FF2B5EF4-FFF2-40B4-BE49-F238E27FC236}">
                <a16:creationId xmlns:a16="http://schemas.microsoft.com/office/drawing/2014/main" id="{C6409BD7-9539-4F13-83B9-7B43CEFCA428}"/>
              </a:ext>
            </a:extLst>
          </p:cNvPr>
          <p:cNvSpPr/>
          <p:nvPr/>
        </p:nvSpPr>
        <p:spPr bwMode="auto">
          <a:xfrm rot="4699897" flipH="1">
            <a:off x="9300205" y="2760817"/>
            <a:ext cx="267178" cy="225394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4" name="Oval 413">
            <a:extLst>
              <a:ext uri="{FF2B5EF4-FFF2-40B4-BE49-F238E27FC236}">
                <a16:creationId xmlns:a16="http://schemas.microsoft.com/office/drawing/2014/main" id="{04126CAE-B2B3-42A2-B355-9E8706D187C8}"/>
              </a:ext>
            </a:extLst>
          </p:cNvPr>
          <p:cNvSpPr/>
          <p:nvPr/>
        </p:nvSpPr>
        <p:spPr bwMode="auto">
          <a:xfrm flipH="1">
            <a:off x="6489951" y="3939243"/>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5" name="Rectangle 414">
            <a:extLst>
              <a:ext uri="{FF2B5EF4-FFF2-40B4-BE49-F238E27FC236}">
                <a16:creationId xmlns:a16="http://schemas.microsoft.com/office/drawing/2014/main" id="{ACC12BBF-7AE2-47A1-AE60-7A1640018472}"/>
              </a:ext>
            </a:extLst>
          </p:cNvPr>
          <p:cNvSpPr/>
          <p:nvPr/>
        </p:nvSpPr>
        <p:spPr bwMode="auto">
          <a:xfrm>
            <a:off x="8743372" y="3108821"/>
            <a:ext cx="310720" cy="54741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6" name="Oval 415">
            <a:extLst>
              <a:ext uri="{FF2B5EF4-FFF2-40B4-BE49-F238E27FC236}">
                <a16:creationId xmlns:a16="http://schemas.microsoft.com/office/drawing/2014/main" id="{494E1057-F021-4973-865B-F88CB69BB108}"/>
              </a:ext>
            </a:extLst>
          </p:cNvPr>
          <p:cNvSpPr/>
          <p:nvPr/>
        </p:nvSpPr>
        <p:spPr bwMode="auto">
          <a:xfrm>
            <a:off x="8743372" y="3467139"/>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7" name="Rectangle 416">
            <a:extLst>
              <a:ext uri="{FF2B5EF4-FFF2-40B4-BE49-F238E27FC236}">
                <a16:creationId xmlns:a16="http://schemas.microsoft.com/office/drawing/2014/main" id="{90C4D3E2-A124-4768-9B28-047FC2F9D4D6}"/>
              </a:ext>
            </a:extLst>
          </p:cNvPr>
          <p:cNvSpPr/>
          <p:nvPr/>
        </p:nvSpPr>
        <p:spPr bwMode="auto">
          <a:xfrm>
            <a:off x="6823472" y="2637942"/>
            <a:ext cx="310720" cy="46861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8" name="Oval 417">
            <a:extLst>
              <a:ext uri="{FF2B5EF4-FFF2-40B4-BE49-F238E27FC236}">
                <a16:creationId xmlns:a16="http://schemas.microsoft.com/office/drawing/2014/main" id="{DEE30DEB-121F-4DD6-B2EF-FEDC630955A4}"/>
              </a:ext>
            </a:extLst>
          </p:cNvPr>
          <p:cNvSpPr/>
          <p:nvPr/>
        </p:nvSpPr>
        <p:spPr bwMode="auto">
          <a:xfrm>
            <a:off x="6823472" y="2920903"/>
            <a:ext cx="2230772" cy="36758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9" name="Oval 418">
            <a:extLst>
              <a:ext uri="{FF2B5EF4-FFF2-40B4-BE49-F238E27FC236}">
                <a16:creationId xmlns:a16="http://schemas.microsoft.com/office/drawing/2014/main" id="{900430E7-EB2A-4240-A0E6-4F3783A8E355}"/>
              </a:ext>
            </a:extLst>
          </p:cNvPr>
          <p:cNvSpPr/>
          <p:nvPr/>
        </p:nvSpPr>
        <p:spPr bwMode="auto">
          <a:xfrm>
            <a:off x="4903257" y="2453176"/>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1" name="Straight Connector 420">
            <a:extLst>
              <a:ext uri="{FF2B5EF4-FFF2-40B4-BE49-F238E27FC236}">
                <a16:creationId xmlns:a16="http://schemas.microsoft.com/office/drawing/2014/main" id="{022F5EC8-ED26-4F63-BF01-211A8E0BE226}"/>
              </a:ext>
            </a:extLst>
          </p:cNvPr>
          <p:cNvCxnSpPr>
            <a:cxnSpLocks/>
          </p:cNvCxnSpPr>
          <p:nvPr/>
        </p:nvCxnSpPr>
        <p:spPr>
          <a:xfrm flipH="1">
            <a:off x="8908071" y="3200405"/>
            <a:ext cx="0" cy="35857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DB804D3-4457-4B6E-A76D-EA52A8F475AF}"/>
              </a:ext>
            </a:extLst>
          </p:cNvPr>
          <p:cNvCxnSpPr>
            <a:cxnSpLocks/>
            <a:stCxn id="416" idx="4"/>
            <a:endCxn id="430" idx="0"/>
          </p:cNvCxnSpPr>
          <p:nvPr/>
        </p:nvCxnSpPr>
        <p:spPr>
          <a:xfrm flipH="1">
            <a:off x="8632872" y="3841675"/>
            <a:ext cx="1225885" cy="218071"/>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Arc 422">
            <a:extLst>
              <a:ext uri="{FF2B5EF4-FFF2-40B4-BE49-F238E27FC236}">
                <a16:creationId xmlns:a16="http://schemas.microsoft.com/office/drawing/2014/main" id="{92BB66AA-6CA6-4DD7-9573-B21A5BBFEB74}"/>
              </a:ext>
            </a:extLst>
          </p:cNvPr>
          <p:cNvSpPr/>
          <p:nvPr/>
        </p:nvSpPr>
        <p:spPr>
          <a:xfrm rot="322971">
            <a:off x="3262953" y="4068923"/>
            <a:ext cx="2599020" cy="313253"/>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25" name="Straight Connector 424">
            <a:extLst>
              <a:ext uri="{FF2B5EF4-FFF2-40B4-BE49-F238E27FC236}">
                <a16:creationId xmlns:a16="http://schemas.microsoft.com/office/drawing/2014/main" id="{414ED94E-BB17-42F1-9BB0-921108BA4D96}"/>
              </a:ext>
            </a:extLst>
          </p:cNvPr>
          <p:cNvCxnSpPr>
            <a:cxnSpLocks/>
          </p:cNvCxnSpPr>
          <p:nvPr/>
        </p:nvCxnSpPr>
        <p:spPr>
          <a:xfrm flipH="1">
            <a:off x="6980992" y="2737879"/>
            <a:ext cx="0" cy="2793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7" name="Arc 426">
            <a:extLst>
              <a:ext uri="{FF2B5EF4-FFF2-40B4-BE49-F238E27FC236}">
                <a16:creationId xmlns:a16="http://schemas.microsoft.com/office/drawing/2014/main" id="{EE9E83ED-DB24-43ED-98DC-EA8B875D258B}"/>
              </a:ext>
            </a:extLst>
          </p:cNvPr>
          <p:cNvSpPr/>
          <p:nvPr/>
        </p:nvSpPr>
        <p:spPr>
          <a:xfrm rot="21277029" flipH="1">
            <a:off x="2928350" y="3028858"/>
            <a:ext cx="2349440" cy="313256"/>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28" name="Straight Connector 427">
            <a:extLst>
              <a:ext uri="{FF2B5EF4-FFF2-40B4-BE49-F238E27FC236}">
                <a16:creationId xmlns:a16="http://schemas.microsoft.com/office/drawing/2014/main" id="{AA642213-0988-4589-B540-44BB413D9F79}"/>
              </a:ext>
            </a:extLst>
          </p:cNvPr>
          <p:cNvCxnSpPr>
            <a:cxnSpLocks/>
          </p:cNvCxnSpPr>
          <p:nvPr/>
        </p:nvCxnSpPr>
        <p:spPr>
          <a:xfrm>
            <a:off x="5061528" y="2725226"/>
            <a:ext cx="0" cy="2793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0" name="Arc 429">
            <a:extLst>
              <a:ext uri="{FF2B5EF4-FFF2-40B4-BE49-F238E27FC236}">
                <a16:creationId xmlns:a16="http://schemas.microsoft.com/office/drawing/2014/main" id="{5C6DA1E1-4322-4309-A04E-37C0DAF14354}"/>
              </a:ext>
            </a:extLst>
          </p:cNvPr>
          <p:cNvSpPr/>
          <p:nvPr/>
        </p:nvSpPr>
        <p:spPr>
          <a:xfrm rot="21277029" flipH="1">
            <a:off x="6180548" y="4081576"/>
            <a:ext cx="2599020" cy="313253"/>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1" name="Arc 430">
            <a:extLst>
              <a:ext uri="{FF2B5EF4-FFF2-40B4-BE49-F238E27FC236}">
                <a16:creationId xmlns:a16="http://schemas.microsoft.com/office/drawing/2014/main" id="{EAD1C9F1-9F4B-4C0C-8E7E-5EC587E96F11}"/>
              </a:ext>
            </a:extLst>
          </p:cNvPr>
          <p:cNvSpPr/>
          <p:nvPr/>
        </p:nvSpPr>
        <p:spPr>
          <a:xfrm rot="957022">
            <a:off x="8738638" y="3657529"/>
            <a:ext cx="1277539" cy="191768"/>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2" name="Arc 431">
            <a:extLst>
              <a:ext uri="{FF2B5EF4-FFF2-40B4-BE49-F238E27FC236}">
                <a16:creationId xmlns:a16="http://schemas.microsoft.com/office/drawing/2014/main" id="{ECBA8769-FF3D-4EAF-9F30-493FBB848BFD}"/>
              </a:ext>
            </a:extLst>
          </p:cNvPr>
          <p:cNvSpPr/>
          <p:nvPr/>
        </p:nvSpPr>
        <p:spPr>
          <a:xfrm rot="322971">
            <a:off x="6764731" y="3041511"/>
            <a:ext cx="2349440" cy="313256"/>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3" name="Arc 432">
            <a:extLst>
              <a:ext uri="{FF2B5EF4-FFF2-40B4-BE49-F238E27FC236}">
                <a16:creationId xmlns:a16="http://schemas.microsoft.com/office/drawing/2014/main" id="{A87F5E5F-5342-404A-B6EA-B455C8C00B8C}"/>
              </a:ext>
            </a:extLst>
          </p:cNvPr>
          <p:cNvSpPr/>
          <p:nvPr/>
        </p:nvSpPr>
        <p:spPr>
          <a:xfrm>
            <a:off x="5061528" y="2581253"/>
            <a:ext cx="1923236" cy="313253"/>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469" name="Graphic 468">
            <a:extLst>
              <a:ext uri="{FF2B5EF4-FFF2-40B4-BE49-F238E27FC236}">
                <a16:creationId xmlns:a16="http://schemas.microsoft.com/office/drawing/2014/main" id="{69700877-6FA8-4ABF-B7DF-FF4C8F282D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0546" y="2719943"/>
            <a:ext cx="378047" cy="609078"/>
          </a:xfrm>
          <a:prstGeom prst="rect">
            <a:avLst/>
          </a:prstGeom>
        </p:spPr>
      </p:pic>
      <p:sp>
        <p:nvSpPr>
          <p:cNvPr id="470" name="Arc 469">
            <a:extLst>
              <a:ext uri="{FF2B5EF4-FFF2-40B4-BE49-F238E27FC236}">
                <a16:creationId xmlns:a16="http://schemas.microsoft.com/office/drawing/2014/main" id="{30379CE7-51BD-4542-9AC2-8954E8BC1718}"/>
              </a:ext>
            </a:extLst>
          </p:cNvPr>
          <p:cNvSpPr/>
          <p:nvPr/>
        </p:nvSpPr>
        <p:spPr>
          <a:xfrm>
            <a:off x="9535068" y="3140813"/>
            <a:ext cx="1439361" cy="949211"/>
          </a:xfrm>
          <a:prstGeom prst="arc">
            <a:avLst>
              <a:gd name="adj1" fmla="val 11062348"/>
              <a:gd name="adj2" fmla="val 175971"/>
            </a:avLst>
          </a:prstGeom>
          <a:solidFill>
            <a:srgbClr val="BFBFBF"/>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1" name="Arc 470">
            <a:extLst>
              <a:ext uri="{FF2B5EF4-FFF2-40B4-BE49-F238E27FC236}">
                <a16:creationId xmlns:a16="http://schemas.microsoft.com/office/drawing/2014/main" id="{DAD1A9DA-FC15-403C-A43A-65F9F324C577}"/>
              </a:ext>
            </a:extLst>
          </p:cNvPr>
          <p:cNvSpPr/>
          <p:nvPr/>
        </p:nvSpPr>
        <p:spPr>
          <a:xfrm>
            <a:off x="9162957" y="3257386"/>
            <a:ext cx="653761" cy="653760"/>
          </a:xfrm>
          <a:prstGeom prst="arc">
            <a:avLst>
              <a:gd name="adj1" fmla="val 10746547"/>
              <a:gd name="adj2" fmla="val 0"/>
            </a:avLst>
          </a:prstGeom>
          <a:solidFill>
            <a:srgbClr val="BFBFBF"/>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D95BDE64-E6DE-4104-9659-22692ED86F7F}"/>
              </a:ext>
            </a:extLst>
          </p:cNvPr>
          <p:cNvSpPr/>
          <p:nvPr/>
        </p:nvSpPr>
        <p:spPr>
          <a:xfrm>
            <a:off x="9554655" y="3498913"/>
            <a:ext cx="223847" cy="19062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F9792A6E-5F3B-4561-BED4-994929A01129}"/>
              </a:ext>
            </a:extLst>
          </p:cNvPr>
          <p:cNvSpPr/>
          <p:nvPr/>
        </p:nvSpPr>
        <p:spPr>
          <a:xfrm>
            <a:off x="8944548" y="3527075"/>
            <a:ext cx="223847" cy="19062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AC946D54-6075-408F-A811-F635D05B5FB8}"/>
              </a:ext>
            </a:extLst>
          </p:cNvPr>
          <p:cNvSpPr/>
          <p:nvPr/>
        </p:nvSpPr>
        <p:spPr>
          <a:xfrm rot="6633693">
            <a:off x="9727295" y="3481142"/>
            <a:ext cx="286585" cy="244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A33E3BF1-8C25-40B8-A132-818259F643EB}"/>
              </a:ext>
            </a:extLst>
          </p:cNvPr>
          <p:cNvSpPr/>
          <p:nvPr/>
        </p:nvSpPr>
        <p:spPr>
          <a:xfrm>
            <a:off x="9895273" y="3488388"/>
            <a:ext cx="347318" cy="295761"/>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86" name="Graphic 476">
            <a:extLst>
              <a:ext uri="{FF2B5EF4-FFF2-40B4-BE49-F238E27FC236}">
                <a16:creationId xmlns:a16="http://schemas.microsoft.com/office/drawing/2014/main" id="{46129FA4-105A-4E86-A674-814790ECC4F1}"/>
              </a:ext>
            </a:extLst>
          </p:cNvPr>
          <p:cNvGrpSpPr/>
          <p:nvPr/>
        </p:nvGrpSpPr>
        <p:grpSpPr>
          <a:xfrm>
            <a:off x="7625054" y="2435126"/>
            <a:ext cx="519744" cy="516694"/>
            <a:chOff x="7213683" y="2039797"/>
            <a:chExt cx="622779" cy="619125"/>
          </a:xfrm>
        </p:grpSpPr>
        <p:sp>
          <p:nvSpPr>
            <p:cNvPr id="729" name="Freeform: Shape 728">
              <a:extLst>
                <a:ext uri="{FF2B5EF4-FFF2-40B4-BE49-F238E27FC236}">
                  <a16:creationId xmlns:a16="http://schemas.microsoft.com/office/drawing/2014/main" id="{1AAA9D41-BC72-4500-AF55-FB219193CC3E}"/>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rgbClr val="BFBFB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Shape 733">
              <a:extLst>
                <a:ext uri="{FF2B5EF4-FFF2-40B4-BE49-F238E27FC236}">
                  <a16:creationId xmlns:a16="http://schemas.microsoft.com/office/drawing/2014/main" id="{4B9EB65C-1ED7-47B7-9B65-6F93076592D8}"/>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rgbClr val="BFBFB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7" name="Group 4">
            <a:extLst>
              <a:ext uri="{FF2B5EF4-FFF2-40B4-BE49-F238E27FC236}">
                <a16:creationId xmlns:a16="http://schemas.microsoft.com/office/drawing/2014/main" id="{2DAF8EFC-38A3-46DA-A0FE-DE2A16C81425}"/>
              </a:ext>
            </a:extLst>
          </p:cNvPr>
          <p:cNvGrpSpPr>
            <a:grpSpLocks noChangeAspect="1"/>
          </p:cNvGrpSpPr>
          <p:nvPr/>
        </p:nvGrpSpPr>
        <p:grpSpPr bwMode="auto">
          <a:xfrm>
            <a:off x="8127646" y="2421657"/>
            <a:ext cx="278302" cy="553643"/>
            <a:chOff x="4969" y="1167"/>
            <a:chExt cx="94" cy="187"/>
          </a:xfrm>
        </p:grpSpPr>
        <p:sp>
          <p:nvSpPr>
            <p:cNvPr id="515" name="Rectangle 6">
              <a:extLst>
                <a:ext uri="{FF2B5EF4-FFF2-40B4-BE49-F238E27FC236}">
                  <a16:creationId xmlns:a16="http://schemas.microsoft.com/office/drawing/2014/main" id="{5BCAC3E1-A416-46E5-8245-EAFF5954C549}"/>
                </a:ext>
              </a:extLst>
            </p:cNvPr>
            <p:cNvSpPr>
              <a:spLocks noChangeArrowheads="1"/>
            </p:cNvSpPr>
            <p:nvPr/>
          </p:nvSpPr>
          <p:spPr bwMode="auto">
            <a:xfrm>
              <a:off x="4969" y="1167"/>
              <a:ext cx="94" cy="187"/>
            </a:xfrm>
            <a:prstGeom prst="rect">
              <a:avLst/>
            </a:prstGeom>
            <a:solidFill>
              <a:srgbClr val="A6A6A6"/>
            </a:solid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6" name="Rectangle 8">
              <a:extLst>
                <a:ext uri="{FF2B5EF4-FFF2-40B4-BE49-F238E27FC236}">
                  <a16:creationId xmlns:a16="http://schemas.microsoft.com/office/drawing/2014/main" id="{D4DA056B-A2AE-47CF-9B0B-055EAD621C26}"/>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7" name="Rectangle 9">
              <a:extLst>
                <a:ext uri="{FF2B5EF4-FFF2-40B4-BE49-F238E27FC236}">
                  <a16:creationId xmlns:a16="http://schemas.microsoft.com/office/drawing/2014/main" id="{2C2E637A-96AD-414B-9E76-5A9BF748CDD6}"/>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8" name="Rectangle 10">
              <a:extLst>
                <a:ext uri="{FF2B5EF4-FFF2-40B4-BE49-F238E27FC236}">
                  <a16:creationId xmlns:a16="http://schemas.microsoft.com/office/drawing/2014/main" id="{AD16C82D-E302-4E3F-AF92-89B935C1EC37}"/>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9" name="Rectangle 11">
              <a:extLst>
                <a:ext uri="{FF2B5EF4-FFF2-40B4-BE49-F238E27FC236}">
                  <a16:creationId xmlns:a16="http://schemas.microsoft.com/office/drawing/2014/main" id="{4D096B69-2D42-47FA-A578-38CB93ECF695}"/>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0" name="Rectangle 12">
              <a:extLst>
                <a:ext uri="{FF2B5EF4-FFF2-40B4-BE49-F238E27FC236}">
                  <a16:creationId xmlns:a16="http://schemas.microsoft.com/office/drawing/2014/main" id="{DB78CDB5-3BE5-497A-B5B6-655404965578}"/>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1" name="Rectangle 13">
              <a:extLst>
                <a:ext uri="{FF2B5EF4-FFF2-40B4-BE49-F238E27FC236}">
                  <a16:creationId xmlns:a16="http://schemas.microsoft.com/office/drawing/2014/main" id="{1D511B29-6918-4931-A8E2-8C37AB35BC8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3" name="Rectangle 14">
              <a:extLst>
                <a:ext uri="{FF2B5EF4-FFF2-40B4-BE49-F238E27FC236}">
                  <a16:creationId xmlns:a16="http://schemas.microsoft.com/office/drawing/2014/main" id="{546111BE-31BC-44C5-90C5-69CA9517B674}"/>
                </a:ext>
              </a:extLst>
            </p:cNvPr>
            <p:cNvSpPr>
              <a:spLocks noChangeArrowheads="1"/>
            </p:cNvSpPr>
            <p:nvPr/>
          </p:nvSpPr>
          <p:spPr bwMode="auto">
            <a:xfrm>
              <a:off x="4992" y="1284"/>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7" name="Rectangle 15">
              <a:extLst>
                <a:ext uri="{FF2B5EF4-FFF2-40B4-BE49-F238E27FC236}">
                  <a16:creationId xmlns:a16="http://schemas.microsoft.com/office/drawing/2014/main" id="{5F5FDDC1-9828-4798-8234-2C60E707C1D4}"/>
                </a:ext>
              </a:extLst>
            </p:cNvPr>
            <p:cNvSpPr>
              <a:spLocks noChangeArrowheads="1"/>
            </p:cNvSpPr>
            <p:nvPr/>
          </p:nvSpPr>
          <p:spPr bwMode="auto">
            <a:xfrm>
              <a:off x="5022" y="1284"/>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8" name="Rectangle 16">
              <a:extLst>
                <a:ext uri="{FF2B5EF4-FFF2-40B4-BE49-F238E27FC236}">
                  <a16:creationId xmlns:a16="http://schemas.microsoft.com/office/drawing/2014/main" id="{15BA9BC3-D963-489F-907C-D92CDAF7A373}"/>
                </a:ext>
              </a:extLst>
            </p:cNvPr>
            <p:cNvSpPr>
              <a:spLocks noChangeArrowheads="1"/>
            </p:cNvSpPr>
            <p:nvPr/>
          </p:nvSpPr>
          <p:spPr bwMode="auto">
            <a:xfrm>
              <a:off x="5004" y="1311"/>
              <a:ext cx="24"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92" name="Freeform: Shape 791">
            <a:extLst>
              <a:ext uri="{FF2B5EF4-FFF2-40B4-BE49-F238E27FC236}">
                <a16:creationId xmlns:a16="http://schemas.microsoft.com/office/drawing/2014/main" id="{2A3AA79C-0676-41E3-A36E-EB117238A331}"/>
              </a:ext>
            </a:extLst>
          </p:cNvPr>
          <p:cNvSpPr/>
          <p:nvPr/>
        </p:nvSpPr>
        <p:spPr>
          <a:xfrm>
            <a:off x="5220412" y="2371184"/>
            <a:ext cx="318769" cy="27145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3" name="Freeform: Shape 792">
            <a:extLst>
              <a:ext uri="{FF2B5EF4-FFF2-40B4-BE49-F238E27FC236}">
                <a16:creationId xmlns:a16="http://schemas.microsoft.com/office/drawing/2014/main" id="{3E9E7246-C8F1-4742-837B-1910389EDB03}"/>
              </a:ext>
            </a:extLst>
          </p:cNvPr>
          <p:cNvSpPr/>
          <p:nvPr/>
        </p:nvSpPr>
        <p:spPr>
          <a:xfrm>
            <a:off x="5584419" y="2258541"/>
            <a:ext cx="219627" cy="18702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8" name="AutoShape 24">
            <a:extLst>
              <a:ext uri="{FF2B5EF4-FFF2-40B4-BE49-F238E27FC236}">
                <a16:creationId xmlns:a16="http://schemas.microsoft.com/office/drawing/2014/main" id="{9B2C4930-7921-48C6-9DCC-F4BF41B35DD8}"/>
              </a:ext>
            </a:extLst>
          </p:cNvPr>
          <p:cNvSpPr>
            <a:spLocks noChangeAspect="1" noChangeArrowheads="1" noTextEdit="1"/>
          </p:cNvSpPr>
          <p:nvPr/>
        </p:nvSpPr>
        <p:spPr bwMode="auto">
          <a:xfrm flipH="1">
            <a:off x="4773272" y="3709724"/>
            <a:ext cx="263013" cy="2630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26">
            <a:extLst>
              <a:ext uri="{FF2B5EF4-FFF2-40B4-BE49-F238E27FC236}">
                <a16:creationId xmlns:a16="http://schemas.microsoft.com/office/drawing/2014/main" id="{A2261C7F-8027-44F8-AB31-1DAA2549E41B}"/>
              </a:ext>
            </a:extLst>
          </p:cNvPr>
          <p:cNvSpPr>
            <a:spLocks/>
          </p:cNvSpPr>
          <p:nvPr/>
        </p:nvSpPr>
        <p:spPr bwMode="auto">
          <a:xfrm flipH="1">
            <a:off x="4802841" y="3743962"/>
            <a:ext cx="35794" cy="3579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0" name="Freeform 27">
            <a:extLst>
              <a:ext uri="{FF2B5EF4-FFF2-40B4-BE49-F238E27FC236}">
                <a16:creationId xmlns:a16="http://schemas.microsoft.com/office/drawing/2014/main" id="{B49327A9-8643-4E14-85F2-4015255F7164}"/>
              </a:ext>
            </a:extLst>
          </p:cNvPr>
          <p:cNvSpPr>
            <a:spLocks noEditPoints="1"/>
          </p:cNvSpPr>
          <p:nvPr/>
        </p:nvSpPr>
        <p:spPr bwMode="auto">
          <a:xfrm flipH="1">
            <a:off x="4771716" y="3726842"/>
            <a:ext cx="256788" cy="210099"/>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28">
            <a:extLst>
              <a:ext uri="{FF2B5EF4-FFF2-40B4-BE49-F238E27FC236}">
                <a16:creationId xmlns:a16="http://schemas.microsoft.com/office/drawing/2014/main" id="{0A49B421-E095-4A8E-82DF-50F55D49F24A}"/>
              </a:ext>
            </a:extLst>
          </p:cNvPr>
          <p:cNvSpPr>
            <a:spLocks/>
          </p:cNvSpPr>
          <p:nvPr/>
        </p:nvSpPr>
        <p:spPr bwMode="auto">
          <a:xfrm flipH="1">
            <a:off x="4802841" y="3796876"/>
            <a:ext cx="35794" cy="3579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29">
            <a:extLst>
              <a:ext uri="{FF2B5EF4-FFF2-40B4-BE49-F238E27FC236}">
                <a16:creationId xmlns:a16="http://schemas.microsoft.com/office/drawing/2014/main" id="{B3BBD260-942D-4578-9192-C4E1B6E67F78}"/>
              </a:ext>
            </a:extLst>
          </p:cNvPr>
          <p:cNvSpPr>
            <a:spLocks/>
          </p:cNvSpPr>
          <p:nvPr/>
        </p:nvSpPr>
        <p:spPr bwMode="auto">
          <a:xfrm flipH="1">
            <a:off x="4774828" y="3849791"/>
            <a:ext cx="63808" cy="34238"/>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3" name="Freeform 30">
            <a:extLst>
              <a:ext uri="{FF2B5EF4-FFF2-40B4-BE49-F238E27FC236}">
                <a16:creationId xmlns:a16="http://schemas.microsoft.com/office/drawing/2014/main" id="{511A9BA7-05E4-4329-8251-686BD9607BC2}"/>
              </a:ext>
            </a:extLst>
          </p:cNvPr>
          <p:cNvSpPr>
            <a:spLocks noEditPoints="1"/>
          </p:cNvSpPr>
          <p:nvPr/>
        </p:nvSpPr>
        <p:spPr bwMode="auto">
          <a:xfrm flipH="1">
            <a:off x="4952245" y="3898035"/>
            <a:ext cx="59139" cy="60695"/>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31">
            <a:extLst>
              <a:ext uri="{FF2B5EF4-FFF2-40B4-BE49-F238E27FC236}">
                <a16:creationId xmlns:a16="http://schemas.microsoft.com/office/drawing/2014/main" id="{1E4048C4-51A9-4CAA-94B3-22D0488269FE}"/>
              </a:ext>
            </a:extLst>
          </p:cNvPr>
          <p:cNvSpPr>
            <a:spLocks noEditPoints="1"/>
          </p:cNvSpPr>
          <p:nvPr/>
        </p:nvSpPr>
        <p:spPr bwMode="auto">
          <a:xfrm flipH="1">
            <a:off x="4866649" y="3898035"/>
            <a:ext cx="60695" cy="60695"/>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46">
            <a:extLst>
              <a:ext uri="{FF2B5EF4-FFF2-40B4-BE49-F238E27FC236}">
                <a16:creationId xmlns:a16="http://schemas.microsoft.com/office/drawing/2014/main" id="{EA099C72-055A-4E48-9988-D44B5E0D213D}"/>
              </a:ext>
            </a:extLst>
          </p:cNvPr>
          <p:cNvSpPr>
            <a:spLocks/>
          </p:cNvSpPr>
          <p:nvPr/>
        </p:nvSpPr>
        <p:spPr bwMode="auto">
          <a:xfrm>
            <a:off x="2445625" y="3297369"/>
            <a:ext cx="1282" cy="256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824" name="Freeform 46">
            <a:extLst>
              <a:ext uri="{FF2B5EF4-FFF2-40B4-BE49-F238E27FC236}">
                <a16:creationId xmlns:a16="http://schemas.microsoft.com/office/drawing/2014/main" id="{3270E72A-544C-4D90-8BA5-EBE20B607984}"/>
              </a:ext>
            </a:extLst>
          </p:cNvPr>
          <p:cNvSpPr>
            <a:spLocks/>
          </p:cNvSpPr>
          <p:nvPr/>
        </p:nvSpPr>
        <p:spPr bwMode="auto">
          <a:xfrm>
            <a:off x="2535801" y="3197325"/>
            <a:ext cx="927" cy="185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826" name="Black rectangle">
            <a:extLst>
              <a:ext uri="{FF2B5EF4-FFF2-40B4-BE49-F238E27FC236}">
                <a16:creationId xmlns:a16="http://schemas.microsoft.com/office/drawing/2014/main" id="{BC190894-5022-4493-909C-D94D7FB06DAF}"/>
              </a:ext>
            </a:extLst>
          </p:cNvPr>
          <p:cNvSpPr/>
          <p:nvPr/>
        </p:nvSpPr>
        <p:spPr bwMode="auto">
          <a:xfrm>
            <a:off x="4772080" y="3695657"/>
            <a:ext cx="443093" cy="303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9" name="Graphic 828">
            <a:extLst>
              <a:ext uri="{FF2B5EF4-FFF2-40B4-BE49-F238E27FC236}">
                <a16:creationId xmlns:a16="http://schemas.microsoft.com/office/drawing/2014/main" id="{681144B2-F001-4596-BFF7-F4876444A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2233" y="2758630"/>
            <a:ext cx="503887" cy="181959"/>
          </a:xfrm>
          <a:prstGeom prst="rect">
            <a:avLst/>
          </a:prstGeom>
        </p:spPr>
      </p:pic>
      <p:pic>
        <p:nvPicPr>
          <p:cNvPr id="830" name="Graphic 829">
            <a:extLst>
              <a:ext uri="{FF2B5EF4-FFF2-40B4-BE49-F238E27FC236}">
                <a16:creationId xmlns:a16="http://schemas.microsoft.com/office/drawing/2014/main" id="{82C3CB6C-E5A8-4DD2-BA46-1A440CFC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9618" y="2276574"/>
            <a:ext cx="326627" cy="671401"/>
          </a:xfrm>
          <a:prstGeom prst="rect">
            <a:avLst/>
          </a:prstGeom>
        </p:spPr>
      </p:pic>
      <p:pic>
        <p:nvPicPr>
          <p:cNvPr id="832" name="Graphic 831">
            <a:extLst>
              <a:ext uri="{FF2B5EF4-FFF2-40B4-BE49-F238E27FC236}">
                <a16:creationId xmlns:a16="http://schemas.microsoft.com/office/drawing/2014/main" id="{DED72053-DD15-442D-9788-43C3C982EF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43629" y="2693364"/>
            <a:ext cx="181084" cy="301807"/>
          </a:xfrm>
          <a:prstGeom prst="rect">
            <a:avLst/>
          </a:prstGeom>
        </p:spPr>
      </p:pic>
      <p:sp>
        <p:nvSpPr>
          <p:cNvPr id="1016" name="Rectangle 190">
            <a:extLst>
              <a:ext uri="{FF2B5EF4-FFF2-40B4-BE49-F238E27FC236}">
                <a16:creationId xmlns:a16="http://schemas.microsoft.com/office/drawing/2014/main" id="{F487262D-B972-4D2D-9B64-FC3BA85A7C19}"/>
              </a:ext>
            </a:extLst>
          </p:cNvPr>
          <p:cNvSpPr/>
          <p:nvPr/>
        </p:nvSpPr>
        <p:spPr bwMode="auto">
          <a:xfrm>
            <a:off x="2053440" y="3447634"/>
            <a:ext cx="798040" cy="94643"/>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8" name="Group 4">
            <a:extLst>
              <a:ext uri="{FF2B5EF4-FFF2-40B4-BE49-F238E27FC236}">
                <a16:creationId xmlns:a16="http://schemas.microsoft.com/office/drawing/2014/main" id="{47D55452-B92B-4615-AF27-BE077E8889D3}"/>
              </a:ext>
            </a:extLst>
          </p:cNvPr>
          <p:cNvGrpSpPr>
            <a:grpSpLocks noChangeAspect="1"/>
          </p:cNvGrpSpPr>
          <p:nvPr/>
        </p:nvGrpSpPr>
        <p:grpSpPr bwMode="auto">
          <a:xfrm>
            <a:off x="4735365" y="3650933"/>
            <a:ext cx="524350" cy="349566"/>
            <a:chOff x="689" y="861"/>
            <a:chExt cx="216" cy="144"/>
          </a:xfrm>
          <a:solidFill>
            <a:schemeClr val="tx2"/>
          </a:solidFill>
        </p:grpSpPr>
        <p:sp>
          <p:nvSpPr>
            <p:cNvPr id="1104" name="Freeform 5">
              <a:extLst>
                <a:ext uri="{FF2B5EF4-FFF2-40B4-BE49-F238E27FC236}">
                  <a16:creationId xmlns:a16="http://schemas.microsoft.com/office/drawing/2014/main" id="{774D3B94-B53E-4C9A-88C4-C2780AF36CC7}"/>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5" name="Freeform 6">
              <a:extLst>
                <a:ext uri="{FF2B5EF4-FFF2-40B4-BE49-F238E27FC236}">
                  <a16:creationId xmlns:a16="http://schemas.microsoft.com/office/drawing/2014/main" id="{51C88023-841E-4DBC-90D1-EA71F804ABAC}"/>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6" name="Freeform 7">
              <a:extLst>
                <a:ext uri="{FF2B5EF4-FFF2-40B4-BE49-F238E27FC236}">
                  <a16:creationId xmlns:a16="http://schemas.microsoft.com/office/drawing/2014/main" id="{9C8ACAD4-1A3E-404B-87C8-802F37E993C4}"/>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7" name="Freeform 8">
              <a:extLst>
                <a:ext uri="{FF2B5EF4-FFF2-40B4-BE49-F238E27FC236}">
                  <a16:creationId xmlns:a16="http://schemas.microsoft.com/office/drawing/2014/main" id="{E89C30E4-8D8C-4610-B648-56E3110E2E2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049" name="Group 1048">
            <a:extLst>
              <a:ext uri="{FF2B5EF4-FFF2-40B4-BE49-F238E27FC236}">
                <a16:creationId xmlns:a16="http://schemas.microsoft.com/office/drawing/2014/main" id="{2600A943-1AC8-4ED5-897B-85AD1A461ACE}"/>
              </a:ext>
            </a:extLst>
          </p:cNvPr>
          <p:cNvGrpSpPr/>
          <p:nvPr/>
        </p:nvGrpSpPr>
        <p:grpSpPr>
          <a:xfrm>
            <a:off x="3896186" y="3453902"/>
            <a:ext cx="526071" cy="511468"/>
            <a:chOff x="4002667" y="4062925"/>
            <a:chExt cx="536620" cy="521724"/>
          </a:xfrm>
        </p:grpSpPr>
        <p:sp>
          <p:nvSpPr>
            <p:cNvPr id="1097" name="Rectangle 1096">
              <a:extLst>
                <a:ext uri="{FF2B5EF4-FFF2-40B4-BE49-F238E27FC236}">
                  <a16:creationId xmlns:a16="http://schemas.microsoft.com/office/drawing/2014/main" id="{DE02131B-0482-44D5-B63E-D4C9BC61D11C}"/>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8" name="Rectangle 1097">
              <a:extLst>
                <a:ext uri="{FF2B5EF4-FFF2-40B4-BE49-F238E27FC236}">
                  <a16:creationId xmlns:a16="http://schemas.microsoft.com/office/drawing/2014/main" id="{8E34C026-8EBB-4544-9057-19838940A063}"/>
                </a:ext>
              </a:extLst>
            </p:cNvPr>
            <p:cNvSpPr/>
            <p:nvPr/>
          </p:nvSpPr>
          <p:spPr bwMode="auto">
            <a:xfrm>
              <a:off x="4370349"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9" name="Rectangle 1098">
              <a:extLst>
                <a:ext uri="{FF2B5EF4-FFF2-40B4-BE49-F238E27FC236}">
                  <a16:creationId xmlns:a16="http://schemas.microsoft.com/office/drawing/2014/main" id="{D419A6EB-1E78-4242-8200-8F186B87AD8C}"/>
                </a:ext>
              </a:extLst>
            </p:cNvPr>
            <p:cNvSpPr/>
            <p:nvPr/>
          </p:nvSpPr>
          <p:spPr bwMode="auto">
            <a:xfrm>
              <a:off x="4184932"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0" name="Rectangle 1099">
              <a:extLst>
                <a:ext uri="{FF2B5EF4-FFF2-40B4-BE49-F238E27FC236}">
                  <a16:creationId xmlns:a16="http://schemas.microsoft.com/office/drawing/2014/main" id="{88844536-90A0-4B17-9D53-2F9F3D531126}"/>
                </a:ext>
              </a:extLst>
            </p:cNvPr>
            <p:cNvSpPr/>
            <p:nvPr/>
          </p:nvSpPr>
          <p:spPr bwMode="auto">
            <a:xfrm>
              <a:off x="4370349" y="4256803"/>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1" name="Rectangle 1100">
              <a:extLst>
                <a:ext uri="{FF2B5EF4-FFF2-40B4-BE49-F238E27FC236}">
                  <a16:creationId xmlns:a16="http://schemas.microsoft.com/office/drawing/2014/main" id="{39B91A05-1613-483F-8703-682D79317DEC}"/>
                </a:ext>
              </a:extLst>
            </p:cNvPr>
            <p:cNvSpPr/>
            <p:nvPr/>
          </p:nvSpPr>
          <p:spPr bwMode="auto">
            <a:xfrm>
              <a:off x="4184932" y="4256803"/>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2" name="Rectangle 1101">
              <a:extLst>
                <a:ext uri="{FF2B5EF4-FFF2-40B4-BE49-F238E27FC236}">
                  <a16:creationId xmlns:a16="http://schemas.microsoft.com/office/drawing/2014/main" id="{0B1E6F8C-8382-4C44-9372-93EF1C79FB4B}"/>
                </a:ext>
              </a:extLst>
            </p:cNvPr>
            <p:cNvSpPr/>
            <p:nvPr/>
          </p:nvSpPr>
          <p:spPr bwMode="auto">
            <a:xfrm>
              <a:off x="4370349" y="4085890"/>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3" name="Rectangle 1102">
              <a:extLst>
                <a:ext uri="{FF2B5EF4-FFF2-40B4-BE49-F238E27FC236}">
                  <a16:creationId xmlns:a16="http://schemas.microsoft.com/office/drawing/2014/main" id="{D7139D86-E36B-4DB4-9C43-14BFE3AC94BC}"/>
                </a:ext>
              </a:extLst>
            </p:cNvPr>
            <p:cNvSpPr/>
            <p:nvPr/>
          </p:nvSpPr>
          <p:spPr bwMode="auto">
            <a:xfrm>
              <a:off x="4002667"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0" name="Group 1109">
            <a:extLst>
              <a:ext uri="{FF2B5EF4-FFF2-40B4-BE49-F238E27FC236}">
                <a16:creationId xmlns:a16="http://schemas.microsoft.com/office/drawing/2014/main" id="{B6C7F598-BB59-4F32-9C32-7001179A30B8}"/>
              </a:ext>
            </a:extLst>
          </p:cNvPr>
          <p:cNvGrpSpPr/>
          <p:nvPr/>
        </p:nvGrpSpPr>
        <p:grpSpPr>
          <a:xfrm>
            <a:off x="7493315" y="3633720"/>
            <a:ext cx="190446" cy="367318"/>
            <a:chOff x="1432395" y="1223018"/>
            <a:chExt cx="149898" cy="289112"/>
          </a:xfrm>
          <a:solidFill>
            <a:srgbClr val="BFBFBF"/>
          </a:solidFill>
        </p:grpSpPr>
        <p:sp>
          <p:nvSpPr>
            <p:cNvPr id="1240" name="Graphic 21">
              <a:extLst>
                <a:ext uri="{FF2B5EF4-FFF2-40B4-BE49-F238E27FC236}">
                  <a16:creationId xmlns:a16="http://schemas.microsoft.com/office/drawing/2014/main" id="{3A93687F-CDD0-4E91-9695-FE7850F3FAC3}"/>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41" name="Rectangle 1240">
              <a:extLst>
                <a:ext uri="{FF2B5EF4-FFF2-40B4-BE49-F238E27FC236}">
                  <a16:creationId xmlns:a16="http://schemas.microsoft.com/office/drawing/2014/main" id="{3AD8AF73-1361-494C-A667-7ECF680B435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1" name="Group 1110">
            <a:extLst>
              <a:ext uri="{FF2B5EF4-FFF2-40B4-BE49-F238E27FC236}">
                <a16:creationId xmlns:a16="http://schemas.microsoft.com/office/drawing/2014/main" id="{4779838D-6F2E-4703-9B53-CA87D183BCD0}"/>
              </a:ext>
            </a:extLst>
          </p:cNvPr>
          <p:cNvGrpSpPr/>
          <p:nvPr/>
        </p:nvGrpSpPr>
        <p:grpSpPr>
          <a:xfrm>
            <a:off x="7644386" y="3580414"/>
            <a:ext cx="214625" cy="413953"/>
            <a:chOff x="1432395" y="1223018"/>
            <a:chExt cx="149898" cy="289112"/>
          </a:xfrm>
          <a:solidFill>
            <a:srgbClr val="BFBFBF"/>
          </a:solidFill>
        </p:grpSpPr>
        <p:sp>
          <p:nvSpPr>
            <p:cNvPr id="1238" name="Graphic 21">
              <a:extLst>
                <a:ext uri="{FF2B5EF4-FFF2-40B4-BE49-F238E27FC236}">
                  <a16:creationId xmlns:a16="http://schemas.microsoft.com/office/drawing/2014/main" id="{30A43EB8-5D68-4037-BE2B-6D4CE4A68BA9}"/>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9" name="Rectangle 1238">
              <a:extLst>
                <a:ext uri="{FF2B5EF4-FFF2-40B4-BE49-F238E27FC236}">
                  <a16:creationId xmlns:a16="http://schemas.microsoft.com/office/drawing/2014/main" id="{CB078106-A379-46C8-9A0C-0BED5CA90D9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2" name="Group 1111">
            <a:extLst>
              <a:ext uri="{FF2B5EF4-FFF2-40B4-BE49-F238E27FC236}">
                <a16:creationId xmlns:a16="http://schemas.microsoft.com/office/drawing/2014/main" id="{944586CD-0A08-483F-9480-F27AFCA2B010}"/>
              </a:ext>
            </a:extLst>
          </p:cNvPr>
          <p:cNvGrpSpPr/>
          <p:nvPr/>
        </p:nvGrpSpPr>
        <p:grpSpPr>
          <a:xfrm>
            <a:off x="7857037" y="3678637"/>
            <a:ext cx="159629" cy="307880"/>
            <a:chOff x="1432395" y="1223018"/>
            <a:chExt cx="149898" cy="289112"/>
          </a:xfrm>
          <a:solidFill>
            <a:srgbClr val="BFBFBF"/>
          </a:solidFill>
        </p:grpSpPr>
        <p:sp>
          <p:nvSpPr>
            <p:cNvPr id="1236" name="Graphic 21">
              <a:extLst>
                <a:ext uri="{FF2B5EF4-FFF2-40B4-BE49-F238E27FC236}">
                  <a16:creationId xmlns:a16="http://schemas.microsoft.com/office/drawing/2014/main" id="{7B589FB7-7321-4547-864D-2B0FE88282F8}"/>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7" name="Rectangle 1236">
              <a:extLst>
                <a:ext uri="{FF2B5EF4-FFF2-40B4-BE49-F238E27FC236}">
                  <a16:creationId xmlns:a16="http://schemas.microsoft.com/office/drawing/2014/main" id="{087D98C3-A6BA-49D4-8736-D21F8438DC02}"/>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3" name="Group 1112">
            <a:extLst>
              <a:ext uri="{FF2B5EF4-FFF2-40B4-BE49-F238E27FC236}">
                <a16:creationId xmlns:a16="http://schemas.microsoft.com/office/drawing/2014/main" id="{BD15D509-4724-4129-BF2B-CDDC0DE00D2D}"/>
              </a:ext>
            </a:extLst>
          </p:cNvPr>
          <p:cNvGrpSpPr/>
          <p:nvPr/>
        </p:nvGrpSpPr>
        <p:grpSpPr>
          <a:xfrm>
            <a:off x="7980444" y="3572166"/>
            <a:ext cx="214625" cy="413953"/>
            <a:chOff x="1432395" y="1223018"/>
            <a:chExt cx="149898" cy="289112"/>
          </a:xfrm>
          <a:solidFill>
            <a:srgbClr val="BFBFBF"/>
          </a:solidFill>
        </p:grpSpPr>
        <p:sp>
          <p:nvSpPr>
            <p:cNvPr id="1234" name="Graphic 21">
              <a:extLst>
                <a:ext uri="{FF2B5EF4-FFF2-40B4-BE49-F238E27FC236}">
                  <a16:creationId xmlns:a16="http://schemas.microsoft.com/office/drawing/2014/main" id="{126BDC92-CAA3-45CB-9F52-DCA2B45C4FF0}"/>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5" name="Rectangle 1234">
              <a:extLst>
                <a:ext uri="{FF2B5EF4-FFF2-40B4-BE49-F238E27FC236}">
                  <a16:creationId xmlns:a16="http://schemas.microsoft.com/office/drawing/2014/main" id="{F6E5F64D-9776-4761-B68A-05B58A68DCE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24" name="Group 1123">
            <a:extLst>
              <a:ext uri="{FF2B5EF4-FFF2-40B4-BE49-F238E27FC236}">
                <a16:creationId xmlns:a16="http://schemas.microsoft.com/office/drawing/2014/main" id="{AFB10FCD-6CB6-4DD0-8346-FDC95BD5EEEA}"/>
              </a:ext>
            </a:extLst>
          </p:cNvPr>
          <p:cNvGrpSpPr/>
          <p:nvPr/>
        </p:nvGrpSpPr>
        <p:grpSpPr>
          <a:xfrm>
            <a:off x="7340139" y="3687674"/>
            <a:ext cx="157457" cy="303691"/>
            <a:chOff x="1432395" y="1223018"/>
            <a:chExt cx="149898" cy="289112"/>
          </a:xfrm>
          <a:solidFill>
            <a:srgbClr val="BFBFBF"/>
          </a:solidFill>
        </p:grpSpPr>
        <p:sp>
          <p:nvSpPr>
            <p:cNvPr id="1125" name="Graphic 21">
              <a:extLst>
                <a:ext uri="{FF2B5EF4-FFF2-40B4-BE49-F238E27FC236}">
                  <a16:creationId xmlns:a16="http://schemas.microsoft.com/office/drawing/2014/main" id="{25D325D5-FD03-4625-B8B6-EFBC6CB1C98A}"/>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26" name="Rectangle 1125">
              <a:extLst>
                <a:ext uri="{FF2B5EF4-FFF2-40B4-BE49-F238E27FC236}">
                  <a16:creationId xmlns:a16="http://schemas.microsoft.com/office/drawing/2014/main" id="{56D134CF-1417-4D4F-B31B-25DF0CDE634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68" name="Freeform: Shape 1267">
            <a:extLst>
              <a:ext uri="{FF2B5EF4-FFF2-40B4-BE49-F238E27FC236}">
                <a16:creationId xmlns:a16="http://schemas.microsoft.com/office/drawing/2014/main" id="{DFFD8ECD-B28D-479E-9281-131D1C7AFE7F}"/>
              </a:ext>
            </a:extLst>
          </p:cNvPr>
          <p:cNvSpPr/>
          <p:nvPr/>
        </p:nvSpPr>
        <p:spPr>
          <a:xfrm>
            <a:off x="5290889" y="2488321"/>
            <a:ext cx="181799" cy="249038"/>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Shape 1268">
            <a:extLst>
              <a:ext uri="{FF2B5EF4-FFF2-40B4-BE49-F238E27FC236}">
                <a16:creationId xmlns:a16="http://schemas.microsoft.com/office/drawing/2014/main" id="{F42FA776-0914-4884-9E3D-1E3E30F52F54}"/>
              </a:ext>
            </a:extLst>
          </p:cNvPr>
          <p:cNvSpPr/>
          <p:nvPr/>
        </p:nvSpPr>
        <p:spPr>
          <a:xfrm>
            <a:off x="5632976" y="2340902"/>
            <a:ext cx="125256" cy="171583"/>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0" name="Group 1269">
            <a:extLst>
              <a:ext uri="{FF2B5EF4-FFF2-40B4-BE49-F238E27FC236}">
                <a16:creationId xmlns:a16="http://schemas.microsoft.com/office/drawing/2014/main" id="{185B1F6E-A2D8-4FF2-8A05-42FBCE369936}"/>
              </a:ext>
            </a:extLst>
          </p:cNvPr>
          <p:cNvGrpSpPr/>
          <p:nvPr/>
        </p:nvGrpSpPr>
        <p:grpSpPr>
          <a:xfrm>
            <a:off x="6335788" y="2124816"/>
            <a:ext cx="320267" cy="384302"/>
            <a:chOff x="6184632" y="1739663"/>
            <a:chExt cx="347121" cy="416529"/>
          </a:xfrm>
          <a:solidFill>
            <a:srgbClr val="BFBFBF"/>
          </a:solidFill>
        </p:grpSpPr>
        <p:grpSp>
          <p:nvGrpSpPr>
            <p:cNvPr id="1306" name="Graphic 167">
              <a:extLst>
                <a:ext uri="{FF2B5EF4-FFF2-40B4-BE49-F238E27FC236}">
                  <a16:creationId xmlns:a16="http://schemas.microsoft.com/office/drawing/2014/main" id="{184FA9D9-A0AA-41F4-B6CE-CFD11F20F101}"/>
                </a:ext>
              </a:extLst>
            </p:cNvPr>
            <p:cNvGrpSpPr/>
            <p:nvPr/>
          </p:nvGrpSpPr>
          <p:grpSpPr>
            <a:xfrm>
              <a:off x="6209520" y="1739663"/>
              <a:ext cx="157187" cy="117228"/>
              <a:chOff x="6209520" y="1739663"/>
              <a:chExt cx="157187" cy="117228"/>
            </a:xfrm>
            <a:grpFill/>
          </p:grpSpPr>
          <p:sp>
            <p:nvSpPr>
              <p:cNvPr id="1309" name="Freeform: Shape 1308">
                <a:extLst>
                  <a:ext uri="{FF2B5EF4-FFF2-40B4-BE49-F238E27FC236}">
                    <a16:creationId xmlns:a16="http://schemas.microsoft.com/office/drawing/2014/main" id="{7BFABF65-991C-45A4-B71F-BE752976592C}"/>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0" name="Freeform: Shape 1309">
                <a:extLst>
                  <a:ext uri="{FF2B5EF4-FFF2-40B4-BE49-F238E27FC236}">
                    <a16:creationId xmlns:a16="http://schemas.microsoft.com/office/drawing/2014/main" id="{F2233A21-9602-41AE-B5E0-5FA7B321FDC2}"/>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07" name="Freeform: Shape 1306">
              <a:extLst>
                <a:ext uri="{FF2B5EF4-FFF2-40B4-BE49-F238E27FC236}">
                  <a16:creationId xmlns:a16="http://schemas.microsoft.com/office/drawing/2014/main" id="{EEAEDFC7-E505-43E1-912F-BE5BAE4B93CD}"/>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8" name="Freeform: Shape 1307">
              <a:extLst>
                <a:ext uri="{FF2B5EF4-FFF2-40B4-BE49-F238E27FC236}">
                  <a16:creationId xmlns:a16="http://schemas.microsoft.com/office/drawing/2014/main" id="{1E5BE4D2-884A-4B09-9C37-F79BC0FF6281}"/>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3" name="Freeform: Shape 1312">
            <a:extLst>
              <a:ext uri="{FF2B5EF4-FFF2-40B4-BE49-F238E27FC236}">
                <a16:creationId xmlns:a16="http://schemas.microsoft.com/office/drawing/2014/main" id="{EB04CFF8-6350-4A24-933C-A77F50B3E1BE}"/>
              </a:ext>
            </a:extLst>
          </p:cNvPr>
          <p:cNvSpPr/>
          <p:nvPr/>
        </p:nvSpPr>
        <p:spPr>
          <a:xfrm>
            <a:off x="6435773" y="2340006"/>
            <a:ext cx="344029" cy="29296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4" name="Freeform: Shape 1313">
            <a:extLst>
              <a:ext uri="{FF2B5EF4-FFF2-40B4-BE49-F238E27FC236}">
                <a16:creationId xmlns:a16="http://schemas.microsoft.com/office/drawing/2014/main" id="{81B3337C-4F47-45B7-B2F5-670BFF1DA977}"/>
              </a:ext>
            </a:extLst>
          </p:cNvPr>
          <p:cNvSpPr/>
          <p:nvPr/>
        </p:nvSpPr>
        <p:spPr>
          <a:xfrm>
            <a:off x="6511835" y="2460684"/>
            <a:ext cx="196204" cy="268773"/>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8" name="Graphic 2">
            <a:extLst>
              <a:ext uri="{FF2B5EF4-FFF2-40B4-BE49-F238E27FC236}">
                <a16:creationId xmlns:a16="http://schemas.microsoft.com/office/drawing/2014/main" id="{2CE6402E-60EB-48E5-88A5-E98AC59504E8}"/>
              </a:ext>
            </a:extLst>
          </p:cNvPr>
          <p:cNvGrpSpPr/>
          <p:nvPr/>
        </p:nvGrpSpPr>
        <p:grpSpPr>
          <a:xfrm>
            <a:off x="7364633" y="3939244"/>
            <a:ext cx="196220" cy="300870"/>
            <a:chOff x="5557492" y="4674021"/>
            <a:chExt cx="454548" cy="696974"/>
          </a:xfrm>
          <a:solidFill>
            <a:srgbClr val="A6A6A6"/>
          </a:solidFill>
        </p:grpSpPr>
        <p:sp>
          <p:nvSpPr>
            <p:cNvPr id="1789" name="Freeform: Shape 1788">
              <a:extLst>
                <a:ext uri="{FF2B5EF4-FFF2-40B4-BE49-F238E27FC236}">
                  <a16:creationId xmlns:a16="http://schemas.microsoft.com/office/drawing/2014/main" id="{9789A6A0-FC6E-4BDD-95B0-37F4D734905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0" name="Freeform: Shape 1789">
              <a:extLst>
                <a:ext uri="{FF2B5EF4-FFF2-40B4-BE49-F238E27FC236}">
                  <a16:creationId xmlns:a16="http://schemas.microsoft.com/office/drawing/2014/main" id="{B267F52F-8CE5-4E85-94B3-68CD385E48A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1" name="Freeform: Shape 1790">
              <a:extLst>
                <a:ext uri="{FF2B5EF4-FFF2-40B4-BE49-F238E27FC236}">
                  <a16:creationId xmlns:a16="http://schemas.microsoft.com/office/drawing/2014/main" id="{C8E90902-20DD-46EC-BC8E-4DD3A3CB8B7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2" name="Freeform: Shape 1791">
              <a:extLst>
                <a:ext uri="{FF2B5EF4-FFF2-40B4-BE49-F238E27FC236}">
                  <a16:creationId xmlns:a16="http://schemas.microsoft.com/office/drawing/2014/main" id="{84FC1A3C-6A7D-4431-A12A-7830E9B343E4}"/>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3" name="Freeform: Shape 1792">
              <a:extLst>
                <a:ext uri="{FF2B5EF4-FFF2-40B4-BE49-F238E27FC236}">
                  <a16:creationId xmlns:a16="http://schemas.microsoft.com/office/drawing/2014/main" id="{87C709D2-7F9E-4A9A-AD45-36055A5F781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4" name="Freeform: Shape 1793">
              <a:extLst>
                <a:ext uri="{FF2B5EF4-FFF2-40B4-BE49-F238E27FC236}">
                  <a16:creationId xmlns:a16="http://schemas.microsoft.com/office/drawing/2014/main" id="{54E0A530-A681-4004-AA45-4CB1C713DB3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5" name="Freeform: Shape 1794">
              <a:extLst>
                <a:ext uri="{FF2B5EF4-FFF2-40B4-BE49-F238E27FC236}">
                  <a16:creationId xmlns:a16="http://schemas.microsoft.com/office/drawing/2014/main" id="{83068DEA-5939-4095-A9C7-B05BEE29D12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6" name="Freeform: Shape 1795">
              <a:extLst>
                <a:ext uri="{FF2B5EF4-FFF2-40B4-BE49-F238E27FC236}">
                  <a16:creationId xmlns:a16="http://schemas.microsoft.com/office/drawing/2014/main" id="{04639AE8-2603-4A2D-8CB0-2FD9C6E60E4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7" name="Freeform: Shape 1796">
              <a:extLst>
                <a:ext uri="{FF2B5EF4-FFF2-40B4-BE49-F238E27FC236}">
                  <a16:creationId xmlns:a16="http://schemas.microsoft.com/office/drawing/2014/main" id="{BB528649-4B24-4505-B844-5A23D9D7BA20}"/>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8" name="Freeform: Shape 1797">
              <a:extLst>
                <a:ext uri="{FF2B5EF4-FFF2-40B4-BE49-F238E27FC236}">
                  <a16:creationId xmlns:a16="http://schemas.microsoft.com/office/drawing/2014/main" id="{0E255008-5F80-491A-BAA8-9B00FD81BDD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9" name="Freeform: Shape 1798">
              <a:extLst>
                <a:ext uri="{FF2B5EF4-FFF2-40B4-BE49-F238E27FC236}">
                  <a16:creationId xmlns:a16="http://schemas.microsoft.com/office/drawing/2014/main" id="{10C423F1-990E-486C-AB30-9F90F662F7F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0" name="Graphic 2">
            <a:extLst>
              <a:ext uri="{FF2B5EF4-FFF2-40B4-BE49-F238E27FC236}">
                <a16:creationId xmlns:a16="http://schemas.microsoft.com/office/drawing/2014/main" id="{38B22264-654E-4F2A-BB74-07173347561F}"/>
              </a:ext>
            </a:extLst>
          </p:cNvPr>
          <p:cNvGrpSpPr/>
          <p:nvPr/>
        </p:nvGrpSpPr>
        <p:grpSpPr>
          <a:xfrm>
            <a:off x="8069254" y="3864547"/>
            <a:ext cx="196220" cy="300870"/>
            <a:chOff x="5557492" y="4674021"/>
            <a:chExt cx="454548" cy="696974"/>
          </a:xfrm>
          <a:solidFill>
            <a:srgbClr val="A6A6A6"/>
          </a:solidFill>
        </p:grpSpPr>
        <p:sp>
          <p:nvSpPr>
            <p:cNvPr id="1801" name="Freeform: Shape 1800">
              <a:extLst>
                <a:ext uri="{FF2B5EF4-FFF2-40B4-BE49-F238E27FC236}">
                  <a16:creationId xmlns:a16="http://schemas.microsoft.com/office/drawing/2014/main" id="{61FD1BAF-80E2-4012-BFC6-6C6FC4DAD1F3}"/>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2" name="Freeform: Shape 1801">
              <a:extLst>
                <a:ext uri="{FF2B5EF4-FFF2-40B4-BE49-F238E27FC236}">
                  <a16:creationId xmlns:a16="http://schemas.microsoft.com/office/drawing/2014/main" id="{07F61327-3B32-4223-891F-AFFE46CA6E48}"/>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3" name="Freeform: Shape 1802">
              <a:extLst>
                <a:ext uri="{FF2B5EF4-FFF2-40B4-BE49-F238E27FC236}">
                  <a16:creationId xmlns:a16="http://schemas.microsoft.com/office/drawing/2014/main" id="{15AC6C0A-780C-4E0E-BA44-F8856425600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4" name="Freeform: Shape 1803">
              <a:extLst>
                <a:ext uri="{FF2B5EF4-FFF2-40B4-BE49-F238E27FC236}">
                  <a16:creationId xmlns:a16="http://schemas.microsoft.com/office/drawing/2014/main" id="{649BCAC6-28A0-46B0-96A6-323F880CDE78}"/>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5" name="Freeform: Shape 1804">
              <a:extLst>
                <a:ext uri="{FF2B5EF4-FFF2-40B4-BE49-F238E27FC236}">
                  <a16:creationId xmlns:a16="http://schemas.microsoft.com/office/drawing/2014/main" id="{3EA105EB-EE39-4761-87E2-507D984232C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6" name="Freeform: Shape 1805">
              <a:extLst>
                <a:ext uri="{FF2B5EF4-FFF2-40B4-BE49-F238E27FC236}">
                  <a16:creationId xmlns:a16="http://schemas.microsoft.com/office/drawing/2014/main" id="{D076069C-A54D-49A3-9928-B9AB27240653}"/>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7" name="Freeform: Shape 1806">
              <a:extLst>
                <a:ext uri="{FF2B5EF4-FFF2-40B4-BE49-F238E27FC236}">
                  <a16:creationId xmlns:a16="http://schemas.microsoft.com/office/drawing/2014/main" id="{9ED08BDE-F8D1-4D1A-B752-3D97088B64F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8" name="Freeform: Shape 1807">
              <a:extLst>
                <a:ext uri="{FF2B5EF4-FFF2-40B4-BE49-F238E27FC236}">
                  <a16:creationId xmlns:a16="http://schemas.microsoft.com/office/drawing/2014/main" id="{836DD19E-AA39-4BB5-BD4F-367D8CD5C06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9" name="Freeform: Shape 1808">
              <a:extLst>
                <a:ext uri="{FF2B5EF4-FFF2-40B4-BE49-F238E27FC236}">
                  <a16:creationId xmlns:a16="http://schemas.microsoft.com/office/drawing/2014/main" id="{4BBE2F55-21E7-4600-8B15-4D505826254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0" name="Freeform: Shape 1809">
              <a:extLst>
                <a:ext uri="{FF2B5EF4-FFF2-40B4-BE49-F238E27FC236}">
                  <a16:creationId xmlns:a16="http://schemas.microsoft.com/office/drawing/2014/main" id="{495F0324-EAD1-4B39-BED1-FD13F5BE1722}"/>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1" name="Freeform: Shape 1810">
              <a:extLst>
                <a:ext uri="{FF2B5EF4-FFF2-40B4-BE49-F238E27FC236}">
                  <a16:creationId xmlns:a16="http://schemas.microsoft.com/office/drawing/2014/main" id="{787A5B2B-BEF5-4897-A781-03CEEFBFCB7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2" name="Graphic 2">
            <a:extLst>
              <a:ext uri="{FF2B5EF4-FFF2-40B4-BE49-F238E27FC236}">
                <a16:creationId xmlns:a16="http://schemas.microsoft.com/office/drawing/2014/main" id="{ABFEBE2E-8681-4409-90B6-97F33D6A2C8D}"/>
              </a:ext>
            </a:extLst>
          </p:cNvPr>
          <p:cNvGrpSpPr/>
          <p:nvPr/>
        </p:nvGrpSpPr>
        <p:grpSpPr>
          <a:xfrm>
            <a:off x="7522184" y="3912012"/>
            <a:ext cx="196220" cy="300870"/>
            <a:chOff x="5557492" y="4674021"/>
            <a:chExt cx="454548" cy="696974"/>
          </a:xfrm>
          <a:solidFill>
            <a:srgbClr val="A6A6A6"/>
          </a:solidFill>
        </p:grpSpPr>
        <p:sp>
          <p:nvSpPr>
            <p:cNvPr id="1813" name="Freeform: Shape 1812">
              <a:extLst>
                <a:ext uri="{FF2B5EF4-FFF2-40B4-BE49-F238E27FC236}">
                  <a16:creationId xmlns:a16="http://schemas.microsoft.com/office/drawing/2014/main" id="{A3391DFC-9FBA-4B1D-B7CB-10842FC8036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4" name="Freeform: Shape 1813">
              <a:extLst>
                <a:ext uri="{FF2B5EF4-FFF2-40B4-BE49-F238E27FC236}">
                  <a16:creationId xmlns:a16="http://schemas.microsoft.com/office/drawing/2014/main" id="{9DB95E53-277A-4B4E-9CF7-9B3E6426D08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5" name="Freeform: Shape 1814">
              <a:extLst>
                <a:ext uri="{FF2B5EF4-FFF2-40B4-BE49-F238E27FC236}">
                  <a16:creationId xmlns:a16="http://schemas.microsoft.com/office/drawing/2014/main" id="{7A51CF3C-5477-47DA-916C-DE2D863C211E}"/>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6" name="Freeform: Shape 1815">
              <a:extLst>
                <a:ext uri="{FF2B5EF4-FFF2-40B4-BE49-F238E27FC236}">
                  <a16:creationId xmlns:a16="http://schemas.microsoft.com/office/drawing/2014/main" id="{2221CF5C-445F-4DDD-BD7F-5E52C243F92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7" name="Freeform: Shape 1816">
              <a:extLst>
                <a:ext uri="{FF2B5EF4-FFF2-40B4-BE49-F238E27FC236}">
                  <a16:creationId xmlns:a16="http://schemas.microsoft.com/office/drawing/2014/main" id="{AEE658F6-DD41-46C9-A274-A0AD349FC6A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8" name="Freeform: Shape 1817">
              <a:extLst>
                <a:ext uri="{FF2B5EF4-FFF2-40B4-BE49-F238E27FC236}">
                  <a16:creationId xmlns:a16="http://schemas.microsoft.com/office/drawing/2014/main" id="{DBFDA821-1F99-4CAE-8652-77B72394799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9" name="Freeform: Shape 1818">
              <a:extLst>
                <a:ext uri="{FF2B5EF4-FFF2-40B4-BE49-F238E27FC236}">
                  <a16:creationId xmlns:a16="http://schemas.microsoft.com/office/drawing/2014/main" id="{B49EEB02-8078-475D-A32F-E508C68244A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0" name="Freeform: Shape 1819">
              <a:extLst>
                <a:ext uri="{FF2B5EF4-FFF2-40B4-BE49-F238E27FC236}">
                  <a16:creationId xmlns:a16="http://schemas.microsoft.com/office/drawing/2014/main" id="{F168E975-6021-477E-AFAE-5551C203036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1" name="Freeform: Shape 1820">
              <a:extLst>
                <a:ext uri="{FF2B5EF4-FFF2-40B4-BE49-F238E27FC236}">
                  <a16:creationId xmlns:a16="http://schemas.microsoft.com/office/drawing/2014/main" id="{8087B080-E4C1-428D-8A96-7628DF0BAE6F}"/>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2" name="Freeform: Shape 1821">
              <a:extLst>
                <a:ext uri="{FF2B5EF4-FFF2-40B4-BE49-F238E27FC236}">
                  <a16:creationId xmlns:a16="http://schemas.microsoft.com/office/drawing/2014/main" id="{28DE82A1-CA5F-4290-9C0B-5E1D05BDF77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3" name="Freeform: Shape 1822">
              <a:extLst>
                <a:ext uri="{FF2B5EF4-FFF2-40B4-BE49-F238E27FC236}">
                  <a16:creationId xmlns:a16="http://schemas.microsoft.com/office/drawing/2014/main" id="{ECB964A2-0374-4D51-9041-F2F298708E09}"/>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4" name="Graphic 2">
            <a:extLst>
              <a:ext uri="{FF2B5EF4-FFF2-40B4-BE49-F238E27FC236}">
                <a16:creationId xmlns:a16="http://schemas.microsoft.com/office/drawing/2014/main" id="{99DF780A-6231-4CB1-873E-B176599F39F0}"/>
              </a:ext>
            </a:extLst>
          </p:cNvPr>
          <p:cNvGrpSpPr/>
          <p:nvPr/>
        </p:nvGrpSpPr>
        <p:grpSpPr>
          <a:xfrm>
            <a:off x="7170635" y="3948433"/>
            <a:ext cx="196220" cy="300870"/>
            <a:chOff x="5557492" y="4674021"/>
            <a:chExt cx="454548" cy="696974"/>
          </a:xfrm>
          <a:solidFill>
            <a:srgbClr val="A6A6A6"/>
          </a:solidFill>
        </p:grpSpPr>
        <p:sp>
          <p:nvSpPr>
            <p:cNvPr id="1825" name="Freeform: Shape 1824">
              <a:extLst>
                <a:ext uri="{FF2B5EF4-FFF2-40B4-BE49-F238E27FC236}">
                  <a16:creationId xmlns:a16="http://schemas.microsoft.com/office/drawing/2014/main" id="{4BA22D57-AA3C-4C47-A307-82A8B2C6AD4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6" name="Freeform: Shape 1825">
              <a:extLst>
                <a:ext uri="{FF2B5EF4-FFF2-40B4-BE49-F238E27FC236}">
                  <a16:creationId xmlns:a16="http://schemas.microsoft.com/office/drawing/2014/main" id="{66A8FD4C-F96E-4E0C-A4F3-6EF99DF64833}"/>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7" name="Freeform: Shape 1826">
              <a:extLst>
                <a:ext uri="{FF2B5EF4-FFF2-40B4-BE49-F238E27FC236}">
                  <a16:creationId xmlns:a16="http://schemas.microsoft.com/office/drawing/2014/main" id="{F21D5C4D-ACEA-4DDC-A277-121F479C51CE}"/>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8" name="Freeform: Shape 1827">
              <a:extLst>
                <a:ext uri="{FF2B5EF4-FFF2-40B4-BE49-F238E27FC236}">
                  <a16:creationId xmlns:a16="http://schemas.microsoft.com/office/drawing/2014/main" id="{268A7718-3054-4060-923B-5AD7AF92A4A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9" name="Freeform: Shape 1828">
              <a:extLst>
                <a:ext uri="{FF2B5EF4-FFF2-40B4-BE49-F238E27FC236}">
                  <a16:creationId xmlns:a16="http://schemas.microsoft.com/office/drawing/2014/main" id="{BF1B9535-E1B5-4F10-99CF-A841F23B97D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0" name="Freeform: Shape 1829">
              <a:extLst>
                <a:ext uri="{FF2B5EF4-FFF2-40B4-BE49-F238E27FC236}">
                  <a16:creationId xmlns:a16="http://schemas.microsoft.com/office/drawing/2014/main" id="{A09C8D3B-ABDF-4203-8C63-E81E773D6D50}"/>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1" name="Freeform: Shape 1830">
              <a:extLst>
                <a:ext uri="{FF2B5EF4-FFF2-40B4-BE49-F238E27FC236}">
                  <a16:creationId xmlns:a16="http://schemas.microsoft.com/office/drawing/2014/main" id="{EFDE2182-AD8E-4670-A84B-BC3B854BDEB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2" name="Freeform: Shape 1831">
              <a:extLst>
                <a:ext uri="{FF2B5EF4-FFF2-40B4-BE49-F238E27FC236}">
                  <a16:creationId xmlns:a16="http://schemas.microsoft.com/office/drawing/2014/main" id="{C308D433-D1D4-41CF-B313-FC89E40F9AB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3" name="Freeform: Shape 1832">
              <a:extLst>
                <a:ext uri="{FF2B5EF4-FFF2-40B4-BE49-F238E27FC236}">
                  <a16:creationId xmlns:a16="http://schemas.microsoft.com/office/drawing/2014/main" id="{6CBE4A61-8166-4ECF-B7CE-AA177EECA9EF}"/>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4" name="Freeform: Shape 1833">
              <a:extLst>
                <a:ext uri="{FF2B5EF4-FFF2-40B4-BE49-F238E27FC236}">
                  <a16:creationId xmlns:a16="http://schemas.microsoft.com/office/drawing/2014/main" id="{0AF4F10F-A845-4384-A348-474253B152BE}"/>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5" name="Freeform: Shape 1834">
              <a:extLst>
                <a:ext uri="{FF2B5EF4-FFF2-40B4-BE49-F238E27FC236}">
                  <a16:creationId xmlns:a16="http://schemas.microsoft.com/office/drawing/2014/main" id="{CB75BC7E-0865-42C2-9265-2B9FEC750D1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6" name="Graphic 2">
            <a:extLst>
              <a:ext uri="{FF2B5EF4-FFF2-40B4-BE49-F238E27FC236}">
                <a16:creationId xmlns:a16="http://schemas.microsoft.com/office/drawing/2014/main" id="{0F0B887D-53A3-4B21-9DD4-730F4A8D0F42}"/>
              </a:ext>
            </a:extLst>
          </p:cNvPr>
          <p:cNvGrpSpPr/>
          <p:nvPr/>
        </p:nvGrpSpPr>
        <p:grpSpPr>
          <a:xfrm>
            <a:off x="7762504" y="3892103"/>
            <a:ext cx="196220" cy="300870"/>
            <a:chOff x="5557492" y="4674021"/>
            <a:chExt cx="454548" cy="696974"/>
          </a:xfrm>
          <a:solidFill>
            <a:srgbClr val="A6A6A6"/>
          </a:solidFill>
        </p:grpSpPr>
        <p:sp>
          <p:nvSpPr>
            <p:cNvPr id="1837" name="Freeform: Shape 1836">
              <a:extLst>
                <a:ext uri="{FF2B5EF4-FFF2-40B4-BE49-F238E27FC236}">
                  <a16:creationId xmlns:a16="http://schemas.microsoft.com/office/drawing/2014/main" id="{774F6814-726B-434C-ADFA-762C33ECEC5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8" name="Freeform: Shape 1837">
              <a:extLst>
                <a:ext uri="{FF2B5EF4-FFF2-40B4-BE49-F238E27FC236}">
                  <a16:creationId xmlns:a16="http://schemas.microsoft.com/office/drawing/2014/main" id="{09A2711F-2F07-4262-9D8F-DE1CF08BB29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9" name="Freeform: Shape 1838">
              <a:extLst>
                <a:ext uri="{FF2B5EF4-FFF2-40B4-BE49-F238E27FC236}">
                  <a16:creationId xmlns:a16="http://schemas.microsoft.com/office/drawing/2014/main" id="{EF43A8CF-06A3-4514-9FCD-57BC9E7EA2D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0" name="Freeform: Shape 1839">
              <a:extLst>
                <a:ext uri="{FF2B5EF4-FFF2-40B4-BE49-F238E27FC236}">
                  <a16:creationId xmlns:a16="http://schemas.microsoft.com/office/drawing/2014/main" id="{528CB12B-AF58-4EB9-983D-4DC3D0E8A1E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1" name="Freeform: Shape 1840">
              <a:extLst>
                <a:ext uri="{FF2B5EF4-FFF2-40B4-BE49-F238E27FC236}">
                  <a16:creationId xmlns:a16="http://schemas.microsoft.com/office/drawing/2014/main" id="{90E35A2C-E2D3-47D1-A9C8-9DC0416A7654}"/>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2" name="Freeform: Shape 1841">
              <a:extLst>
                <a:ext uri="{FF2B5EF4-FFF2-40B4-BE49-F238E27FC236}">
                  <a16:creationId xmlns:a16="http://schemas.microsoft.com/office/drawing/2014/main" id="{4F1C0BE9-D448-4D09-A5F7-7AC267B3669D}"/>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3" name="Freeform: Shape 1842">
              <a:extLst>
                <a:ext uri="{FF2B5EF4-FFF2-40B4-BE49-F238E27FC236}">
                  <a16:creationId xmlns:a16="http://schemas.microsoft.com/office/drawing/2014/main" id="{A1563475-5E8F-4000-80D8-AC85545EE55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4" name="Freeform: Shape 1843">
              <a:extLst>
                <a:ext uri="{FF2B5EF4-FFF2-40B4-BE49-F238E27FC236}">
                  <a16:creationId xmlns:a16="http://schemas.microsoft.com/office/drawing/2014/main" id="{2121D5BD-A8CB-487A-8B7E-A33FBAE265D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5" name="Freeform: Shape 1844">
              <a:extLst>
                <a:ext uri="{FF2B5EF4-FFF2-40B4-BE49-F238E27FC236}">
                  <a16:creationId xmlns:a16="http://schemas.microsoft.com/office/drawing/2014/main" id="{EFA17A50-CFAB-44BB-86E5-71226283D45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6" name="Freeform: Shape 1845">
              <a:extLst>
                <a:ext uri="{FF2B5EF4-FFF2-40B4-BE49-F238E27FC236}">
                  <a16:creationId xmlns:a16="http://schemas.microsoft.com/office/drawing/2014/main" id="{D621C632-D228-449A-BF40-EF1DB2FEFA7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7" name="Freeform: Shape 1846">
              <a:extLst>
                <a:ext uri="{FF2B5EF4-FFF2-40B4-BE49-F238E27FC236}">
                  <a16:creationId xmlns:a16="http://schemas.microsoft.com/office/drawing/2014/main" id="{40F7C7E0-2F79-43B0-9274-095CCCA893D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8" name="Graphic 2">
            <a:extLst>
              <a:ext uri="{FF2B5EF4-FFF2-40B4-BE49-F238E27FC236}">
                <a16:creationId xmlns:a16="http://schemas.microsoft.com/office/drawing/2014/main" id="{53AA3C61-40C9-443C-A67C-91E8BCA605CD}"/>
              </a:ext>
            </a:extLst>
          </p:cNvPr>
          <p:cNvGrpSpPr/>
          <p:nvPr/>
        </p:nvGrpSpPr>
        <p:grpSpPr>
          <a:xfrm>
            <a:off x="7687679" y="3971475"/>
            <a:ext cx="196220" cy="300870"/>
            <a:chOff x="5557492" y="4674021"/>
            <a:chExt cx="454548" cy="696974"/>
          </a:xfrm>
          <a:solidFill>
            <a:srgbClr val="A6A6A6"/>
          </a:solidFill>
        </p:grpSpPr>
        <p:sp>
          <p:nvSpPr>
            <p:cNvPr id="1849" name="Freeform: Shape 1848">
              <a:extLst>
                <a:ext uri="{FF2B5EF4-FFF2-40B4-BE49-F238E27FC236}">
                  <a16:creationId xmlns:a16="http://schemas.microsoft.com/office/drawing/2014/main" id="{6611309D-FDB2-4D37-94EB-DA5415E8E73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0" name="Freeform: Shape 1849">
              <a:extLst>
                <a:ext uri="{FF2B5EF4-FFF2-40B4-BE49-F238E27FC236}">
                  <a16:creationId xmlns:a16="http://schemas.microsoft.com/office/drawing/2014/main" id="{B9E5B473-20F3-42CA-BFDE-12DE4B83EA50}"/>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1" name="Freeform: Shape 1850">
              <a:extLst>
                <a:ext uri="{FF2B5EF4-FFF2-40B4-BE49-F238E27FC236}">
                  <a16:creationId xmlns:a16="http://schemas.microsoft.com/office/drawing/2014/main" id="{5CFB796C-69B0-44AB-87E5-12D14980358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2" name="Freeform: Shape 1851">
              <a:extLst>
                <a:ext uri="{FF2B5EF4-FFF2-40B4-BE49-F238E27FC236}">
                  <a16:creationId xmlns:a16="http://schemas.microsoft.com/office/drawing/2014/main" id="{07F5665F-AE27-4407-B333-4BB3F6B7C2AD}"/>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3" name="Freeform: Shape 1852">
              <a:extLst>
                <a:ext uri="{FF2B5EF4-FFF2-40B4-BE49-F238E27FC236}">
                  <a16:creationId xmlns:a16="http://schemas.microsoft.com/office/drawing/2014/main" id="{41F8A0CF-AE93-43E7-9D7B-89772182364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4" name="Freeform: Shape 1853">
              <a:extLst>
                <a:ext uri="{FF2B5EF4-FFF2-40B4-BE49-F238E27FC236}">
                  <a16:creationId xmlns:a16="http://schemas.microsoft.com/office/drawing/2014/main" id="{A7D7E641-D55C-4B0F-B101-069CC620A071}"/>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5" name="Freeform: Shape 1854">
              <a:extLst>
                <a:ext uri="{FF2B5EF4-FFF2-40B4-BE49-F238E27FC236}">
                  <a16:creationId xmlns:a16="http://schemas.microsoft.com/office/drawing/2014/main" id="{B1CA6864-F97D-4437-B16B-166564697FE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6" name="Freeform: Shape 1855">
              <a:extLst>
                <a:ext uri="{FF2B5EF4-FFF2-40B4-BE49-F238E27FC236}">
                  <a16:creationId xmlns:a16="http://schemas.microsoft.com/office/drawing/2014/main" id="{378BF1A3-2941-4A51-97A0-E41138CA5A5A}"/>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7" name="Freeform: Shape 1856">
              <a:extLst>
                <a:ext uri="{FF2B5EF4-FFF2-40B4-BE49-F238E27FC236}">
                  <a16:creationId xmlns:a16="http://schemas.microsoft.com/office/drawing/2014/main" id="{F228EDA0-6F34-4982-9703-3FEF83BD777D}"/>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8" name="Freeform: Shape 1857">
              <a:extLst>
                <a:ext uri="{FF2B5EF4-FFF2-40B4-BE49-F238E27FC236}">
                  <a16:creationId xmlns:a16="http://schemas.microsoft.com/office/drawing/2014/main" id="{453F8AB0-5E1C-4B2D-BC9B-219C15EADCA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9" name="Freeform: Shape 1858">
              <a:extLst>
                <a:ext uri="{FF2B5EF4-FFF2-40B4-BE49-F238E27FC236}">
                  <a16:creationId xmlns:a16="http://schemas.microsoft.com/office/drawing/2014/main" id="{7C1851CF-4F89-49E0-A856-1C02491250A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0" name="Graphic 2">
            <a:extLst>
              <a:ext uri="{FF2B5EF4-FFF2-40B4-BE49-F238E27FC236}">
                <a16:creationId xmlns:a16="http://schemas.microsoft.com/office/drawing/2014/main" id="{18E66855-9933-4AF8-A0EF-969DD3F4812E}"/>
              </a:ext>
            </a:extLst>
          </p:cNvPr>
          <p:cNvGrpSpPr/>
          <p:nvPr/>
        </p:nvGrpSpPr>
        <p:grpSpPr>
          <a:xfrm>
            <a:off x="7900344" y="3927512"/>
            <a:ext cx="196220" cy="300870"/>
            <a:chOff x="5557492" y="4674021"/>
            <a:chExt cx="454548" cy="696974"/>
          </a:xfrm>
          <a:solidFill>
            <a:srgbClr val="A6A6A6"/>
          </a:solidFill>
        </p:grpSpPr>
        <p:sp>
          <p:nvSpPr>
            <p:cNvPr id="1861" name="Freeform: Shape 1860">
              <a:extLst>
                <a:ext uri="{FF2B5EF4-FFF2-40B4-BE49-F238E27FC236}">
                  <a16:creationId xmlns:a16="http://schemas.microsoft.com/office/drawing/2014/main" id="{892437FE-2570-4A4C-8412-D5915CB9ABA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2" name="Freeform: Shape 1861">
              <a:extLst>
                <a:ext uri="{FF2B5EF4-FFF2-40B4-BE49-F238E27FC236}">
                  <a16:creationId xmlns:a16="http://schemas.microsoft.com/office/drawing/2014/main" id="{4C6B8922-3FEC-4BF1-B3E1-8AD978DF34D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3" name="Freeform: Shape 1862">
              <a:extLst>
                <a:ext uri="{FF2B5EF4-FFF2-40B4-BE49-F238E27FC236}">
                  <a16:creationId xmlns:a16="http://schemas.microsoft.com/office/drawing/2014/main" id="{C3C24211-C366-492F-8E5D-3C7163307F4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4" name="Freeform: Shape 1863">
              <a:extLst>
                <a:ext uri="{FF2B5EF4-FFF2-40B4-BE49-F238E27FC236}">
                  <a16:creationId xmlns:a16="http://schemas.microsoft.com/office/drawing/2014/main" id="{26D27F4C-6DAE-44ED-A8B3-9423B4A55A8B}"/>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5" name="Freeform: Shape 1864">
              <a:extLst>
                <a:ext uri="{FF2B5EF4-FFF2-40B4-BE49-F238E27FC236}">
                  <a16:creationId xmlns:a16="http://schemas.microsoft.com/office/drawing/2014/main" id="{1741BE07-17DC-40D0-8EC5-5E2B1F25565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6" name="Freeform: Shape 1865">
              <a:extLst>
                <a:ext uri="{FF2B5EF4-FFF2-40B4-BE49-F238E27FC236}">
                  <a16:creationId xmlns:a16="http://schemas.microsoft.com/office/drawing/2014/main" id="{3B229C7A-C355-4CD5-8D50-3ED0B7528E4E}"/>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7" name="Freeform: Shape 1866">
              <a:extLst>
                <a:ext uri="{FF2B5EF4-FFF2-40B4-BE49-F238E27FC236}">
                  <a16:creationId xmlns:a16="http://schemas.microsoft.com/office/drawing/2014/main" id="{D8B8C34A-13A3-44E9-839D-7416EF675F5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8" name="Freeform: Shape 1867">
              <a:extLst>
                <a:ext uri="{FF2B5EF4-FFF2-40B4-BE49-F238E27FC236}">
                  <a16:creationId xmlns:a16="http://schemas.microsoft.com/office/drawing/2014/main" id="{274F40D6-361D-4AB7-92F5-D76B353C1F6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9" name="Freeform: Shape 1868">
              <a:extLst>
                <a:ext uri="{FF2B5EF4-FFF2-40B4-BE49-F238E27FC236}">
                  <a16:creationId xmlns:a16="http://schemas.microsoft.com/office/drawing/2014/main" id="{BB0A0244-B9A5-493B-966D-05C6CB10CB5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0" name="Freeform: Shape 1869">
              <a:extLst>
                <a:ext uri="{FF2B5EF4-FFF2-40B4-BE49-F238E27FC236}">
                  <a16:creationId xmlns:a16="http://schemas.microsoft.com/office/drawing/2014/main" id="{B1EBDDE4-3487-4CB2-ADF1-69A42C5B8C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1" name="Freeform: Shape 1870">
              <a:extLst>
                <a:ext uri="{FF2B5EF4-FFF2-40B4-BE49-F238E27FC236}">
                  <a16:creationId xmlns:a16="http://schemas.microsoft.com/office/drawing/2014/main" id="{68A9FBCC-DE16-404A-980D-279EDD71CCB5}"/>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2" name="Graphic 2">
            <a:extLst>
              <a:ext uri="{FF2B5EF4-FFF2-40B4-BE49-F238E27FC236}">
                <a16:creationId xmlns:a16="http://schemas.microsoft.com/office/drawing/2014/main" id="{E4ABA874-60F6-4FC1-A9C0-5ED0617D4A96}"/>
              </a:ext>
            </a:extLst>
          </p:cNvPr>
          <p:cNvGrpSpPr/>
          <p:nvPr/>
        </p:nvGrpSpPr>
        <p:grpSpPr>
          <a:xfrm>
            <a:off x="8071009" y="3964397"/>
            <a:ext cx="196220" cy="300870"/>
            <a:chOff x="5557492" y="4674021"/>
            <a:chExt cx="454548" cy="696974"/>
          </a:xfrm>
          <a:solidFill>
            <a:srgbClr val="A6A6A6"/>
          </a:solidFill>
        </p:grpSpPr>
        <p:sp>
          <p:nvSpPr>
            <p:cNvPr id="1873" name="Freeform: Shape 1872">
              <a:extLst>
                <a:ext uri="{FF2B5EF4-FFF2-40B4-BE49-F238E27FC236}">
                  <a16:creationId xmlns:a16="http://schemas.microsoft.com/office/drawing/2014/main" id="{E2850482-D912-4CEF-BF52-5EBCAEC62783}"/>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4" name="Freeform: Shape 1873">
              <a:extLst>
                <a:ext uri="{FF2B5EF4-FFF2-40B4-BE49-F238E27FC236}">
                  <a16:creationId xmlns:a16="http://schemas.microsoft.com/office/drawing/2014/main" id="{FA19306F-F3A9-4755-B334-CB5BA5FA48D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5" name="Freeform: Shape 1874">
              <a:extLst>
                <a:ext uri="{FF2B5EF4-FFF2-40B4-BE49-F238E27FC236}">
                  <a16:creationId xmlns:a16="http://schemas.microsoft.com/office/drawing/2014/main" id="{0C881A16-7935-40C3-897B-0026205DE66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6" name="Freeform: Shape 1875">
              <a:extLst>
                <a:ext uri="{FF2B5EF4-FFF2-40B4-BE49-F238E27FC236}">
                  <a16:creationId xmlns:a16="http://schemas.microsoft.com/office/drawing/2014/main" id="{DF05139D-3BAF-487B-B5DD-13F17D06902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7" name="Freeform: Shape 1876">
              <a:extLst>
                <a:ext uri="{FF2B5EF4-FFF2-40B4-BE49-F238E27FC236}">
                  <a16:creationId xmlns:a16="http://schemas.microsoft.com/office/drawing/2014/main" id="{5F27C8D9-8D94-4FC4-B713-C2F70AE95F3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8" name="Freeform: Shape 1877">
              <a:extLst>
                <a:ext uri="{FF2B5EF4-FFF2-40B4-BE49-F238E27FC236}">
                  <a16:creationId xmlns:a16="http://schemas.microsoft.com/office/drawing/2014/main" id="{A79B96EB-8DF7-4C6D-B204-9079F84A994C}"/>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9" name="Freeform: Shape 1878">
              <a:extLst>
                <a:ext uri="{FF2B5EF4-FFF2-40B4-BE49-F238E27FC236}">
                  <a16:creationId xmlns:a16="http://schemas.microsoft.com/office/drawing/2014/main" id="{5E4B1B04-1B2A-4400-9F57-DA33807610B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0" name="Freeform: Shape 1879">
              <a:extLst>
                <a:ext uri="{FF2B5EF4-FFF2-40B4-BE49-F238E27FC236}">
                  <a16:creationId xmlns:a16="http://schemas.microsoft.com/office/drawing/2014/main" id="{14EF8200-A8D0-485B-BB9F-B9963DD54E6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1" name="Freeform: Shape 1880">
              <a:extLst>
                <a:ext uri="{FF2B5EF4-FFF2-40B4-BE49-F238E27FC236}">
                  <a16:creationId xmlns:a16="http://schemas.microsoft.com/office/drawing/2014/main" id="{7013DEAC-047B-4373-9968-CD6DD99F4FC5}"/>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2" name="Freeform: Shape 1881">
              <a:extLst>
                <a:ext uri="{FF2B5EF4-FFF2-40B4-BE49-F238E27FC236}">
                  <a16:creationId xmlns:a16="http://schemas.microsoft.com/office/drawing/2014/main" id="{C880ED26-887B-4836-94F1-7F737F912B6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3" name="Freeform: Shape 1882">
              <a:extLst>
                <a:ext uri="{FF2B5EF4-FFF2-40B4-BE49-F238E27FC236}">
                  <a16:creationId xmlns:a16="http://schemas.microsoft.com/office/drawing/2014/main" id="{32B13C4E-B436-427A-95E9-7B501E64122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84" name="Graphic 2">
            <a:extLst>
              <a:ext uri="{FF2B5EF4-FFF2-40B4-BE49-F238E27FC236}">
                <a16:creationId xmlns:a16="http://schemas.microsoft.com/office/drawing/2014/main" id="{66502B33-4DA6-4098-92F2-32DEC7BDE6F2}"/>
              </a:ext>
            </a:extLst>
          </p:cNvPr>
          <p:cNvGrpSpPr/>
          <p:nvPr/>
        </p:nvGrpSpPr>
        <p:grpSpPr>
          <a:xfrm>
            <a:off x="8273805" y="3911146"/>
            <a:ext cx="196220" cy="300870"/>
            <a:chOff x="5557492" y="4674021"/>
            <a:chExt cx="454548" cy="696974"/>
          </a:xfrm>
          <a:solidFill>
            <a:srgbClr val="A6A6A6"/>
          </a:solidFill>
        </p:grpSpPr>
        <p:sp>
          <p:nvSpPr>
            <p:cNvPr id="1885" name="Freeform: Shape 1884">
              <a:extLst>
                <a:ext uri="{FF2B5EF4-FFF2-40B4-BE49-F238E27FC236}">
                  <a16:creationId xmlns:a16="http://schemas.microsoft.com/office/drawing/2014/main" id="{47C3BACE-3E8B-41DE-9857-48AA4FA51D1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6" name="Freeform: Shape 1885">
              <a:extLst>
                <a:ext uri="{FF2B5EF4-FFF2-40B4-BE49-F238E27FC236}">
                  <a16:creationId xmlns:a16="http://schemas.microsoft.com/office/drawing/2014/main" id="{26666064-3AE2-48DF-9E7D-0FFDD2B6458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7" name="Freeform: Shape 1886">
              <a:extLst>
                <a:ext uri="{FF2B5EF4-FFF2-40B4-BE49-F238E27FC236}">
                  <a16:creationId xmlns:a16="http://schemas.microsoft.com/office/drawing/2014/main" id="{F810B4D0-146B-48F9-9762-368B990F6421}"/>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8" name="Freeform: Shape 1887">
              <a:extLst>
                <a:ext uri="{FF2B5EF4-FFF2-40B4-BE49-F238E27FC236}">
                  <a16:creationId xmlns:a16="http://schemas.microsoft.com/office/drawing/2014/main" id="{376FC336-C063-4CA3-8E10-A0D376B1C853}"/>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9" name="Freeform: Shape 1888">
              <a:extLst>
                <a:ext uri="{FF2B5EF4-FFF2-40B4-BE49-F238E27FC236}">
                  <a16:creationId xmlns:a16="http://schemas.microsoft.com/office/drawing/2014/main" id="{75696CC6-3EB2-40C1-B6F7-BC077242406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0" name="Freeform: Shape 1889">
              <a:extLst>
                <a:ext uri="{FF2B5EF4-FFF2-40B4-BE49-F238E27FC236}">
                  <a16:creationId xmlns:a16="http://schemas.microsoft.com/office/drawing/2014/main" id="{E1A91693-89D5-4BCC-91BE-4B3A03E6744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1" name="Freeform: Shape 1890">
              <a:extLst>
                <a:ext uri="{FF2B5EF4-FFF2-40B4-BE49-F238E27FC236}">
                  <a16:creationId xmlns:a16="http://schemas.microsoft.com/office/drawing/2014/main" id="{20CC6B02-4764-4DEE-A190-5DBA03668ADE}"/>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2" name="Freeform: Shape 1891">
              <a:extLst>
                <a:ext uri="{FF2B5EF4-FFF2-40B4-BE49-F238E27FC236}">
                  <a16:creationId xmlns:a16="http://schemas.microsoft.com/office/drawing/2014/main" id="{88C97E2F-3007-4E63-ABEC-0B22D619E92E}"/>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3" name="Freeform: Shape 1892">
              <a:extLst>
                <a:ext uri="{FF2B5EF4-FFF2-40B4-BE49-F238E27FC236}">
                  <a16:creationId xmlns:a16="http://schemas.microsoft.com/office/drawing/2014/main" id="{12CF70EE-6352-485E-911B-43CCB10CD39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4" name="Freeform: Shape 1893">
              <a:extLst>
                <a:ext uri="{FF2B5EF4-FFF2-40B4-BE49-F238E27FC236}">
                  <a16:creationId xmlns:a16="http://schemas.microsoft.com/office/drawing/2014/main" id="{13947241-3A2A-47A8-A824-59BBB77B25D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5" name="Freeform: Shape 1894">
              <a:extLst>
                <a:ext uri="{FF2B5EF4-FFF2-40B4-BE49-F238E27FC236}">
                  <a16:creationId xmlns:a16="http://schemas.microsoft.com/office/drawing/2014/main" id="{E8955080-C760-4051-B964-BAB9B169C498}"/>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6" name="Freeform 46">
            <a:extLst>
              <a:ext uri="{FF2B5EF4-FFF2-40B4-BE49-F238E27FC236}">
                <a16:creationId xmlns:a16="http://schemas.microsoft.com/office/drawing/2014/main" id="{23ED39F2-D617-4A5D-A8FB-D5EB2770EB99}"/>
              </a:ext>
            </a:extLst>
          </p:cNvPr>
          <p:cNvSpPr>
            <a:spLocks/>
          </p:cNvSpPr>
          <p:nvPr/>
        </p:nvSpPr>
        <p:spPr bwMode="auto">
          <a:xfrm>
            <a:off x="2445625" y="3297369"/>
            <a:ext cx="1282" cy="256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1898" name="Freeform 46">
            <a:extLst>
              <a:ext uri="{FF2B5EF4-FFF2-40B4-BE49-F238E27FC236}">
                <a16:creationId xmlns:a16="http://schemas.microsoft.com/office/drawing/2014/main" id="{3C80564D-CBD2-4027-B564-EFBB5199D617}"/>
              </a:ext>
            </a:extLst>
          </p:cNvPr>
          <p:cNvSpPr>
            <a:spLocks/>
          </p:cNvSpPr>
          <p:nvPr/>
        </p:nvSpPr>
        <p:spPr bwMode="auto">
          <a:xfrm>
            <a:off x="2535801" y="3197325"/>
            <a:ext cx="927" cy="185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nvGrpSpPr>
          <p:cNvPr id="1915" name="Graphic 272">
            <a:extLst>
              <a:ext uri="{FF2B5EF4-FFF2-40B4-BE49-F238E27FC236}">
                <a16:creationId xmlns:a16="http://schemas.microsoft.com/office/drawing/2014/main" id="{DA0E9094-1E46-4F26-9E14-67745E810094}"/>
              </a:ext>
            </a:extLst>
          </p:cNvPr>
          <p:cNvGrpSpPr/>
          <p:nvPr/>
        </p:nvGrpSpPr>
        <p:grpSpPr>
          <a:xfrm>
            <a:off x="8370658" y="2581839"/>
            <a:ext cx="385029" cy="407677"/>
            <a:chOff x="7192138" y="2346248"/>
            <a:chExt cx="417313" cy="441861"/>
          </a:xfrm>
          <a:solidFill>
            <a:schemeClr val="accent1"/>
          </a:solidFill>
        </p:grpSpPr>
        <p:sp>
          <p:nvSpPr>
            <p:cNvPr id="1916" name="Freeform: Shape 1915">
              <a:extLst>
                <a:ext uri="{FF2B5EF4-FFF2-40B4-BE49-F238E27FC236}">
                  <a16:creationId xmlns:a16="http://schemas.microsoft.com/office/drawing/2014/main" id="{4A54BE60-5D4A-4304-9B50-7598C93CD9E1}"/>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rgbClr val="A6A6A6"/>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7" name="Freeform: Shape 1916">
              <a:extLst>
                <a:ext uri="{FF2B5EF4-FFF2-40B4-BE49-F238E27FC236}">
                  <a16:creationId xmlns:a16="http://schemas.microsoft.com/office/drawing/2014/main" id="{FA25F453-C7FF-4E4D-AF33-F24B4F34639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8" name="Freeform: Shape 1917">
              <a:extLst>
                <a:ext uri="{FF2B5EF4-FFF2-40B4-BE49-F238E27FC236}">
                  <a16:creationId xmlns:a16="http://schemas.microsoft.com/office/drawing/2014/main" id="{8297CF9B-EBD4-45B3-B3C8-77B0C1FFABAE}"/>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9" name="Freeform: Shape 1918">
              <a:extLst>
                <a:ext uri="{FF2B5EF4-FFF2-40B4-BE49-F238E27FC236}">
                  <a16:creationId xmlns:a16="http://schemas.microsoft.com/office/drawing/2014/main" id="{B73CC5E0-E93F-4AB2-B7D9-8664CE049A14}"/>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0" name="Freeform: Shape 1919">
              <a:extLst>
                <a:ext uri="{FF2B5EF4-FFF2-40B4-BE49-F238E27FC236}">
                  <a16:creationId xmlns:a16="http://schemas.microsoft.com/office/drawing/2014/main" id="{145C54F8-D943-4FDA-9C37-9355D3576D6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1" name="Freeform: Shape 1920">
              <a:extLst>
                <a:ext uri="{FF2B5EF4-FFF2-40B4-BE49-F238E27FC236}">
                  <a16:creationId xmlns:a16="http://schemas.microsoft.com/office/drawing/2014/main" id="{707098EB-065B-472C-ACAC-DC14500E9891}"/>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42" name="Rectangle 1941">
            <a:extLst>
              <a:ext uri="{FF2B5EF4-FFF2-40B4-BE49-F238E27FC236}">
                <a16:creationId xmlns:a16="http://schemas.microsoft.com/office/drawing/2014/main" id="{0A0CD258-5760-4E33-9BFA-614E357890F2}"/>
              </a:ext>
            </a:extLst>
          </p:cNvPr>
          <p:cNvSpPr/>
          <p:nvPr/>
        </p:nvSpPr>
        <p:spPr bwMode="auto">
          <a:xfrm>
            <a:off x="3313020" y="2927486"/>
            <a:ext cx="235905" cy="1067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F7438392-CED4-438B-8158-DB830AF5AFD5}"/>
              </a:ext>
            </a:extLst>
          </p:cNvPr>
          <p:cNvGrpSpPr/>
          <p:nvPr/>
        </p:nvGrpSpPr>
        <p:grpSpPr>
          <a:xfrm>
            <a:off x="3693179" y="2623832"/>
            <a:ext cx="270250" cy="380656"/>
            <a:chOff x="3755027" y="2539151"/>
            <a:chExt cx="329560" cy="464197"/>
          </a:xfrm>
        </p:grpSpPr>
        <p:sp>
          <p:nvSpPr>
            <p:cNvPr id="1943" name="Rectangle 1942">
              <a:extLst>
                <a:ext uri="{FF2B5EF4-FFF2-40B4-BE49-F238E27FC236}">
                  <a16:creationId xmlns:a16="http://schemas.microsoft.com/office/drawing/2014/main" id="{0688F668-81C7-4656-93F7-5F9DB044482D}"/>
                </a:ext>
              </a:extLst>
            </p:cNvPr>
            <p:cNvSpPr/>
            <p:nvPr/>
          </p:nvSpPr>
          <p:spPr bwMode="auto">
            <a:xfrm>
              <a:off x="3772821" y="2553455"/>
              <a:ext cx="308083" cy="43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44" name="Group 21">
              <a:extLst>
                <a:ext uri="{FF2B5EF4-FFF2-40B4-BE49-F238E27FC236}">
                  <a16:creationId xmlns:a16="http://schemas.microsoft.com/office/drawing/2014/main" id="{124852CB-F7B9-4E9B-9BD8-792BD5BC44EA}"/>
                </a:ext>
              </a:extLst>
            </p:cNvPr>
            <p:cNvGrpSpPr>
              <a:grpSpLocks noChangeAspect="1"/>
            </p:cNvGrpSpPr>
            <p:nvPr/>
          </p:nvGrpSpPr>
          <p:grpSpPr bwMode="auto">
            <a:xfrm>
              <a:off x="3755027" y="2539151"/>
              <a:ext cx="329560" cy="464197"/>
              <a:chOff x="2437" y="818"/>
              <a:chExt cx="164" cy="231"/>
            </a:xfrm>
            <a:solidFill>
              <a:schemeClr val="tx1"/>
            </a:solidFill>
          </p:grpSpPr>
          <p:sp>
            <p:nvSpPr>
              <p:cNvPr id="1945" name="Freeform 22">
                <a:extLst>
                  <a:ext uri="{FF2B5EF4-FFF2-40B4-BE49-F238E27FC236}">
                    <a16:creationId xmlns:a16="http://schemas.microsoft.com/office/drawing/2014/main" id="{2D310D33-1C82-45BC-8194-CB037C24F07B}"/>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46" name="Freeform 23">
                <a:extLst>
                  <a:ext uri="{FF2B5EF4-FFF2-40B4-BE49-F238E27FC236}">
                    <a16:creationId xmlns:a16="http://schemas.microsoft.com/office/drawing/2014/main" id="{7539BD02-C2A0-46B3-A6BA-99705EDB86E4}"/>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rgbClr val="BFBFB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947" name="Freeform 189">
            <a:extLst>
              <a:ext uri="{FF2B5EF4-FFF2-40B4-BE49-F238E27FC236}">
                <a16:creationId xmlns:a16="http://schemas.microsoft.com/office/drawing/2014/main" id="{6A13FF51-878C-4DE2-A025-7C8D660EEFFF}"/>
              </a:ext>
            </a:extLst>
          </p:cNvPr>
          <p:cNvSpPr>
            <a:spLocks noEditPoints="1"/>
          </p:cNvSpPr>
          <p:nvPr/>
        </p:nvSpPr>
        <p:spPr bwMode="auto">
          <a:xfrm>
            <a:off x="3300932" y="2899376"/>
            <a:ext cx="260261" cy="15010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solidFill>
            <a:srgbClr val="A6A6A6"/>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48" name="Freeform: Shape 1947">
            <a:extLst>
              <a:ext uri="{FF2B5EF4-FFF2-40B4-BE49-F238E27FC236}">
                <a16:creationId xmlns:a16="http://schemas.microsoft.com/office/drawing/2014/main" id="{479F84D5-2DB5-4D25-B8DF-AE84F3E142A0}"/>
              </a:ext>
            </a:extLst>
          </p:cNvPr>
          <p:cNvSpPr>
            <a:spLocks/>
          </p:cNvSpPr>
          <p:nvPr/>
        </p:nvSpPr>
        <p:spPr bwMode="auto">
          <a:xfrm>
            <a:off x="3290038" y="2760166"/>
            <a:ext cx="280840" cy="159788"/>
          </a:xfrm>
          <a:custGeom>
            <a:avLst/>
            <a:gdLst>
              <a:gd name="connsiteX0" fmla="*/ 61442 w 286471"/>
              <a:gd name="connsiteY0" fmla="*/ 0 h 162992"/>
              <a:gd name="connsiteX1" fmla="*/ 225030 w 286471"/>
              <a:gd name="connsiteY1" fmla="*/ 0 h 162992"/>
              <a:gd name="connsiteX2" fmla="*/ 225030 w 286471"/>
              <a:gd name="connsiteY2" fmla="*/ 50426 h 162992"/>
              <a:gd name="connsiteX3" fmla="*/ 153604 w 286471"/>
              <a:gd name="connsiteY3" fmla="*/ 50426 h 162992"/>
              <a:gd name="connsiteX4" fmla="*/ 153604 w 286471"/>
              <a:gd name="connsiteY4" fmla="*/ 61122 h 162992"/>
              <a:gd name="connsiteX5" fmla="*/ 245766 w 286471"/>
              <a:gd name="connsiteY5" fmla="*/ 61122 h 162992"/>
              <a:gd name="connsiteX6" fmla="*/ 286471 w 286471"/>
              <a:gd name="connsiteY6" fmla="*/ 122244 h 162992"/>
              <a:gd name="connsiteX7" fmla="*/ 286471 w 286471"/>
              <a:gd name="connsiteY7" fmla="*/ 142234 h 162992"/>
              <a:gd name="connsiteX8" fmla="*/ 276476 w 286471"/>
              <a:gd name="connsiteY8" fmla="*/ 159917 h 162992"/>
              <a:gd name="connsiteX9" fmla="*/ 266482 w 286471"/>
              <a:gd name="connsiteY9" fmla="*/ 162992 h 162992"/>
              <a:gd name="connsiteX10" fmla="*/ 245723 w 286471"/>
              <a:gd name="connsiteY10" fmla="*/ 142234 h 162992"/>
              <a:gd name="connsiteX11" fmla="*/ 224965 w 286471"/>
              <a:gd name="connsiteY11" fmla="*/ 162992 h 162992"/>
              <a:gd name="connsiteX12" fmla="*/ 204975 w 286471"/>
              <a:gd name="connsiteY12" fmla="*/ 142234 h 162992"/>
              <a:gd name="connsiteX13" fmla="*/ 184217 w 286471"/>
              <a:gd name="connsiteY13" fmla="*/ 162992 h 162992"/>
              <a:gd name="connsiteX14" fmla="*/ 164227 w 286471"/>
              <a:gd name="connsiteY14" fmla="*/ 142234 h 162992"/>
              <a:gd name="connsiteX15" fmla="*/ 164227 w 286471"/>
              <a:gd name="connsiteY15" fmla="*/ 122244 h 162992"/>
              <a:gd name="connsiteX16" fmla="*/ 162992 w 286471"/>
              <a:gd name="connsiteY16" fmla="*/ 122244 h 162992"/>
              <a:gd name="connsiteX17" fmla="*/ 162992 w 286471"/>
              <a:gd name="connsiteY17" fmla="*/ 142001 h 162992"/>
              <a:gd name="connsiteX18" fmla="*/ 162992 w 286471"/>
              <a:gd name="connsiteY18" fmla="*/ 142234 h 162992"/>
              <a:gd name="connsiteX19" fmla="*/ 143003 w 286471"/>
              <a:gd name="connsiteY19" fmla="*/ 162992 h 162992"/>
              <a:gd name="connsiteX20" fmla="*/ 122244 w 286471"/>
              <a:gd name="connsiteY20" fmla="*/ 142234 h 162992"/>
              <a:gd name="connsiteX21" fmla="*/ 102115 w 286471"/>
              <a:gd name="connsiteY21" fmla="*/ 162992 h 162992"/>
              <a:gd name="connsiteX22" fmla="*/ 82731 w 286471"/>
              <a:gd name="connsiteY22" fmla="*/ 142234 h 162992"/>
              <a:gd name="connsiteX23" fmla="*/ 61973 w 286471"/>
              <a:gd name="connsiteY23" fmla="*/ 162992 h 162992"/>
              <a:gd name="connsiteX24" fmla="*/ 41983 w 286471"/>
              <a:gd name="connsiteY24" fmla="*/ 142234 h 162992"/>
              <a:gd name="connsiteX25" fmla="*/ 20992 w 286471"/>
              <a:gd name="connsiteY25" fmla="*/ 162992 h 162992"/>
              <a:gd name="connsiteX26" fmla="*/ 10885 w 286471"/>
              <a:gd name="connsiteY26" fmla="*/ 159917 h 162992"/>
              <a:gd name="connsiteX27" fmla="*/ 0 w 286471"/>
              <a:gd name="connsiteY27" fmla="*/ 142234 h 162992"/>
              <a:gd name="connsiteX28" fmla="*/ 0 w 286471"/>
              <a:gd name="connsiteY28" fmla="*/ 122244 h 162992"/>
              <a:gd name="connsiteX29" fmla="*/ 41473 w 286471"/>
              <a:gd name="connsiteY29" fmla="*/ 61122 h 162992"/>
              <a:gd name="connsiteX30" fmla="*/ 133635 w 286471"/>
              <a:gd name="connsiteY30" fmla="*/ 61122 h 162992"/>
              <a:gd name="connsiteX31" fmla="*/ 133635 w 286471"/>
              <a:gd name="connsiteY31" fmla="*/ 50426 h 162992"/>
              <a:gd name="connsiteX32" fmla="*/ 61442 w 286471"/>
              <a:gd name="connsiteY32" fmla="*/ 50426 h 16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6471" h="162992">
                <a:moveTo>
                  <a:pt x="61442" y="0"/>
                </a:moveTo>
                <a:lnTo>
                  <a:pt x="225030" y="0"/>
                </a:lnTo>
                <a:lnTo>
                  <a:pt x="225030" y="50426"/>
                </a:lnTo>
                <a:lnTo>
                  <a:pt x="153604" y="50426"/>
                </a:lnTo>
                <a:lnTo>
                  <a:pt x="153604" y="61122"/>
                </a:lnTo>
                <a:lnTo>
                  <a:pt x="245766" y="61122"/>
                </a:lnTo>
                <a:lnTo>
                  <a:pt x="286471" y="122244"/>
                </a:lnTo>
                <a:lnTo>
                  <a:pt x="286471" y="142234"/>
                </a:lnTo>
                <a:cubicBezTo>
                  <a:pt x="286471" y="149922"/>
                  <a:pt x="282627" y="156841"/>
                  <a:pt x="276476" y="159917"/>
                </a:cubicBezTo>
                <a:cubicBezTo>
                  <a:pt x="273401" y="161454"/>
                  <a:pt x="269557" y="162992"/>
                  <a:pt x="266482" y="162992"/>
                </a:cubicBezTo>
                <a:cubicBezTo>
                  <a:pt x="254949" y="162992"/>
                  <a:pt x="245723" y="153766"/>
                  <a:pt x="245723" y="142234"/>
                </a:cubicBezTo>
                <a:cubicBezTo>
                  <a:pt x="245723" y="153766"/>
                  <a:pt x="236497" y="162992"/>
                  <a:pt x="224965" y="162992"/>
                </a:cubicBezTo>
                <a:cubicBezTo>
                  <a:pt x="214201" y="162992"/>
                  <a:pt x="204975" y="153766"/>
                  <a:pt x="204975" y="142234"/>
                </a:cubicBezTo>
                <a:cubicBezTo>
                  <a:pt x="204975" y="153766"/>
                  <a:pt x="195749" y="162992"/>
                  <a:pt x="184217" y="162992"/>
                </a:cubicBezTo>
                <a:cubicBezTo>
                  <a:pt x="173453" y="162992"/>
                  <a:pt x="164227" y="153766"/>
                  <a:pt x="164227" y="142234"/>
                </a:cubicBezTo>
                <a:lnTo>
                  <a:pt x="164227" y="122244"/>
                </a:lnTo>
                <a:lnTo>
                  <a:pt x="162992" y="122244"/>
                </a:lnTo>
                <a:lnTo>
                  <a:pt x="162992" y="142001"/>
                </a:lnTo>
                <a:lnTo>
                  <a:pt x="162992" y="142234"/>
                </a:lnTo>
                <a:cubicBezTo>
                  <a:pt x="162992" y="153766"/>
                  <a:pt x="153766" y="162992"/>
                  <a:pt x="143003" y="162992"/>
                </a:cubicBezTo>
                <a:cubicBezTo>
                  <a:pt x="131470" y="162992"/>
                  <a:pt x="122244" y="153766"/>
                  <a:pt x="122244" y="142234"/>
                </a:cubicBezTo>
                <a:cubicBezTo>
                  <a:pt x="122244" y="153766"/>
                  <a:pt x="113298" y="162992"/>
                  <a:pt x="102115" y="162992"/>
                </a:cubicBezTo>
                <a:cubicBezTo>
                  <a:pt x="91677" y="162992"/>
                  <a:pt x="82731" y="153766"/>
                  <a:pt x="82731" y="142234"/>
                </a:cubicBezTo>
                <a:cubicBezTo>
                  <a:pt x="82731" y="153766"/>
                  <a:pt x="73505" y="162992"/>
                  <a:pt x="61973" y="162992"/>
                </a:cubicBezTo>
                <a:cubicBezTo>
                  <a:pt x="51209" y="162992"/>
                  <a:pt x="41983" y="153766"/>
                  <a:pt x="41983" y="142234"/>
                </a:cubicBezTo>
                <a:cubicBezTo>
                  <a:pt x="41206" y="153766"/>
                  <a:pt x="32654" y="162992"/>
                  <a:pt x="20992" y="162992"/>
                </a:cubicBezTo>
                <a:cubicBezTo>
                  <a:pt x="17104" y="162992"/>
                  <a:pt x="13994" y="161454"/>
                  <a:pt x="10885" y="159917"/>
                </a:cubicBezTo>
                <a:cubicBezTo>
                  <a:pt x="4665" y="156841"/>
                  <a:pt x="0" y="149922"/>
                  <a:pt x="0" y="142234"/>
                </a:cubicBezTo>
                <a:lnTo>
                  <a:pt x="0" y="122244"/>
                </a:lnTo>
                <a:lnTo>
                  <a:pt x="41473" y="61122"/>
                </a:lnTo>
                <a:lnTo>
                  <a:pt x="133635" y="61122"/>
                </a:lnTo>
                <a:lnTo>
                  <a:pt x="133635" y="50426"/>
                </a:lnTo>
                <a:lnTo>
                  <a:pt x="61442" y="50426"/>
                </a:lnTo>
                <a:close/>
              </a:path>
            </a:pathLst>
          </a:custGeom>
          <a:solidFill>
            <a:srgbClr val="BFBFBF"/>
          </a:solidFill>
          <a:ln w="0">
            <a:noFill/>
            <a:prstDash val="solid"/>
            <a:round/>
            <a:headEnd/>
            <a:tailEnd/>
          </a:ln>
        </p:spPr>
        <p:txBody>
          <a:bodyPr vert="horz" wrap="square" lIns="107571" tIns="53785" rIns="107571" bIns="53785"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49" name="Freeform: Shape 1948">
            <a:extLst>
              <a:ext uri="{FF2B5EF4-FFF2-40B4-BE49-F238E27FC236}">
                <a16:creationId xmlns:a16="http://schemas.microsoft.com/office/drawing/2014/main" id="{F27A8CE8-8869-42C9-B16C-D6F0E2A154C4}"/>
              </a:ext>
            </a:extLst>
          </p:cNvPr>
          <p:cNvSpPr/>
          <p:nvPr/>
        </p:nvSpPr>
        <p:spPr>
          <a:xfrm>
            <a:off x="1451400" y="3311556"/>
            <a:ext cx="561263" cy="295402"/>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0" name="Freeform: Shape 1949">
            <a:extLst>
              <a:ext uri="{FF2B5EF4-FFF2-40B4-BE49-F238E27FC236}">
                <a16:creationId xmlns:a16="http://schemas.microsoft.com/office/drawing/2014/main" id="{B45CE768-A72E-41CA-957E-2236AE1C2D3A}"/>
              </a:ext>
            </a:extLst>
          </p:cNvPr>
          <p:cNvSpPr/>
          <p:nvPr/>
        </p:nvSpPr>
        <p:spPr>
          <a:xfrm>
            <a:off x="2023002" y="3310079"/>
            <a:ext cx="147700" cy="31017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51" name="Graphic 653">
            <a:extLst>
              <a:ext uri="{FF2B5EF4-FFF2-40B4-BE49-F238E27FC236}">
                <a16:creationId xmlns:a16="http://schemas.microsoft.com/office/drawing/2014/main" id="{CC53C79E-7048-4695-9614-0FE0D2CEDBD7}"/>
              </a:ext>
            </a:extLst>
          </p:cNvPr>
          <p:cNvGrpSpPr/>
          <p:nvPr/>
        </p:nvGrpSpPr>
        <p:grpSpPr>
          <a:xfrm>
            <a:off x="1569561" y="3066372"/>
            <a:ext cx="480027" cy="242229"/>
            <a:chOff x="1718244" y="3581870"/>
            <a:chExt cx="489653" cy="247086"/>
          </a:xfrm>
          <a:solidFill>
            <a:schemeClr val="accent1"/>
          </a:solidFill>
        </p:grpSpPr>
        <p:grpSp>
          <p:nvGrpSpPr>
            <p:cNvPr id="1952" name="Graphic 653">
              <a:extLst>
                <a:ext uri="{FF2B5EF4-FFF2-40B4-BE49-F238E27FC236}">
                  <a16:creationId xmlns:a16="http://schemas.microsoft.com/office/drawing/2014/main" id="{0EFF3BBD-5299-47D5-A4C6-8F829F3187D9}"/>
                </a:ext>
              </a:extLst>
            </p:cNvPr>
            <p:cNvGrpSpPr/>
            <p:nvPr/>
          </p:nvGrpSpPr>
          <p:grpSpPr>
            <a:xfrm>
              <a:off x="1718244" y="3581870"/>
              <a:ext cx="105464" cy="241060"/>
              <a:chOff x="1718244" y="3581870"/>
              <a:chExt cx="105464" cy="241060"/>
            </a:xfrm>
            <a:solidFill>
              <a:schemeClr val="accent1"/>
            </a:solidFill>
          </p:grpSpPr>
          <p:sp>
            <p:nvSpPr>
              <p:cNvPr id="1966" name="Freeform: Shape 1965">
                <a:extLst>
                  <a:ext uri="{FF2B5EF4-FFF2-40B4-BE49-F238E27FC236}">
                    <a16:creationId xmlns:a16="http://schemas.microsoft.com/office/drawing/2014/main" id="{A9A42BED-27AA-48E1-9A88-B89DF9C9E6F5}"/>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7" name="Freeform: Shape 1966">
                <a:extLst>
                  <a:ext uri="{FF2B5EF4-FFF2-40B4-BE49-F238E27FC236}">
                    <a16:creationId xmlns:a16="http://schemas.microsoft.com/office/drawing/2014/main" id="{A6E3D58F-32F4-4BFB-B019-BCFD59E6BF9F}"/>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3" name="Graphic 653">
              <a:extLst>
                <a:ext uri="{FF2B5EF4-FFF2-40B4-BE49-F238E27FC236}">
                  <a16:creationId xmlns:a16="http://schemas.microsoft.com/office/drawing/2014/main" id="{16B03969-2511-4704-B10C-6F99DE602327}"/>
                </a:ext>
              </a:extLst>
            </p:cNvPr>
            <p:cNvGrpSpPr/>
            <p:nvPr/>
          </p:nvGrpSpPr>
          <p:grpSpPr>
            <a:xfrm>
              <a:off x="1911092" y="3587896"/>
              <a:ext cx="105464" cy="241060"/>
              <a:chOff x="1911092" y="3587896"/>
              <a:chExt cx="105464" cy="241060"/>
            </a:xfrm>
            <a:solidFill>
              <a:schemeClr val="accent1"/>
            </a:solidFill>
          </p:grpSpPr>
          <p:sp>
            <p:nvSpPr>
              <p:cNvPr id="1964" name="Freeform: Shape 1963">
                <a:extLst>
                  <a:ext uri="{FF2B5EF4-FFF2-40B4-BE49-F238E27FC236}">
                    <a16:creationId xmlns:a16="http://schemas.microsoft.com/office/drawing/2014/main" id="{F88647CB-9BFB-4D9B-B17A-0F9BCDD9FBB7}"/>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5" name="Freeform: Shape 1964">
                <a:extLst>
                  <a:ext uri="{FF2B5EF4-FFF2-40B4-BE49-F238E27FC236}">
                    <a16:creationId xmlns:a16="http://schemas.microsoft.com/office/drawing/2014/main" id="{7FB75AA9-78D8-4276-8AAC-FE649A74A75F}"/>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4" name="Graphic 653">
              <a:extLst>
                <a:ext uri="{FF2B5EF4-FFF2-40B4-BE49-F238E27FC236}">
                  <a16:creationId xmlns:a16="http://schemas.microsoft.com/office/drawing/2014/main" id="{191C0461-6AB0-4BA8-93E2-977FCD104EEA}"/>
                </a:ext>
              </a:extLst>
            </p:cNvPr>
            <p:cNvGrpSpPr/>
            <p:nvPr/>
          </p:nvGrpSpPr>
          <p:grpSpPr>
            <a:xfrm>
              <a:off x="2102433" y="3584883"/>
              <a:ext cx="105464" cy="241060"/>
              <a:chOff x="2102433" y="3584883"/>
              <a:chExt cx="105464" cy="241060"/>
            </a:xfrm>
            <a:solidFill>
              <a:schemeClr val="accent1"/>
            </a:solidFill>
          </p:grpSpPr>
          <p:sp>
            <p:nvSpPr>
              <p:cNvPr id="1962" name="Freeform: Shape 1961">
                <a:extLst>
                  <a:ext uri="{FF2B5EF4-FFF2-40B4-BE49-F238E27FC236}">
                    <a16:creationId xmlns:a16="http://schemas.microsoft.com/office/drawing/2014/main" id="{19B694C9-1888-4B94-A858-5D83808F58E9}"/>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3" name="Freeform: Shape 1962">
                <a:extLst>
                  <a:ext uri="{FF2B5EF4-FFF2-40B4-BE49-F238E27FC236}">
                    <a16:creationId xmlns:a16="http://schemas.microsoft.com/office/drawing/2014/main" id="{D99898AE-8700-47CF-BB25-0FD79F95E6FA}"/>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55" name="Freeform: Shape 1954">
              <a:extLst>
                <a:ext uri="{FF2B5EF4-FFF2-40B4-BE49-F238E27FC236}">
                  <a16:creationId xmlns:a16="http://schemas.microsoft.com/office/drawing/2014/main" id="{E65570CD-65FC-4518-BB11-191A7AE01C85}"/>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6" name="Freeform: Shape 1955">
              <a:extLst>
                <a:ext uri="{FF2B5EF4-FFF2-40B4-BE49-F238E27FC236}">
                  <a16:creationId xmlns:a16="http://schemas.microsoft.com/office/drawing/2014/main" id="{29F39780-0D61-4FA3-9118-9D38A24B2D5E}"/>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7" name="Freeform: Shape 1956">
              <a:extLst>
                <a:ext uri="{FF2B5EF4-FFF2-40B4-BE49-F238E27FC236}">
                  <a16:creationId xmlns:a16="http://schemas.microsoft.com/office/drawing/2014/main" id="{A8920539-E7D2-4A00-8B38-0C327D32A1DE}"/>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8" name="Freeform: Shape 1957">
              <a:extLst>
                <a:ext uri="{FF2B5EF4-FFF2-40B4-BE49-F238E27FC236}">
                  <a16:creationId xmlns:a16="http://schemas.microsoft.com/office/drawing/2014/main" id="{72E094E1-120F-4A9A-948E-0DA25CBB38C8}"/>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9" name="Freeform: Shape 1958">
              <a:extLst>
                <a:ext uri="{FF2B5EF4-FFF2-40B4-BE49-F238E27FC236}">
                  <a16:creationId xmlns:a16="http://schemas.microsoft.com/office/drawing/2014/main" id="{DA7DFA3B-F951-47D7-8C28-7D780B6E0CB4}"/>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0" name="Freeform: Shape 1959">
              <a:extLst>
                <a:ext uri="{FF2B5EF4-FFF2-40B4-BE49-F238E27FC236}">
                  <a16:creationId xmlns:a16="http://schemas.microsoft.com/office/drawing/2014/main" id="{7DF18ADF-5607-40A9-AFF8-E444671B3C37}"/>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1" name="Freeform: Shape 1960">
              <a:extLst>
                <a:ext uri="{FF2B5EF4-FFF2-40B4-BE49-F238E27FC236}">
                  <a16:creationId xmlns:a16="http://schemas.microsoft.com/office/drawing/2014/main" id="{53538371-4CC3-4E93-99BA-EC00F08CE088}"/>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C82E3662-0412-4FE3-B185-562776639765}"/>
              </a:ext>
            </a:extLst>
          </p:cNvPr>
          <p:cNvSpPr>
            <a:spLocks noGrp="1"/>
          </p:cNvSpPr>
          <p:nvPr>
            <p:ph type="title"/>
          </p:nvPr>
        </p:nvSpPr>
        <p:spPr>
          <a:xfrm>
            <a:off x="455995" y="620428"/>
            <a:ext cx="11306469" cy="397545"/>
          </a:xfrm>
        </p:spPr>
        <p:txBody>
          <a:bodyPr/>
          <a:lstStyle/>
          <a:p>
            <a:r>
              <a:rPr lang="en-US" sz="2800">
                <a:solidFill>
                  <a:schemeClr val="bg1"/>
                </a:solidFill>
              </a:rPr>
              <a:t>Where does IoT come from? </a:t>
            </a:r>
            <a:endParaRPr lang="en-US" spc="0">
              <a:solidFill>
                <a:schemeClr val="bg1"/>
              </a:solidFill>
              <a:latin typeface="+mn-lt"/>
            </a:endParaRPr>
          </a:p>
        </p:txBody>
      </p:sp>
      <p:sp>
        <p:nvSpPr>
          <p:cNvPr id="799" name="Oval 798">
            <a:extLst>
              <a:ext uri="{FF2B5EF4-FFF2-40B4-BE49-F238E27FC236}">
                <a16:creationId xmlns:a16="http://schemas.microsoft.com/office/drawing/2014/main" id="{5DF61AB9-46AD-4354-A601-4CD9737751AF}"/>
              </a:ext>
            </a:extLst>
          </p:cNvPr>
          <p:cNvSpPr/>
          <p:nvPr/>
        </p:nvSpPr>
        <p:spPr bwMode="auto">
          <a:xfrm>
            <a:off x="9967649" y="2745996"/>
            <a:ext cx="516984" cy="51698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01" name="Graphic 56">
            <a:extLst>
              <a:ext uri="{FF2B5EF4-FFF2-40B4-BE49-F238E27FC236}">
                <a16:creationId xmlns:a16="http://schemas.microsoft.com/office/drawing/2014/main" id="{840C3BFF-D3EB-48BE-B887-04EE7B6D899B}"/>
              </a:ext>
            </a:extLst>
          </p:cNvPr>
          <p:cNvGrpSpPr/>
          <p:nvPr/>
        </p:nvGrpSpPr>
        <p:grpSpPr>
          <a:xfrm flipH="1">
            <a:off x="4400582" y="3999023"/>
            <a:ext cx="439013" cy="251998"/>
            <a:chOff x="9027932" y="2381633"/>
            <a:chExt cx="791527" cy="454343"/>
          </a:xfrm>
          <a:solidFill>
            <a:srgbClr val="50E6FF"/>
          </a:solidFill>
        </p:grpSpPr>
        <p:sp>
          <p:nvSpPr>
            <p:cNvPr id="1902" name="Freeform: Shape 1901">
              <a:extLst>
                <a:ext uri="{FF2B5EF4-FFF2-40B4-BE49-F238E27FC236}">
                  <a16:creationId xmlns:a16="http://schemas.microsoft.com/office/drawing/2014/main" id="{1127D5B8-D49E-4650-A787-C7A77F1BE44F}"/>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bg1">
                <a:lumMod val="9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3" name="Freeform: Shape 1902">
              <a:extLst>
                <a:ext uri="{FF2B5EF4-FFF2-40B4-BE49-F238E27FC236}">
                  <a16:creationId xmlns:a16="http://schemas.microsoft.com/office/drawing/2014/main" id="{16222E14-1BBA-4807-B17F-BC423ACB6858}"/>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4" name="Freeform: Shape 1903">
              <a:extLst>
                <a:ext uri="{FF2B5EF4-FFF2-40B4-BE49-F238E27FC236}">
                  <a16:creationId xmlns:a16="http://schemas.microsoft.com/office/drawing/2014/main" id="{5E78C6F7-D40C-4A11-B289-4A9676C30642}"/>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bg1">
                <a:lumMod val="9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5" name="Freeform: Shape 1904">
              <a:extLst>
                <a:ext uri="{FF2B5EF4-FFF2-40B4-BE49-F238E27FC236}">
                  <a16:creationId xmlns:a16="http://schemas.microsoft.com/office/drawing/2014/main" id="{B3FFC247-E780-40E9-9A7B-5010A9415295}"/>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22" name="Oval 1921">
            <a:extLst>
              <a:ext uri="{FF2B5EF4-FFF2-40B4-BE49-F238E27FC236}">
                <a16:creationId xmlns:a16="http://schemas.microsoft.com/office/drawing/2014/main" id="{03911537-5E28-44ED-A9C6-C33A99DA4F66}"/>
              </a:ext>
            </a:extLst>
          </p:cNvPr>
          <p:cNvSpPr/>
          <p:nvPr/>
        </p:nvSpPr>
        <p:spPr bwMode="auto">
          <a:xfrm>
            <a:off x="9189181" y="2900413"/>
            <a:ext cx="486554" cy="48655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3" name="Freeform: Shape 1922">
            <a:extLst>
              <a:ext uri="{FF2B5EF4-FFF2-40B4-BE49-F238E27FC236}">
                <a16:creationId xmlns:a16="http://schemas.microsoft.com/office/drawing/2014/main" id="{80C210D8-48AB-4A33-B52C-5348C03C3601}"/>
              </a:ext>
            </a:extLst>
          </p:cNvPr>
          <p:cNvSpPr/>
          <p:nvPr/>
        </p:nvSpPr>
        <p:spPr>
          <a:xfrm>
            <a:off x="10591082" y="330472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4" name="Freeform: Shape 1923">
            <a:extLst>
              <a:ext uri="{FF2B5EF4-FFF2-40B4-BE49-F238E27FC236}">
                <a16:creationId xmlns:a16="http://schemas.microsoft.com/office/drawing/2014/main" id="{BD826A54-F6E7-41C1-ABF8-692ABD8AA10E}"/>
              </a:ext>
            </a:extLst>
          </p:cNvPr>
          <p:cNvSpPr/>
          <p:nvPr/>
        </p:nvSpPr>
        <p:spPr>
          <a:xfrm>
            <a:off x="9425960" y="314907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6" name="Freeform: Shape 1925">
            <a:extLst>
              <a:ext uri="{FF2B5EF4-FFF2-40B4-BE49-F238E27FC236}">
                <a16:creationId xmlns:a16="http://schemas.microsoft.com/office/drawing/2014/main" id="{1CD333BA-AAFF-491F-A24F-BBB7F41A2EDB}"/>
              </a:ext>
            </a:extLst>
          </p:cNvPr>
          <p:cNvSpPr/>
          <p:nvPr/>
        </p:nvSpPr>
        <p:spPr>
          <a:xfrm>
            <a:off x="10213448" y="302685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7" name="Oval 1926">
            <a:extLst>
              <a:ext uri="{FF2B5EF4-FFF2-40B4-BE49-F238E27FC236}">
                <a16:creationId xmlns:a16="http://schemas.microsoft.com/office/drawing/2014/main" id="{7E9E1FBA-9496-4F94-9EC8-9BF998D4A770}"/>
              </a:ext>
            </a:extLst>
          </p:cNvPr>
          <p:cNvSpPr/>
          <p:nvPr/>
        </p:nvSpPr>
        <p:spPr bwMode="auto">
          <a:xfrm>
            <a:off x="9175492" y="2871164"/>
            <a:ext cx="516984" cy="51698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2" name="Group 1981">
            <a:extLst>
              <a:ext uri="{FF2B5EF4-FFF2-40B4-BE49-F238E27FC236}">
                <a16:creationId xmlns:a16="http://schemas.microsoft.com/office/drawing/2014/main" id="{D2A6E0E5-D08C-4EA4-9ED5-5DAE27090A8A}"/>
              </a:ext>
            </a:extLst>
          </p:cNvPr>
          <p:cNvGrpSpPr/>
          <p:nvPr/>
        </p:nvGrpSpPr>
        <p:grpSpPr>
          <a:xfrm>
            <a:off x="5848668" y="2005358"/>
            <a:ext cx="442497" cy="473164"/>
            <a:chOff x="5053306" y="1491539"/>
            <a:chExt cx="653224" cy="698497"/>
          </a:xfrm>
        </p:grpSpPr>
        <p:grpSp>
          <p:nvGrpSpPr>
            <p:cNvPr id="1983" name="Group 11">
              <a:extLst>
                <a:ext uri="{FF2B5EF4-FFF2-40B4-BE49-F238E27FC236}">
                  <a16:creationId xmlns:a16="http://schemas.microsoft.com/office/drawing/2014/main" id="{0E08A7B6-CB3D-4361-AC7E-9C0227C16571}"/>
                </a:ext>
              </a:extLst>
            </p:cNvPr>
            <p:cNvGrpSpPr>
              <a:grpSpLocks noChangeAspect="1"/>
            </p:cNvGrpSpPr>
            <p:nvPr/>
          </p:nvGrpSpPr>
          <p:grpSpPr bwMode="auto">
            <a:xfrm>
              <a:off x="5053306" y="1491539"/>
              <a:ext cx="653224" cy="698497"/>
              <a:chOff x="1574" y="821"/>
              <a:chExt cx="202" cy="216"/>
            </a:xfrm>
            <a:solidFill>
              <a:schemeClr val="tx2"/>
            </a:solidFill>
          </p:grpSpPr>
          <p:sp>
            <p:nvSpPr>
              <p:cNvPr id="1986" name="Freeform 12">
                <a:extLst>
                  <a:ext uri="{FF2B5EF4-FFF2-40B4-BE49-F238E27FC236}">
                    <a16:creationId xmlns:a16="http://schemas.microsoft.com/office/drawing/2014/main" id="{6BF6E95C-F52B-4965-9323-F66CD87FF4E3}"/>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7" name="Freeform 13">
                <a:extLst>
                  <a:ext uri="{FF2B5EF4-FFF2-40B4-BE49-F238E27FC236}">
                    <a16:creationId xmlns:a16="http://schemas.microsoft.com/office/drawing/2014/main" id="{A796F397-D02A-457A-8DE7-C4A7FE9FF79A}"/>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8" name="Freeform 14">
                <a:extLst>
                  <a:ext uri="{FF2B5EF4-FFF2-40B4-BE49-F238E27FC236}">
                    <a16:creationId xmlns:a16="http://schemas.microsoft.com/office/drawing/2014/main" id="{DEB46113-05F4-4267-BE40-AE49E5D70191}"/>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9" name="Freeform 15">
                <a:extLst>
                  <a:ext uri="{FF2B5EF4-FFF2-40B4-BE49-F238E27FC236}">
                    <a16:creationId xmlns:a16="http://schemas.microsoft.com/office/drawing/2014/main" id="{765FCC76-F62E-4651-855C-626375FBAC1B}"/>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90" name="Freeform 16">
                <a:extLst>
                  <a:ext uri="{FF2B5EF4-FFF2-40B4-BE49-F238E27FC236}">
                    <a16:creationId xmlns:a16="http://schemas.microsoft.com/office/drawing/2014/main" id="{3D5723D8-76ED-4265-ABD1-F50A3C37106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1984" name="Rectangle 1983">
              <a:extLst>
                <a:ext uri="{FF2B5EF4-FFF2-40B4-BE49-F238E27FC236}">
                  <a16:creationId xmlns:a16="http://schemas.microsoft.com/office/drawing/2014/main" id="{169DF2BD-CC0C-44EB-976D-16BFD354E5F8}"/>
                </a:ext>
              </a:extLst>
            </p:cNvPr>
            <p:cNvSpPr/>
            <p:nvPr/>
          </p:nvSpPr>
          <p:spPr bwMode="auto">
            <a:xfrm>
              <a:off x="5297765" y="1774946"/>
              <a:ext cx="196052" cy="1848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85" name="Graphic 1984">
              <a:extLst>
                <a:ext uri="{FF2B5EF4-FFF2-40B4-BE49-F238E27FC236}">
                  <a16:creationId xmlns:a16="http://schemas.microsoft.com/office/drawing/2014/main" id="{4FF2F51D-E03E-4930-8685-D9C7D29C16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25805" y="1795622"/>
              <a:ext cx="163198" cy="163198"/>
            </a:xfrm>
            <a:prstGeom prst="rect">
              <a:avLst/>
            </a:prstGeom>
          </p:spPr>
        </p:pic>
      </p:grpSp>
      <p:grpSp>
        <p:nvGrpSpPr>
          <p:cNvPr id="1992" name="Wind 1">
            <a:extLst>
              <a:ext uri="{FF2B5EF4-FFF2-40B4-BE49-F238E27FC236}">
                <a16:creationId xmlns:a16="http://schemas.microsoft.com/office/drawing/2014/main" id="{96015166-099A-4DAF-8ADF-62986D2DED05}"/>
              </a:ext>
            </a:extLst>
          </p:cNvPr>
          <p:cNvGrpSpPr/>
          <p:nvPr/>
        </p:nvGrpSpPr>
        <p:grpSpPr>
          <a:xfrm>
            <a:off x="9175492" y="2871164"/>
            <a:ext cx="516984" cy="516984"/>
            <a:chOff x="9260891" y="2203899"/>
            <a:chExt cx="527351" cy="527351"/>
          </a:xfrm>
        </p:grpSpPr>
        <p:sp>
          <p:nvSpPr>
            <p:cNvPr id="1993" name="Oval 1992">
              <a:extLst>
                <a:ext uri="{FF2B5EF4-FFF2-40B4-BE49-F238E27FC236}">
                  <a16:creationId xmlns:a16="http://schemas.microsoft.com/office/drawing/2014/main" id="{86E7E5BD-4FBC-46D8-8A94-FD24D655276A}"/>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94" name="Graphic 1993">
              <a:extLst>
                <a:ext uri="{FF2B5EF4-FFF2-40B4-BE49-F238E27FC236}">
                  <a16:creationId xmlns:a16="http://schemas.microsoft.com/office/drawing/2014/main" id="{4CFB54F8-7DE9-4723-BE37-7CC3A306DF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grpSp>
        <p:nvGrpSpPr>
          <p:cNvPr id="1995" name="Wind 2">
            <a:extLst>
              <a:ext uri="{FF2B5EF4-FFF2-40B4-BE49-F238E27FC236}">
                <a16:creationId xmlns:a16="http://schemas.microsoft.com/office/drawing/2014/main" id="{E467FCE6-A7F0-434C-A77D-896960886CE9}"/>
              </a:ext>
            </a:extLst>
          </p:cNvPr>
          <p:cNvGrpSpPr/>
          <p:nvPr/>
        </p:nvGrpSpPr>
        <p:grpSpPr>
          <a:xfrm>
            <a:off x="9967649" y="2745996"/>
            <a:ext cx="516984" cy="516984"/>
            <a:chOff x="9260891" y="2203899"/>
            <a:chExt cx="527351" cy="527351"/>
          </a:xfrm>
        </p:grpSpPr>
        <p:sp>
          <p:nvSpPr>
            <p:cNvPr id="1996" name="Oval 1995">
              <a:extLst>
                <a:ext uri="{FF2B5EF4-FFF2-40B4-BE49-F238E27FC236}">
                  <a16:creationId xmlns:a16="http://schemas.microsoft.com/office/drawing/2014/main" id="{722F0270-C6E6-4E46-9598-DE1AEFEDB2ED}"/>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97" name="Graphic 1996">
              <a:extLst>
                <a:ext uri="{FF2B5EF4-FFF2-40B4-BE49-F238E27FC236}">
                  <a16:creationId xmlns:a16="http://schemas.microsoft.com/office/drawing/2014/main" id="{E1E98755-5E5B-49BF-8AC4-62EF66A04D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grpSp>
        <p:nvGrpSpPr>
          <p:cNvPr id="1998" name="Wind 3">
            <a:extLst>
              <a:ext uri="{FF2B5EF4-FFF2-40B4-BE49-F238E27FC236}">
                <a16:creationId xmlns:a16="http://schemas.microsoft.com/office/drawing/2014/main" id="{3616AB13-606F-4EF8-B382-8CB29FDBF489}"/>
              </a:ext>
            </a:extLst>
          </p:cNvPr>
          <p:cNvGrpSpPr/>
          <p:nvPr/>
        </p:nvGrpSpPr>
        <p:grpSpPr>
          <a:xfrm>
            <a:off x="10350615" y="3022535"/>
            <a:ext cx="516984" cy="516984"/>
            <a:chOff x="9260891" y="2203899"/>
            <a:chExt cx="527351" cy="527351"/>
          </a:xfrm>
        </p:grpSpPr>
        <p:sp>
          <p:nvSpPr>
            <p:cNvPr id="1999" name="Oval 1998">
              <a:extLst>
                <a:ext uri="{FF2B5EF4-FFF2-40B4-BE49-F238E27FC236}">
                  <a16:creationId xmlns:a16="http://schemas.microsoft.com/office/drawing/2014/main" id="{6EDDA41A-767F-4ACA-A9A0-7FBBD288E1CC}"/>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00" name="Graphic 1999">
              <a:extLst>
                <a:ext uri="{FF2B5EF4-FFF2-40B4-BE49-F238E27FC236}">
                  <a16:creationId xmlns:a16="http://schemas.microsoft.com/office/drawing/2014/main" id="{CA09798A-F6DC-41E0-81D6-BA1F882593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sp>
        <p:nvSpPr>
          <p:cNvPr id="2001" name="Smoke">
            <a:extLst>
              <a:ext uri="{FF2B5EF4-FFF2-40B4-BE49-F238E27FC236}">
                <a16:creationId xmlns:a16="http://schemas.microsoft.com/office/drawing/2014/main" id="{23486AFD-39E6-4110-A2B7-C6B7520096BE}"/>
              </a:ext>
            </a:extLst>
          </p:cNvPr>
          <p:cNvSpPr/>
          <p:nvPr/>
        </p:nvSpPr>
        <p:spPr bwMode="auto">
          <a:xfrm flipH="1">
            <a:off x="7021563" y="3876887"/>
            <a:ext cx="71972" cy="57442"/>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sp>
        <p:nvSpPr>
          <p:cNvPr id="2002" name="Smoke">
            <a:extLst>
              <a:ext uri="{FF2B5EF4-FFF2-40B4-BE49-F238E27FC236}">
                <a16:creationId xmlns:a16="http://schemas.microsoft.com/office/drawing/2014/main" id="{AC1AA795-299A-447A-ADD8-D7A962E907F5}"/>
              </a:ext>
            </a:extLst>
          </p:cNvPr>
          <p:cNvSpPr/>
          <p:nvPr/>
        </p:nvSpPr>
        <p:spPr bwMode="auto">
          <a:xfrm rot="11025609" flipH="1">
            <a:off x="7037957" y="3896727"/>
            <a:ext cx="54248" cy="42315"/>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BE6AD4EF-CA18-4DFF-8D9A-88230285556F}"/>
              </a:ext>
            </a:extLst>
          </p:cNvPr>
          <p:cNvGrpSpPr/>
          <p:nvPr/>
        </p:nvGrpSpPr>
        <p:grpSpPr>
          <a:xfrm>
            <a:off x="4025966" y="2626510"/>
            <a:ext cx="741315" cy="602971"/>
            <a:chOff x="4130757" y="2648859"/>
            <a:chExt cx="756180" cy="615062"/>
          </a:xfrm>
        </p:grpSpPr>
        <p:pic>
          <p:nvPicPr>
            <p:cNvPr id="2008" name="Graphic 2007">
              <a:extLst>
                <a:ext uri="{FF2B5EF4-FFF2-40B4-BE49-F238E27FC236}">
                  <a16:creationId xmlns:a16="http://schemas.microsoft.com/office/drawing/2014/main" id="{44BC578F-6454-4FA2-8164-4DB384AD9D4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30757" y="2993662"/>
              <a:ext cx="300288" cy="270259"/>
            </a:xfrm>
            <a:prstGeom prst="rect">
              <a:avLst/>
            </a:prstGeom>
            <a:scene3d>
              <a:camera prst="isometricLeftDown">
                <a:rot lat="1200000" lon="1800000" rev="0"/>
              </a:camera>
              <a:lightRig rig="threePt" dir="t"/>
            </a:scene3d>
          </p:spPr>
        </p:pic>
        <p:sp>
          <p:nvSpPr>
            <p:cNvPr id="2009" name="Freeform: Shape 2008">
              <a:extLst>
                <a:ext uri="{FF2B5EF4-FFF2-40B4-BE49-F238E27FC236}">
                  <a16:creationId xmlns:a16="http://schemas.microsoft.com/office/drawing/2014/main" id="{E3000D4F-FBAE-4AAF-946E-69DF23133EBB}"/>
                </a:ext>
              </a:extLst>
            </p:cNvPr>
            <p:cNvSpPr/>
            <p:nvPr/>
          </p:nvSpPr>
          <p:spPr>
            <a:xfrm>
              <a:off x="4586649" y="264885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0" name="Freeform: Shape 2009">
              <a:extLst>
                <a:ext uri="{FF2B5EF4-FFF2-40B4-BE49-F238E27FC236}">
                  <a16:creationId xmlns:a16="http://schemas.microsoft.com/office/drawing/2014/main" id="{FEC3DC82-5792-4555-BEEA-501BCD514AD5}"/>
                </a:ext>
              </a:extLst>
            </p:cNvPr>
            <p:cNvSpPr/>
            <p:nvPr/>
          </p:nvSpPr>
          <p:spPr>
            <a:xfrm>
              <a:off x="4721779" y="273011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11" name="Price Tag">
            <a:extLst>
              <a:ext uri="{FF2B5EF4-FFF2-40B4-BE49-F238E27FC236}">
                <a16:creationId xmlns:a16="http://schemas.microsoft.com/office/drawing/2014/main" id="{D0F2A0FF-BDB5-4488-AC45-7D61779358E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43010" y="2650021"/>
            <a:ext cx="140497" cy="101738"/>
          </a:xfrm>
          <a:prstGeom prst="rect">
            <a:avLst/>
          </a:prstGeom>
          <a:scene3d>
            <a:camera prst="orthographicFront">
              <a:rot lat="1800000" lon="1800000" rev="0"/>
            </a:camera>
            <a:lightRig rig="threePt" dir="t"/>
          </a:scene3d>
        </p:spPr>
      </p:pic>
      <p:grpSp>
        <p:nvGrpSpPr>
          <p:cNvPr id="2014" name="Umbrella">
            <a:extLst>
              <a:ext uri="{FF2B5EF4-FFF2-40B4-BE49-F238E27FC236}">
                <a16:creationId xmlns:a16="http://schemas.microsoft.com/office/drawing/2014/main" id="{23D5617C-FB93-401A-ADDE-F7ED3CD61740}"/>
              </a:ext>
            </a:extLst>
          </p:cNvPr>
          <p:cNvGrpSpPr/>
          <p:nvPr/>
        </p:nvGrpSpPr>
        <p:grpSpPr>
          <a:xfrm rot="1012201">
            <a:off x="4128198" y="3002828"/>
            <a:ext cx="97899" cy="93184"/>
            <a:chOff x="10650537" y="5483226"/>
            <a:chExt cx="560388" cy="533400"/>
          </a:xfrm>
          <a:scene3d>
            <a:camera prst="orthographicFront">
              <a:rot lat="1200000" lon="1200000" rev="0"/>
            </a:camera>
            <a:lightRig rig="threePt" dir="t"/>
          </a:scene3d>
        </p:grpSpPr>
        <p:sp>
          <p:nvSpPr>
            <p:cNvPr id="2015" name="Freeform 5">
              <a:extLst>
                <a:ext uri="{FF2B5EF4-FFF2-40B4-BE49-F238E27FC236}">
                  <a16:creationId xmlns:a16="http://schemas.microsoft.com/office/drawing/2014/main" id="{BA993C64-2305-443B-A97C-58AAB62A0F96}"/>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6" name="Freeform 6">
              <a:extLst>
                <a:ext uri="{FF2B5EF4-FFF2-40B4-BE49-F238E27FC236}">
                  <a16:creationId xmlns:a16="http://schemas.microsoft.com/office/drawing/2014/main" id="{1F799350-9CBC-4EC3-BFA4-67665A4645D0}"/>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17" name="Wireless 4">
            <a:extLst>
              <a:ext uri="{FF2B5EF4-FFF2-40B4-BE49-F238E27FC236}">
                <a16:creationId xmlns:a16="http://schemas.microsoft.com/office/drawing/2014/main" id="{A97DC7F5-F619-4B38-8581-81EA87EA2109}"/>
              </a:ext>
            </a:extLst>
          </p:cNvPr>
          <p:cNvSpPr/>
          <p:nvPr/>
        </p:nvSpPr>
        <p:spPr>
          <a:xfrm>
            <a:off x="7339136" y="2622746"/>
            <a:ext cx="48711" cy="24357"/>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8" name="Wireless 3">
            <a:extLst>
              <a:ext uri="{FF2B5EF4-FFF2-40B4-BE49-F238E27FC236}">
                <a16:creationId xmlns:a16="http://schemas.microsoft.com/office/drawing/2014/main" id="{D228EAD7-E678-4BFA-8F16-F373C327ABF8}"/>
              </a:ext>
            </a:extLst>
          </p:cNvPr>
          <p:cNvSpPr/>
          <p:nvPr/>
        </p:nvSpPr>
        <p:spPr>
          <a:xfrm>
            <a:off x="7294322" y="2541398"/>
            <a:ext cx="126649" cy="68197"/>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4"/>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9" name="Freeform: Shape 2018">
            <a:extLst>
              <a:ext uri="{FF2B5EF4-FFF2-40B4-BE49-F238E27FC236}">
                <a16:creationId xmlns:a16="http://schemas.microsoft.com/office/drawing/2014/main" id="{4E6BDE97-77C1-49A4-9AF3-653A6D9EBCF4}"/>
              </a:ext>
            </a:extLst>
          </p:cNvPr>
          <p:cNvSpPr/>
          <p:nvPr/>
        </p:nvSpPr>
        <p:spPr>
          <a:xfrm rot="2572694" flipH="1">
            <a:off x="8815753" y="2684349"/>
            <a:ext cx="106449" cy="57319"/>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4"/>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31" name="Graphic 543">
            <a:extLst>
              <a:ext uri="{FF2B5EF4-FFF2-40B4-BE49-F238E27FC236}">
                <a16:creationId xmlns:a16="http://schemas.microsoft.com/office/drawing/2014/main" id="{B1F03F57-FEB9-4B5A-90EB-9D8F28FBFA14}"/>
              </a:ext>
            </a:extLst>
          </p:cNvPr>
          <p:cNvGrpSpPr/>
          <p:nvPr/>
        </p:nvGrpSpPr>
        <p:grpSpPr>
          <a:xfrm flipH="1">
            <a:off x="6803009" y="3782938"/>
            <a:ext cx="333782" cy="263512"/>
            <a:chOff x="6560122" y="4207448"/>
            <a:chExt cx="524843" cy="414350"/>
          </a:xfrm>
        </p:grpSpPr>
        <p:sp>
          <p:nvSpPr>
            <p:cNvPr id="1932" name="Freeform: Shape 1931">
              <a:extLst>
                <a:ext uri="{FF2B5EF4-FFF2-40B4-BE49-F238E27FC236}">
                  <a16:creationId xmlns:a16="http://schemas.microsoft.com/office/drawing/2014/main" id="{E15C4060-FCA7-4762-A4AE-7081F7AE44CF}"/>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3" name="Freeform: Shape 1932">
              <a:extLst>
                <a:ext uri="{FF2B5EF4-FFF2-40B4-BE49-F238E27FC236}">
                  <a16:creationId xmlns:a16="http://schemas.microsoft.com/office/drawing/2014/main" id="{36357951-E19C-4A9B-B70C-77996C8566A0}"/>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4" name="Freeform: Shape 1933">
              <a:extLst>
                <a:ext uri="{FF2B5EF4-FFF2-40B4-BE49-F238E27FC236}">
                  <a16:creationId xmlns:a16="http://schemas.microsoft.com/office/drawing/2014/main" id="{B7DCB9BE-35DB-4CAA-9807-911141EF0425}"/>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5" name="Freeform: Shape 1934">
              <a:extLst>
                <a:ext uri="{FF2B5EF4-FFF2-40B4-BE49-F238E27FC236}">
                  <a16:creationId xmlns:a16="http://schemas.microsoft.com/office/drawing/2014/main" id="{A23022B9-291B-48F5-AB17-B777CE1E037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6" name="Freeform: Shape 1935">
              <a:extLst>
                <a:ext uri="{FF2B5EF4-FFF2-40B4-BE49-F238E27FC236}">
                  <a16:creationId xmlns:a16="http://schemas.microsoft.com/office/drawing/2014/main" id="{2E630AD3-BA12-4A46-BF4A-8D0D9FF73537}"/>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7" name="Freeform: Shape 1936">
              <a:extLst>
                <a:ext uri="{FF2B5EF4-FFF2-40B4-BE49-F238E27FC236}">
                  <a16:creationId xmlns:a16="http://schemas.microsoft.com/office/drawing/2014/main" id="{640ED101-05BD-4B4B-82B9-69BC76E94ECF}"/>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8" name="Freeform: Shape 1937">
              <a:extLst>
                <a:ext uri="{FF2B5EF4-FFF2-40B4-BE49-F238E27FC236}">
                  <a16:creationId xmlns:a16="http://schemas.microsoft.com/office/drawing/2014/main" id="{01C93772-1BB3-479B-98FC-CBD22969509B}"/>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9" name="Group 558">
            <a:extLst>
              <a:ext uri="{FF2B5EF4-FFF2-40B4-BE49-F238E27FC236}">
                <a16:creationId xmlns:a16="http://schemas.microsoft.com/office/drawing/2014/main" id="{BAAD91BD-7CE7-46F6-BAEA-93BBF9CCC476}"/>
              </a:ext>
            </a:extLst>
          </p:cNvPr>
          <p:cNvGrpSpPr/>
          <p:nvPr/>
        </p:nvGrpSpPr>
        <p:grpSpPr>
          <a:xfrm>
            <a:off x="3290038" y="2760167"/>
            <a:ext cx="280840" cy="289314"/>
            <a:chOff x="3380072" y="2785195"/>
            <a:chExt cx="286471" cy="295115"/>
          </a:xfrm>
        </p:grpSpPr>
        <p:sp>
          <p:nvSpPr>
            <p:cNvPr id="560" name="Rectangle 559">
              <a:extLst>
                <a:ext uri="{FF2B5EF4-FFF2-40B4-BE49-F238E27FC236}">
                  <a16:creationId xmlns:a16="http://schemas.microsoft.com/office/drawing/2014/main" id="{E2C391EA-3F61-4075-9CFC-2DE147B000AB}"/>
                </a:ext>
              </a:extLst>
            </p:cNvPr>
            <p:cNvSpPr/>
            <p:nvPr/>
          </p:nvSpPr>
          <p:spPr bwMode="auto">
            <a:xfrm>
              <a:off x="3403515" y="2955870"/>
              <a:ext cx="240635" cy="1088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1" name="Freeform 189">
              <a:extLst>
                <a:ext uri="{FF2B5EF4-FFF2-40B4-BE49-F238E27FC236}">
                  <a16:creationId xmlns:a16="http://schemas.microsoft.com/office/drawing/2014/main" id="{4679637B-D4E8-4EEA-B0AA-F1BF8550EE4F}"/>
                </a:ext>
              </a:extLst>
            </p:cNvPr>
            <p:cNvSpPr>
              <a:spLocks noEditPoints="1"/>
            </p:cNvSpPr>
            <p:nvPr/>
          </p:nvSpPr>
          <p:spPr bwMode="auto">
            <a:xfrm>
              <a:off x="3391185" y="2927196"/>
              <a:ext cx="265480" cy="15311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29FFADE4-0566-4400-92DB-EFB86ADE683D}"/>
                </a:ext>
              </a:extLst>
            </p:cNvPr>
            <p:cNvSpPr>
              <a:spLocks/>
            </p:cNvSpPr>
            <p:nvPr/>
          </p:nvSpPr>
          <p:spPr bwMode="auto">
            <a:xfrm>
              <a:off x="3380072" y="2785195"/>
              <a:ext cx="286471" cy="162992"/>
            </a:xfrm>
            <a:custGeom>
              <a:avLst/>
              <a:gdLst>
                <a:gd name="connsiteX0" fmla="*/ 61442 w 286471"/>
                <a:gd name="connsiteY0" fmla="*/ 0 h 162992"/>
                <a:gd name="connsiteX1" fmla="*/ 225030 w 286471"/>
                <a:gd name="connsiteY1" fmla="*/ 0 h 162992"/>
                <a:gd name="connsiteX2" fmla="*/ 225030 w 286471"/>
                <a:gd name="connsiteY2" fmla="*/ 50426 h 162992"/>
                <a:gd name="connsiteX3" fmla="*/ 153604 w 286471"/>
                <a:gd name="connsiteY3" fmla="*/ 50426 h 162992"/>
                <a:gd name="connsiteX4" fmla="*/ 153604 w 286471"/>
                <a:gd name="connsiteY4" fmla="*/ 61122 h 162992"/>
                <a:gd name="connsiteX5" fmla="*/ 245766 w 286471"/>
                <a:gd name="connsiteY5" fmla="*/ 61122 h 162992"/>
                <a:gd name="connsiteX6" fmla="*/ 286471 w 286471"/>
                <a:gd name="connsiteY6" fmla="*/ 122244 h 162992"/>
                <a:gd name="connsiteX7" fmla="*/ 286471 w 286471"/>
                <a:gd name="connsiteY7" fmla="*/ 142234 h 162992"/>
                <a:gd name="connsiteX8" fmla="*/ 276476 w 286471"/>
                <a:gd name="connsiteY8" fmla="*/ 159917 h 162992"/>
                <a:gd name="connsiteX9" fmla="*/ 266482 w 286471"/>
                <a:gd name="connsiteY9" fmla="*/ 162992 h 162992"/>
                <a:gd name="connsiteX10" fmla="*/ 245723 w 286471"/>
                <a:gd name="connsiteY10" fmla="*/ 142234 h 162992"/>
                <a:gd name="connsiteX11" fmla="*/ 224965 w 286471"/>
                <a:gd name="connsiteY11" fmla="*/ 162992 h 162992"/>
                <a:gd name="connsiteX12" fmla="*/ 204975 w 286471"/>
                <a:gd name="connsiteY12" fmla="*/ 142234 h 162992"/>
                <a:gd name="connsiteX13" fmla="*/ 184217 w 286471"/>
                <a:gd name="connsiteY13" fmla="*/ 162992 h 162992"/>
                <a:gd name="connsiteX14" fmla="*/ 164227 w 286471"/>
                <a:gd name="connsiteY14" fmla="*/ 142234 h 162992"/>
                <a:gd name="connsiteX15" fmla="*/ 164227 w 286471"/>
                <a:gd name="connsiteY15" fmla="*/ 122244 h 162992"/>
                <a:gd name="connsiteX16" fmla="*/ 162992 w 286471"/>
                <a:gd name="connsiteY16" fmla="*/ 122244 h 162992"/>
                <a:gd name="connsiteX17" fmla="*/ 162992 w 286471"/>
                <a:gd name="connsiteY17" fmla="*/ 142001 h 162992"/>
                <a:gd name="connsiteX18" fmla="*/ 162992 w 286471"/>
                <a:gd name="connsiteY18" fmla="*/ 142234 h 162992"/>
                <a:gd name="connsiteX19" fmla="*/ 143003 w 286471"/>
                <a:gd name="connsiteY19" fmla="*/ 162992 h 162992"/>
                <a:gd name="connsiteX20" fmla="*/ 122244 w 286471"/>
                <a:gd name="connsiteY20" fmla="*/ 142234 h 162992"/>
                <a:gd name="connsiteX21" fmla="*/ 102115 w 286471"/>
                <a:gd name="connsiteY21" fmla="*/ 162992 h 162992"/>
                <a:gd name="connsiteX22" fmla="*/ 82731 w 286471"/>
                <a:gd name="connsiteY22" fmla="*/ 142234 h 162992"/>
                <a:gd name="connsiteX23" fmla="*/ 61973 w 286471"/>
                <a:gd name="connsiteY23" fmla="*/ 162992 h 162992"/>
                <a:gd name="connsiteX24" fmla="*/ 41983 w 286471"/>
                <a:gd name="connsiteY24" fmla="*/ 142234 h 162992"/>
                <a:gd name="connsiteX25" fmla="*/ 20992 w 286471"/>
                <a:gd name="connsiteY25" fmla="*/ 162992 h 162992"/>
                <a:gd name="connsiteX26" fmla="*/ 10885 w 286471"/>
                <a:gd name="connsiteY26" fmla="*/ 159917 h 162992"/>
                <a:gd name="connsiteX27" fmla="*/ 0 w 286471"/>
                <a:gd name="connsiteY27" fmla="*/ 142234 h 162992"/>
                <a:gd name="connsiteX28" fmla="*/ 0 w 286471"/>
                <a:gd name="connsiteY28" fmla="*/ 122244 h 162992"/>
                <a:gd name="connsiteX29" fmla="*/ 41473 w 286471"/>
                <a:gd name="connsiteY29" fmla="*/ 61122 h 162992"/>
                <a:gd name="connsiteX30" fmla="*/ 133635 w 286471"/>
                <a:gd name="connsiteY30" fmla="*/ 61122 h 162992"/>
                <a:gd name="connsiteX31" fmla="*/ 133635 w 286471"/>
                <a:gd name="connsiteY31" fmla="*/ 50426 h 162992"/>
                <a:gd name="connsiteX32" fmla="*/ 61442 w 286471"/>
                <a:gd name="connsiteY32" fmla="*/ 50426 h 16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6471" h="162992">
                  <a:moveTo>
                    <a:pt x="61442" y="0"/>
                  </a:moveTo>
                  <a:lnTo>
                    <a:pt x="225030" y="0"/>
                  </a:lnTo>
                  <a:lnTo>
                    <a:pt x="225030" y="50426"/>
                  </a:lnTo>
                  <a:lnTo>
                    <a:pt x="153604" y="50426"/>
                  </a:lnTo>
                  <a:lnTo>
                    <a:pt x="153604" y="61122"/>
                  </a:lnTo>
                  <a:lnTo>
                    <a:pt x="245766" y="61122"/>
                  </a:lnTo>
                  <a:lnTo>
                    <a:pt x="286471" y="122244"/>
                  </a:lnTo>
                  <a:lnTo>
                    <a:pt x="286471" y="142234"/>
                  </a:lnTo>
                  <a:cubicBezTo>
                    <a:pt x="286471" y="149922"/>
                    <a:pt x="282627" y="156841"/>
                    <a:pt x="276476" y="159917"/>
                  </a:cubicBezTo>
                  <a:cubicBezTo>
                    <a:pt x="273401" y="161454"/>
                    <a:pt x="269557" y="162992"/>
                    <a:pt x="266482" y="162992"/>
                  </a:cubicBezTo>
                  <a:cubicBezTo>
                    <a:pt x="254949" y="162992"/>
                    <a:pt x="245723" y="153766"/>
                    <a:pt x="245723" y="142234"/>
                  </a:cubicBezTo>
                  <a:cubicBezTo>
                    <a:pt x="245723" y="153766"/>
                    <a:pt x="236497" y="162992"/>
                    <a:pt x="224965" y="162992"/>
                  </a:cubicBezTo>
                  <a:cubicBezTo>
                    <a:pt x="214201" y="162992"/>
                    <a:pt x="204975" y="153766"/>
                    <a:pt x="204975" y="142234"/>
                  </a:cubicBezTo>
                  <a:cubicBezTo>
                    <a:pt x="204975" y="153766"/>
                    <a:pt x="195749" y="162992"/>
                    <a:pt x="184217" y="162992"/>
                  </a:cubicBezTo>
                  <a:cubicBezTo>
                    <a:pt x="173453" y="162992"/>
                    <a:pt x="164227" y="153766"/>
                    <a:pt x="164227" y="142234"/>
                  </a:cubicBezTo>
                  <a:lnTo>
                    <a:pt x="164227" y="122244"/>
                  </a:lnTo>
                  <a:lnTo>
                    <a:pt x="162992" y="122244"/>
                  </a:lnTo>
                  <a:lnTo>
                    <a:pt x="162992" y="142001"/>
                  </a:lnTo>
                  <a:lnTo>
                    <a:pt x="162992" y="142234"/>
                  </a:lnTo>
                  <a:cubicBezTo>
                    <a:pt x="162992" y="153766"/>
                    <a:pt x="153766" y="162992"/>
                    <a:pt x="143003" y="162992"/>
                  </a:cubicBezTo>
                  <a:cubicBezTo>
                    <a:pt x="131470" y="162992"/>
                    <a:pt x="122244" y="153766"/>
                    <a:pt x="122244" y="142234"/>
                  </a:cubicBezTo>
                  <a:cubicBezTo>
                    <a:pt x="122244" y="153766"/>
                    <a:pt x="113298" y="162992"/>
                    <a:pt x="102115" y="162992"/>
                  </a:cubicBezTo>
                  <a:cubicBezTo>
                    <a:pt x="91677" y="162992"/>
                    <a:pt x="82731" y="153766"/>
                    <a:pt x="82731" y="142234"/>
                  </a:cubicBezTo>
                  <a:cubicBezTo>
                    <a:pt x="82731" y="153766"/>
                    <a:pt x="73505" y="162992"/>
                    <a:pt x="61973" y="162992"/>
                  </a:cubicBezTo>
                  <a:cubicBezTo>
                    <a:pt x="51209" y="162992"/>
                    <a:pt x="41983" y="153766"/>
                    <a:pt x="41983" y="142234"/>
                  </a:cubicBezTo>
                  <a:cubicBezTo>
                    <a:pt x="41206" y="153766"/>
                    <a:pt x="32654" y="162992"/>
                    <a:pt x="20992" y="162992"/>
                  </a:cubicBezTo>
                  <a:cubicBezTo>
                    <a:pt x="17104" y="162992"/>
                    <a:pt x="13994" y="161454"/>
                    <a:pt x="10885" y="159917"/>
                  </a:cubicBezTo>
                  <a:cubicBezTo>
                    <a:pt x="4665" y="156841"/>
                    <a:pt x="0" y="149922"/>
                    <a:pt x="0" y="142234"/>
                  </a:cubicBezTo>
                  <a:lnTo>
                    <a:pt x="0" y="122244"/>
                  </a:lnTo>
                  <a:lnTo>
                    <a:pt x="41473" y="61122"/>
                  </a:lnTo>
                  <a:lnTo>
                    <a:pt x="133635" y="61122"/>
                  </a:lnTo>
                  <a:lnTo>
                    <a:pt x="133635" y="50426"/>
                  </a:lnTo>
                  <a:lnTo>
                    <a:pt x="61442" y="50426"/>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563" name="Freeform 23">
            <a:extLst>
              <a:ext uri="{FF2B5EF4-FFF2-40B4-BE49-F238E27FC236}">
                <a16:creationId xmlns:a16="http://schemas.microsoft.com/office/drawing/2014/main" id="{256D75F0-C4E7-4511-833A-6847254BE81E}"/>
              </a:ext>
            </a:extLst>
          </p:cNvPr>
          <p:cNvSpPr>
            <a:spLocks noEditPoints="1"/>
          </p:cNvSpPr>
          <p:nvPr/>
        </p:nvSpPr>
        <p:spPr bwMode="auto">
          <a:xfrm>
            <a:off x="3691768" y="2624866"/>
            <a:ext cx="270250" cy="380656"/>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nvGrpSpPr>
          <p:cNvPr id="564" name="Group 4">
            <a:extLst>
              <a:ext uri="{FF2B5EF4-FFF2-40B4-BE49-F238E27FC236}">
                <a16:creationId xmlns:a16="http://schemas.microsoft.com/office/drawing/2014/main" id="{4AEC51D9-8DD2-4077-B15C-94DF875D1D5E}"/>
              </a:ext>
            </a:extLst>
          </p:cNvPr>
          <p:cNvGrpSpPr>
            <a:grpSpLocks noChangeAspect="1"/>
          </p:cNvGrpSpPr>
          <p:nvPr/>
        </p:nvGrpSpPr>
        <p:grpSpPr bwMode="auto">
          <a:xfrm>
            <a:off x="4735365" y="3650933"/>
            <a:ext cx="524350" cy="349566"/>
            <a:chOff x="689" y="861"/>
            <a:chExt cx="216" cy="144"/>
          </a:xfrm>
          <a:solidFill>
            <a:schemeClr val="tx2"/>
          </a:solidFill>
        </p:grpSpPr>
        <p:sp>
          <p:nvSpPr>
            <p:cNvPr id="565" name="Freeform 5">
              <a:extLst>
                <a:ext uri="{FF2B5EF4-FFF2-40B4-BE49-F238E27FC236}">
                  <a16:creationId xmlns:a16="http://schemas.microsoft.com/office/drawing/2014/main" id="{35F9981F-E537-4C7F-AC1A-B8AB65F50A5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6" name="Freeform 6">
              <a:extLst>
                <a:ext uri="{FF2B5EF4-FFF2-40B4-BE49-F238E27FC236}">
                  <a16:creationId xmlns:a16="http://schemas.microsoft.com/office/drawing/2014/main" id="{2C9562AF-1AE3-4EF3-BD54-7FB1F24EF65F}"/>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7" name="Freeform 7">
              <a:extLst>
                <a:ext uri="{FF2B5EF4-FFF2-40B4-BE49-F238E27FC236}">
                  <a16:creationId xmlns:a16="http://schemas.microsoft.com/office/drawing/2014/main" id="{4AD7272A-559D-479B-A839-4E6354BECD9E}"/>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8" name="Freeform 8">
              <a:extLst>
                <a:ext uri="{FF2B5EF4-FFF2-40B4-BE49-F238E27FC236}">
                  <a16:creationId xmlns:a16="http://schemas.microsoft.com/office/drawing/2014/main" id="{E5E03D0A-5BFA-4507-B97B-8ADC9AFD2CE7}"/>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69" name="Group 4">
            <a:extLst>
              <a:ext uri="{FF2B5EF4-FFF2-40B4-BE49-F238E27FC236}">
                <a16:creationId xmlns:a16="http://schemas.microsoft.com/office/drawing/2014/main" id="{63B43B4B-BC48-425E-A2C9-67BCBF1F305F}"/>
              </a:ext>
            </a:extLst>
          </p:cNvPr>
          <p:cNvGrpSpPr>
            <a:grpSpLocks noChangeAspect="1"/>
          </p:cNvGrpSpPr>
          <p:nvPr/>
        </p:nvGrpSpPr>
        <p:grpSpPr bwMode="auto">
          <a:xfrm flipH="1">
            <a:off x="4924846" y="3897173"/>
            <a:ext cx="452108" cy="353895"/>
            <a:chOff x="1527" y="2148"/>
            <a:chExt cx="290" cy="227"/>
          </a:xfrm>
          <a:solidFill>
            <a:schemeClr val="accent5"/>
          </a:solidFill>
        </p:grpSpPr>
        <p:sp>
          <p:nvSpPr>
            <p:cNvPr id="570" name="Freeform 5">
              <a:extLst>
                <a:ext uri="{FF2B5EF4-FFF2-40B4-BE49-F238E27FC236}">
                  <a16:creationId xmlns:a16="http://schemas.microsoft.com/office/drawing/2014/main" id="{28E07C2D-7210-488D-87E0-EA387D92265B}"/>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6">
              <a:extLst>
                <a:ext uri="{FF2B5EF4-FFF2-40B4-BE49-F238E27FC236}">
                  <a16:creationId xmlns:a16="http://schemas.microsoft.com/office/drawing/2014/main" id="{85E65C51-746C-4EFD-BA1F-7D683EFF1B72}"/>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7">
              <a:extLst>
                <a:ext uri="{FF2B5EF4-FFF2-40B4-BE49-F238E27FC236}">
                  <a16:creationId xmlns:a16="http://schemas.microsoft.com/office/drawing/2014/main" id="{B7753C86-A4D7-43C5-AB4F-5A13C9457115}"/>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8">
              <a:extLst>
                <a:ext uri="{FF2B5EF4-FFF2-40B4-BE49-F238E27FC236}">
                  <a16:creationId xmlns:a16="http://schemas.microsoft.com/office/drawing/2014/main" id="{829FA929-C60C-42AA-AE19-ACF4EC6EDBB5}"/>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9">
              <a:extLst>
                <a:ext uri="{FF2B5EF4-FFF2-40B4-BE49-F238E27FC236}">
                  <a16:creationId xmlns:a16="http://schemas.microsoft.com/office/drawing/2014/main" id="{E7DFE015-FB56-4663-9201-7BCA6534FE67}"/>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10">
              <a:extLst>
                <a:ext uri="{FF2B5EF4-FFF2-40B4-BE49-F238E27FC236}">
                  <a16:creationId xmlns:a16="http://schemas.microsoft.com/office/drawing/2014/main" id="{E553E04D-6A36-4162-9FC4-778F2F5F0E47}"/>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11">
              <a:extLst>
                <a:ext uri="{FF2B5EF4-FFF2-40B4-BE49-F238E27FC236}">
                  <a16:creationId xmlns:a16="http://schemas.microsoft.com/office/drawing/2014/main" id="{D97459EC-1690-4A03-A22D-3B4A495F9BD3}"/>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12">
              <a:extLst>
                <a:ext uri="{FF2B5EF4-FFF2-40B4-BE49-F238E27FC236}">
                  <a16:creationId xmlns:a16="http://schemas.microsoft.com/office/drawing/2014/main" id="{08D81018-26D1-4604-AABA-0B4E49B2EBA0}"/>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13">
              <a:extLst>
                <a:ext uri="{FF2B5EF4-FFF2-40B4-BE49-F238E27FC236}">
                  <a16:creationId xmlns:a16="http://schemas.microsoft.com/office/drawing/2014/main" id="{74712EBF-9939-4FC7-A295-EFD5DD3C310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14">
              <a:extLst>
                <a:ext uri="{FF2B5EF4-FFF2-40B4-BE49-F238E27FC236}">
                  <a16:creationId xmlns:a16="http://schemas.microsoft.com/office/drawing/2014/main" id="{4A39E19C-3838-455D-8EDC-CF7713FCB10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15">
              <a:extLst>
                <a:ext uri="{FF2B5EF4-FFF2-40B4-BE49-F238E27FC236}">
                  <a16:creationId xmlns:a16="http://schemas.microsoft.com/office/drawing/2014/main" id="{1B5E605C-3B7F-4AB9-AE34-40C9D8F3E1A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16">
              <a:extLst>
                <a:ext uri="{FF2B5EF4-FFF2-40B4-BE49-F238E27FC236}">
                  <a16:creationId xmlns:a16="http://schemas.microsoft.com/office/drawing/2014/main" id="{ED8E74E1-2F65-49B3-BEC1-E736104E24D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17">
              <a:extLst>
                <a:ext uri="{FF2B5EF4-FFF2-40B4-BE49-F238E27FC236}">
                  <a16:creationId xmlns:a16="http://schemas.microsoft.com/office/drawing/2014/main" id="{7D45D32C-973C-43A4-B404-6F40A9A9EBBC}"/>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18">
              <a:extLst>
                <a:ext uri="{FF2B5EF4-FFF2-40B4-BE49-F238E27FC236}">
                  <a16:creationId xmlns:a16="http://schemas.microsoft.com/office/drawing/2014/main" id="{9EF80617-BC8C-4834-B351-423E1C7B1406}"/>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19">
              <a:extLst>
                <a:ext uri="{FF2B5EF4-FFF2-40B4-BE49-F238E27FC236}">
                  <a16:creationId xmlns:a16="http://schemas.microsoft.com/office/drawing/2014/main" id="{A032BFEC-2637-451D-9B15-30485CE10AD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85" name="Group 133">
            <a:extLst>
              <a:ext uri="{FF2B5EF4-FFF2-40B4-BE49-F238E27FC236}">
                <a16:creationId xmlns:a16="http://schemas.microsoft.com/office/drawing/2014/main" id="{AC0B4574-22C4-47B8-84EB-B53568795C49}"/>
              </a:ext>
            </a:extLst>
          </p:cNvPr>
          <p:cNvGrpSpPr>
            <a:grpSpLocks noChangeAspect="1"/>
          </p:cNvGrpSpPr>
          <p:nvPr/>
        </p:nvGrpSpPr>
        <p:grpSpPr bwMode="auto">
          <a:xfrm flipH="1">
            <a:off x="4047068" y="4047124"/>
            <a:ext cx="263707" cy="167814"/>
            <a:chOff x="6740" y="1489"/>
            <a:chExt cx="264" cy="168"/>
          </a:xfrm>
          <a:solidFill>
            <a:schemeClr val="tx2"/>
          </a:solidFill>
        </p:grpSpPr>
        <p:sp>
          <p:nvSpPr>
            <p:cNvPr id="586" name="Freeform 134">
              <a:extLst>
                <a:ext uri="{FF2B5EF4-FFF2-40B4-BE49-F238E27FC236}">
                  <a16:creationId xmlns:a16="http://schemas.microsoft.com/office/drawing/2014/main" id="{BD752912-B9D3-4161-A019-FC41EF5FB056}"/>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7" name="Freeform 135">
              <a:extLst>
                <a:ext uri="{FF2B5EF4-FFF2-40B4-BE49-F238E27FC236}">
                  <a16:creationId xmlns:a16="http://schemas.microsoft.com/office/drawing/2014/main" id="{C119B563-DAEC-4FF3-A651-22D7825DE23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8" name="Freeform 136">
              <a:extLst>
                <a:ext uri="{FF2B5EF4-FFF2-40B4-BE49-F238E27FC236}">
                  <a16:creationId xmlns:a16="http://schemas.microsoft.com/office/drawing/2014/main" id="{EEE146A8-416B-48E3-B8D1-8EA8C931FE78}"/>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9" name="Freeform 137">
              <a:extLst>
                <a:ext uri="{FF2B5EF4-FFF2-40B4-BE49-F238E27FC236}">
                  <a16:creationId xmlns:a16="http://schemas.microsoft.com/office/drawing/2014/main" id="{9A619EA3-CF7B-4476-BA6D-04B338A836BB}"/>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0" name="Freeform 138">
              <a:extLst>
                <a:ext uri="{FF2B5EF4-FFF2-40B4-BE49-F238E27FC236}">
                  <a16:creationId xmlns:a16="http://schemas.microsoft.com/office/drawing/2014/main" id="{A7D6DF04-4369-4E8D-9798-366EA19343BC}"/>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92" name="Group 133">
            <a:extLst>
              <a:ext uri="{FF2B5EF4-FFF2-40B4-BE49-F238E27FC236}">
                <a16:creationId xmlns:a16="http://schemas.microsoft.com/office/drawing/2014/main" id="{4D8EB641-348F-4394-A9C5-8255924FD341}"/>
              </a:ext>
            </a:extLst>
          </p:cNvPr>
          <p:cNvGrpSpPr>
            <a:grpSpLocks noChangeAspect="1"/>
          </p:cNvGrpSpPr>
          <p:nvPr/>
        </p:nvGrpSpPr>
        <p:grpSpPr bwMode="auto">
          <a:xfrm>
            <a:off x="7311823" y="3058753"/>
            <a:ext cx="263707" cy="167814"/>
            <a:chOff x="6740" y="1489"/>
            <a:chExt cx="264" cy="168"/>
          </a:xfrm>
          <a:solidFill>
            <a:schemeClr val="tx2"/>
          </a:solidFill>
        </p:grpSpPr>
        <p:sp>
          <p:nvSpPr>
            <p:cNvPr id="593" name="Freeform 134">
              <a:extLst>
                <a:ext uri="{FF2B5EF4-FFF2-40B4-BE49-F238E27FC236}">
                  <a16:creationId xmlns:a16="http://schemas.microsoft.com/office/drawing/2014/main" id="{CB0EFA95-BCA5-4CF3-B60F-ECFE97E702B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4" name="Freeform 135">
              <a:extLst>
                <a:ext uri="{FF2B5EF4-FFF2-40B4-BE49-F238E27FC236}">
                  <a16:creationId xmlns:a16="http://schemas.microsoft.com/office/drawing/2014/main" id="{BD0AABB2-8831-4459-9339-EFB5C32A24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5" name="Freeform 136">
              <a:extLst>
                <a:ext uri="{FF2B5EF4-FFF2-40B4-BE49-F238E27FC236}">
                  <a16:creationId xmlns:a16="http://schemas.microsoft.com/office/drawing/2014/main" id="{8847C5C6-0204-4551-B060-F2D5ACFB56DA}"/>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6" name="Freeform 137">
              <a:extLst>
                <a:ext uri="{FF2B5EF4-FFF2-40B4-BE49-F238E27FC236}">
                  <a16:creationId xmlns:a16="http://schemas.microsoft.com/office/drawing/2014/main" id="{98172F01-24D1-404F-86FB-95582134B104}"/>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7" name="Freeform 138">
              <a:extLst>
                <a:ext uri="{FF2B5EF4-FFF2-40B4-BE49-F238E27FC236}">
                  <a16:creationId xmlns:a16="http://schemas.microsoft.com/office/drawing/2014/main" id="{C39082FF-A503-48DD-BCEA-1636D910DF2F}"/>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98" name="Graphic 476">
            <a:extLst>
              <a:ext uri="{FF2B5EF4-FFF2-40B4-BE49-F238E27FC236}">
                <a16:creationId xmlns:a16="http://schemas.microsoft.com/office/drawing/2014/main" id="{F53E8DF1-F799-4E4E-A72A-1411C736BE2D}"/>
              </a:ext>
            </a:extLst>
          </p:cNvPr>
          <p:cNvGrpSpPr/>
          <p:nvPr/>
        </p:nvGrpSpPr>
        <p:grpSpPr>
          <a:xfrm>
            <a:off x="7624177" y="2435037"/>
            <a:ext cx="519744" cy="516694"/>
            <a:chOff x="7213683" y="2039797"/>
            <a:chExt cx="622779" cy="619125"/>
          </a:xfrm>
        </p:grpSpPr>
        <p:sp>
          <p:nvSpPr>
            <p:cNvPr id="599" name="Freeform: Shape 598">
              <a:extLst>
                <a:ext uri="{FF2B5EF4-FFF2-40B4-BE49-F238E27FC236}">
                  <a16:creationId xmlns:a16="http://schemas.microsoft.com/office/drawing/2014/main" id="{CBE095F5-889F-4113-AE6E-0B86237DC3C3}"/>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B0FEB809-AE9B-4B58-9511-D517581B848D}"/>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1" name="Graphic 272">
            <a:extLst>
              <a:ext uri="{FF2B5EF4-FFF2-40B4-BE49-F238E27FC236}">
                <a16:creationId xmlns:a16="http://schemas.microsoft.com/office/drawing/2014/main" id="{515977E5-ACB9-4BE0-AD06-7E7E0E67EA1F}"/>
              </a:ext>
            </a:extLst>
          </p:cNvPr>
          <p:cNvGrpSpPr/>
          <p:nvPr/>
        </p:nvGrpSpPr>
        <p:grpSpPr>
          <a:xfrm>
            <a:off x="8369780" y="2581751"/>
            <a:ext cx="385029" cy="407677"/>
            <a:chOff x="7192138" y="2346248"/>
            <a:chExt cx="417313" cy="441861"/>
          </a:xfrm>
          <a:solidFill>
            <a:schemeClr val="accent1"/>
          </a:solidFill>
        </p:grpSpPr>
        <p:sp>
          <p:nvSpPr>
            <p:cNvPr id="602" name="Freeform: Shape 601">
              <a:extLst>
                <a:ext uri="{FF2B5EF4-FFF2-40B4-BE49-F238E27FC236}">
                  <a16:creationId xmlns:a16="http://schemas.microsoft.com/office/drawing/2014/main" id="{DC9262C5-AE15-45B5-9D19-0A28853B102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58B5740D-2E7D-41AA-A10C-D92BE416092E}"/>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E5E45495-B06F-4BEC-9462-6DAA8B192E35}"/>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850DC4AC-14E4-4D71-AA7B-C2B6A95FD3DE}"/>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D9EB881C-11F1-4972-AF58-C1C84F6DD483}"/>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66E0FE0E-44A1-4EEE-9D78-50580C4EB106}"/>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608" name="Graphic 607">
            <a:extLst>
              <a:ext uri="{FF2B5EF4-FFF2-40B4-BE49-F238E27FC236}">
                <a16:creationId xmlns:a16="http://schemas.microsoft.com/office/drawing/2014/main" id="{56BACBAF-7D94-4E14-A70F-99BBD7C7FAD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28901" y="2718257"/>
            <a:ext cx="378047" cy="609078"/>
          </a:xfrm>
          <a:prstGeom prst="rect">
            <a:avLst/>
          </a:prstGeom>
        </p:spPr>
      </p:pic>
      <p:grpSp>
        <p:nvGrpSpPr>
          <p:cNvPr id="609" name="Group 608">
            <a:extLst>
              <a:ext uri="{FF2B5EF4-FFF2-40B4-BE49-F238E27FC236}">
                <a16:creationId xmlns:a16="http://schemas.microsoft.com/office/drawing/2014/main" id="{C794B29A-5FE5-4732-B38E-9BED4A841A86}"/>
              </a:ext>
            </a:extLst>
          </p:cNvPr>
          <p:cNvGrpSpPr/>
          <p:nvPr/>
        </p:nvGrpSpPr>
        <p:grpSpPr>
          <a:xfrm>
            <a:off x="7170634" y="3864546"/>
            <a:ext cx="1299391" cy="407799"/>
            <a:chOff x="7338483" y="3911720"/>
            <a:chExt cx="1325446" cy="415976"/>
          </a:xfrm>
        </p:grpSpPr>
        <p:grpSp>
          <p:nvGrpSpPr>
            <p:cNvPr id="610" name="Graphic 2">
              <a:extLst>
                <a:ext uri="{FF2B5EF4-FFF2-40B4-BE49-F238E27FC236}">
                  <a16:creationId xmlns:a16="http://schemas.microsoft.com/office/drawing/2014/main" id="{83812A71-E237-4B13-A692-A9DF095E813B}"/>
                </a:ext>
              </a:extLst>
            </p:cNvPr>
            <p:cNvGrpSpPr/>
            <p:nvPr/>
          </p:nvGrpSpPr>
          <p:grpSpPr>
            <a:xfrm>
              <a:off x="7536371" y="3987915"/>
              <a:ext cx="200155" cy="306903"/>
              <a:chOff x="5557492" y="4674021"/>
              <a:chExt cx="454548" cy="696974"/>
            </a:xfrm>
            <a:solidFill>
              <a:schemeClr val="accent5"/>
            </a:solidFill>
          </p:grpSpPr>
          <p:sp>
            <p:nvSpPr>
              <p:cNvPr id="707" name="Freeform: Shape 706">
                <a:extLst>
                  <a:ext uri="{FF2B5EF4-FFF2-40B4-BE49-F238E27FC236}">
                    <a16:creationId xmlns:a16="http://schemas.microsoft.com/office/drawing/2014/main" id="{F5346174-9309-4D78-8135-42DE9AC47C70}"/>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Shape 707">
                <a:extLst>
                  <a:ext uri="{FF2B5EF4-FFF2-40B4-BE49-F238E27FC236}">
                    <a16:creationId xmlns:a16="http://schemas.microsoft.com/office/drawing/2014/main" id="{5539263D-0676-4739-89E7-7667E354BD6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Shape 708">
                <a:extLst>
                  <a:ext uri="{FF2B5EF4-FFF2-40B4-BE49-F238E27FC236}">
                    <a16:creationId xmlns:a16="http://schemas.microsoft.com/office/drawing/2014/main" id="{343074F9-4A04-4E55-9F9A-168A8142FE8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Shape 709">
                <a:extLst>
                  <a:ext uri="{FF2B5EF4-FFF2-40B4-BE49-F238E27FC236}">
                    <a16:creationId xmlns:a16="http://schemas.microsoft.com/office/drawing/2014/main" id="{9D8BF68F-CAE5-4A6C-9B64-4A3C5CBD5779}"/>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Shape 710">
                <a:extLst>
                  <a:ext uri="{FF2B5EF4-FFF2-40B4-BE49-F238E27FC236}">
                    <a16:creationId xmlns:a16="http://schemas.microsoft.com/office/drawing/2014/main" id="{8C30DE65-7713-4F5B-ABFB-9AC353CC6113}"/>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Shape 711">
                <a:extLst>
                  <a:ext uri="{FF2B5EF4-FFF2-40B4-BE49-F238E27FC236}">
                    <a16:creationId xmlns:a16="http://schemas.microsoft.com/office/drawing/2014/main" id="{2240CF7E-D573-4F96-9491-CD15184A536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Shape 712">
                <a:extLst>
                  <a:ext uri="{FF2B5EF4-FFF2-40B4-BE49-F238E27FC236}">
                    <a16:creationId xmlns:a16="http://schemas.microsoft.com/office/drawing/2014/main" id="{877EA662-05C5-4034-9192-5866A74FC7D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Shape 713">
                <a:extLst>
                  <a:ext uri="{FF2B5EF4-FFF2-40B4-BE49-F238E27FC236}">
                    <a16:creationId xmlns:a16="http://schemas.microsoft.com/office/drawing/2014/main" id="{166F1A7E-C607-44A3-BECA-4778BC7A8202}"/>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Shape 714">
                <a:extLst>
                  <a:ext uri="{FF2B5EF4-FFF2-40B4-BE49-F238E27FC236}">
                    <a16:creationId xmlns:a16="http://schemas.microsoft.com/office/drawing/2014/main" id="{E85016D9-66B2-45D5-8AD3-D189A525BAE5}"/>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Shape 715">
                <a:extLst>
                  <a:ext uri="{FF2B5EF4-FFF2-40B4-BE49-F238E27FC236}">
                    <a16:creationId xmlns:a16="http://schemas.microsoft.com/office/drawing/2014/main" id="{B043FE17-9791-47E4-BC72-7FEF8567DD0F}"/>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Shape 716">
                <a:extLst>
                  <a:ext uri="{FF2B5EF4-FFF2-40B4-BE49-F238E27FC236}">
                    <a16:creationId xmlns:a16="http://schemas.microsoft.com/office/drawing/2014/main" id="{408C2550-201D-400D-A3BD-4583C13BFB6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1" name="Graphic 2">
              <a:extLst>
                <a:ext uri="{FF2B5EF4-FFF2-40B4-BE49-F238E27FC236}">
                  <a16:creationId xmlns:a16="http://schemas.microsoft.com/office/drawing/2014/main" id="{4E3FB47E-64EB-4C47-B93C-48C9C7D18BB9}"/>
                </a:ext>
              </a:extLst>
            </p:cNvPr>
            <p:cNvGrpSpPr/>
            <p:nvPr/>
          </p:nvGrpSpPr>
          <p:grpSpPr>
            <a:xfrm>
              <a:off x="8255121" y="3911720"/>
              <a:ext cx="200155" cy="306903"/>
              <a:chOff x="5557492" y="4674021"/>
              <a:chExt cx="454548" cy="696974"/>
            </a:xfrm>
            <a:solidFill>
              <a:schemeClr val="accent5"/>
            </a:solidFill>
          </p:grpSpPr>
          <p:sp>
            <p:nvSpPr>
              <p:cNvPr id="696" name="Freeform: Shape 695">
                <a:extLst>
                  <a:ext uri="{FF2B5EF4-FFF2-40B4-BE49-F238E27FC236}">
                    <a16:creationId xmlns:a16="http://schemas.microsoft.com/office/drawing/2014/main" id="{46ADDD88-1C98-4E39-9378-5C7EBB5E32A8}"/>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Shape 696">
                <a:extLst>
                  <a:ext uri="{FF2B5EF4-FFF2-40B4-BE49-F238E27FC236}">
                    <a16:creationId xmlns:a16="http://schemas.microsoft.com/office/drawing/2014/main" id="{01B5B78C-6EFE-4339-B151-3B54F20D533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Shape 697">
                <a:extLst>
                  <a:ext uri="{FF2B5EF4-FFF2-40B4-BE49-F238E27FC236}">
                    <a16:creationId xmlns:a16="http://schemas.microsoft.com/office/drawing/2014/main" id="{87E1282A-8BDF-44D5-ADBA-ED94C17DB06A}"/>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9" name="Freeform: Shape 698">
                <a:extLst>
                  <a:ext uri="{FF2B5EF4-FFF2-40B4-BE49-F238E27FC236}">
                    <a16:creationId xmlns:a16="http://schemas.microsoft.com/office/drawing/2014/main" id="{099414FD-9813-4257-B39B-E21085EBFA7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Shape 699">
                <a:extLst>
                  <a:ext uri="{FF2B5EF4-FFF2-40B4-BE49-F238E27FC236}">
                    <a16:creationId xmlns:a16="http://schemas.microsoft.com/office/drawing/2014/main" id="{78305CEF-7B75-470F-8BBE-105B6419BB33}"/>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Shape 700">
                <a:extLst>
                  <a:ext uri="{FF2B5EF4-FFF2-40B4-BE49-F238E27FC236}">
                    <a16:creationId xmlns:a16="http://schemas.microsoft.com/office/drawing/2014/main" id="{574AD2FF-483B-443E-A1A3-2583E7033C6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Shape 701">
                <a:extLst>
                  <a:ext uri="{FF2B5EF4-FFF2-40B4-BE49-F238E27FC236}">
                    <a16:creationId xmlns:a16="http://schemas.microsoft.com/office/drawing/2014/main" id="{6E82253D-706D-4D4C-9C52-BE5DD2C4E15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Shape 702">
                <a:extLst>
                  <a:ext uri="{FF2B5EF4-FFF2-40B4-BE49-F238E27FC236}">
                    <a16:creationId xmlns:a16="http://schemas.microsoft.com/office/drawing/2014/main" id="{41A3857C-BC34-4015-A0EE-B1D9A7749A46}"/>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4" name="Freeform: Shape 703">
                <a:extLst>
                  <a:ext uri="{FF2B5EF4-FFF2-40B4-BE49-F238E27FC236}">
                    <a16:creationId xmlns:a16="http://schemas.microsoft.com/office/drawing/2014/main" id="{711F62A1-9A95-44A7-A0EB-A54149DA798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5" name="Freeform: Shape 704">
                <a:extLst>
                  <a:ext uri="{FF2B5EF4-FFF2-40B4-BE49-F238E27FC236}">
                    <a16:creationId xmlns:a16="http://schemas.microsoft.com/office/drawing/2014/main" id="{D546880A-77D0-4963-8C36-1A5C2B37D67F}"/>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6" name="Freeform: Shape 705">
                <a:extLst>
                  <a:ext uri="{FF2B5EF4-FFF2-40B4-BE49-F238E27FC236}">
                    <a16:creationId xmlns:a16="http://schemas.microsoft.com/office/drawing/2014/main" id="{B171BEFA-450E-412B-8569-2B1E2ECF816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2" name="Graphic 2">
              <a:extLst>
                <a:ext uri="{FF2B5EF4-FFF2-40B4-BE49-F238E27FC236}">
                  <a16:creationId xmlns:a16="http://schemas.microsoft.com/office/drawing/2014/main" id="{F4840CAC-E9EF-4A2E-9FF1-F44148FFB9AA}"/>
                </a:ext>
              </a:extLst>
            </p:cNvPr>
            <p:cNvGrpSpPr/>
            <p:nvPr/>
          </p:nvGrpSpPr>
          <p:grpSpPr>
            <a:xfrm>
              <a:off x="7697081" y="3960137"/>
              <a:ext cx="200155" cy="306903"/>
              <a:chOff x="5557492" y="4674021"/>
              <a:chExt cx="454548" cy="696974"/>
            </a:xfrm>
            <a:solidFill>
              <a:schemeClr val="accent5"/>
            </a:solidFill>
          </p:grpSpPr>
          <p:sp>
            <p:nvSpPr>
              <p:cNvPr id="685" name="Freeform: Shape 684">
                <a:extLst>
                  <a:ext uri="{FF2B5EF4-FFF2-40B4-BE49-F238E27FC236}">
                    <a16:creationId xmlns:a16="http://schemas.microsoft.com/office/drawing/2014/main" id="{D5529EC9-0D65-4F19-9B99-05A0C623D58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Shape 685">
                <a:extLst>
                  <a:ext uri="{FF2B5EF4-FFF2-40B4-BE49-F238E27FC236}">
                    <a16:creationId xmlns:a16="http://schemas.microsoft.com/office/drawing/2014/main" id="{A418C1FF-ECEE-49C7-9640-63555CC838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Shape 686">
                <a:extLst>
                  <a:ext uri="{FF2B5EF4-FFF2-40B4-BE49-F238E27FC236}">
                    <a16:creationId xmlns:a16="http://schemas.microsoft.com/office/drawing/2014/main" id="{2415155E-0E98-4620-8FC7-BB88F0C3241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Shape 687">
                <a:extLst>
                  <a:ext uri="{FF2B5EF4-FFF2-40B4-BE49-F238E27FC236}">
                    <a16:creationId xmlns:a16="http://schemas.microsoft.com/office/drawing/2014/main" id="{4D9226C3-4EDC-44A5-8423-F395F6379A0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Shape 688">
                <a:extLst>
                  <a:ext uri="{FF2B5EF4-FFF2-40B4-BE49-F238E27FC236}">
                    <a16:creationId xmlns:a16="http://schemas.microsoft.com/office/drawing/2014/main" id="{D952EC85-1D13-4E61-89AC-2E478ACF910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Shape 689">
                <a:extLst>
                  <a:ext uri="{FF2B5EF4-FFF2-40B4-BE49-F238E27FC236}">
                    <a16:creationId xmlns:a16="http://schemas.microsoft.com/office/drawing/2014/main" id="{CC4C12ED-2882-41A4-B410-B866F658A47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Shape 690">
                <a:extLst>
                  <a:ext uri="{FF2B5EF4-FFF2-40B4-BE49-F238E27FC236}">
                    <a16:creationId xmlns:a16="http://schemas.microsoft.com/office/drawing/2014/main" id="{F89A57C5-6F22-48EE-946F-AE26BB00939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Shape 691">
                <a:extLst>
                  <a:ext uri="{FF2B5EF4-FFF2-40B4-BE49-F238E27FC236}">
                    <a16:creationId xmlns:a16="http://schemas.microsoft.com/office/drawing/2014/main" id="{5C5C8C18-EB0E-4B3E-9DCA-2BD9FA2B5EF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Shape 692">
                <a:extLst>
                  <a:ext uri="{FF2B5EF4-FFF2-40B4-BE49-F238E27FC236}">
                    <a16:creationId xmlns:a16="http://schemas.microsoft.com/office/drawing/2014/main" id="{45855B28-100E-4C91-AE43-6D3DC6EFC77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Shape 693">
                <a:extLst>
                  <a:ext uri="{FF2B5EF4-FFF2-40B4-BE49-F238E27FC236}">
                    <a16:creationId xmlns:a16="http://schemas.microsoft.com/office/drawing/2014/main" id="{7C7884E5-E81C-49C2-833C-5497F83F261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Shape 694">
                <a:extLst>
                  <a:ext uri="{FF2B5EF4-FFF2-40B4-BE49-F238E27FC236}">
                    <a16:creationId xmlns:a16="http://schemas.microsoft.com/office/drawing/2014/main" id="{93D4C48F-CF6E-4206-9B3B-C24B3F817368}"/>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3" name="Graphic 2">
              <a:extLst>
                <a:ext uri="{FF2B5EF4-FFF2-40B4-BE49-F238E27FC236}">
                  <a16:creationId xmlns:a16="http://schemas.microsoft.com/office/drawing/2014/main" id="{70AEC40C-FAE0-4CB2-A05A-5A1FDD7198E8}"/>
                </a:ext>
              </a:extLst>
            </p:cNvPr>
            <p:cNvGrpSpPr/>
            <p:nvPr/>
          </p:nvGrpSpPr>
          <p:grpSpPr>
            <a:xfrm>
              <a:off x="7338483" y="3997288"/>
              <a:ext cx="200155" cy="306903"/>
              <a:chOff x="5557492" y="4674021"/>
              <a:chExt cx="454548" cy="696974"/>
            </a:xfrm>
            <a:solidFill>
              <a:schemeClr val="accent5"/>
            </a:solidFill>
          </p:grpSpPr>
          <p:sp>
            <p:nvSpPr>
              <p:cNvPr id="674" name="Freeform: Shape 673">
                <a:extLst>
                  <a:ext uri="{FF2B5EF4-FFF2-40B4-BE49-F238E27FC236}">
                    <a16:creationId xmlns:a16="http://schemas.microsoft.com/office/drawing/2014/main" id="{E804D662-EB42-4570-A152-5947D3A9D75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5" name="Freeform: Shape 674">
                <a:extLst>
                  <a:ext uri="{FF2B5EF4-FFF2-40B4-BE49-F238E27FC236}">
                    <a16:creationId xmlns:a16="http://schemas.microsoft.com/office/drawing/2014/main" id="{9FA54828-1375-4241-9EAF-9AC2FB02FC5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Shape 675">
                <a:extLst>
                  <a:ext uri="{FF2B5EF4-FFF2-40B4-BE49-F238E27FC236}">
                    <a16:creationId xmlns:a16="http://schemas.microsoft.com/office/drawing/2014/main" id="{495C05DE-62E5-48F4-AB14-DE1B48884D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2813DB7C-075C-4221-96C0-594A2E56DC13}"/>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Shape 677">
                <a:extLst>
                  <a:ext uri="{FF2B5EF4-FFF2-40B4-BE49-F238E27FC236}">
                    <a16:creationId xmlns:a16="http://schemas.microsoft.com/office/drawing/2014/main" id="{3267D4E1-56DB-4708-9CE7-36F5DAD6AF3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CE9364D8-DDAA-4BE5-ADC3-FB03CA49BC42}"/>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Shape 679">
                <a:extLst>
                  <a:ext uri="{FF2B5EF4-FFF2-40B4-BE49-F238E27FC236}">
                    <a16:creationId xmlns:a16="http://schemas.microsoft.com/office/drawing/2014/main" id="{29387E8D-5B6B-478E-AFA7-4CF40493453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Shape 680">
                <a:extLst>
                  <a:ext uri="{FF2B5EF4-FFF2-40B4-BE49-F238E27FC236}">
                    <a16:creationId xmlns:a16="http://schemas.microsoft.com/office/drawing/2014/main" id="{C4B00820-1DC8-4DD6-9AC3-BDC2EE486D3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2" name="Freeform: Shape 681">
                <a:extLst>
                  <a:ext uri="{FF2B5EF4-FFF2-40B4-BE49-F238E27FC236}">
                    <a16:creationId xmlns:a16="http://schemas.microsoft.com/office/drawing/2014/main" id="{6BCE38FB-7BE0-4CF8-BE2C-9B7716F5A94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3" name="Freeform: Shape 682">
                <a:extLst>
                  <a:ext uri="{FF2B5EF4-FFF2-40B4-BE49-F238E27FC236}">
                    <a16:creationId xmlns:a16="http://schemas.microsoft.com/office/drawing/2014/main" id="{38B67AD3-9F2C-4887-96FF-964BE1D9AC7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Shape 683">
                <a:extLst>
                  <a:ext uri="{FF2B5EF4-FFF2-40B4-BE49-F238E27FC236}">
                    <a16:creationId xmlns:a16="http://schemas.microsoft.com/office/drawing/2014/main" id="{A1AD1BA7-32AD-48A9-8167-6BED34EFFD3B}"/>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4" name="Graphic 2">
              <a:extLst>
                <a:ext uri="{FF2B5EF4-FFF2-40B4-BE49-F238E27FC236}">
                  <a16:creationId xmlns:a16="http://schemas.microsoft.com/office/drawing/2014/main" id="{691CF24D-CE9B-4BAA-B823-CBF7B2EA8946}"/>
                </a:ext>
              </a:extLst>
            </p:cNvPr>
            <p:cNvGrpSpPr/>
            <p:nvPr/>
          </p:nvGrpSpPr>
          <p:grpSpPr>
            <a:xfrm>
              <a:off x="7942220" y="3939829"/>
              <a:ext cx="200155" cy="306903"/>
              <a:chOff x="5557492" y="4674021"/>
              <a:chExt cx="454548" cy="696974"/>
            </a:xfrm>
            <a:solidFill>
              <a:schemeClr val="accent5"/>
            </a:solidFill>
          </p:grpSpPr>
          <p:sp>
            <p:nvSpPr>
              <p:cNvPr id="663" name="Freeform: Shape 662">
                <a:extLst>
                  <a:ext uri="{FF2B5EF4-FFF2-40B4-BE49-F238E27FC236}">
                    <a16:creationId xmlns:a16="http://schemas.microsoft.com/office/drawing/2014/main" id="{A8EECDB0-8174-4F7B-BC8E-83830AD8A73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4" name="Freeform: Shape 663">
                <a:extLst>
                  <a:ext uri="{FF2B5EF4-FFF2-40B4-BE49-F238E27FC236}">
                    <a16:creationId xmlns:a16="http://schemas.microsoft.com/office/drawing/2014/main" id="{16AE8025-423F-4E40-8DA1-A51A71872D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5" name="Freeform: Shape 664">
                <a:extLst>
                  <a:ext uri="{FF2B5EF4-FFF2-40B4-BE49-F238E27FC236}">
                    <a16:creationId xmlns:a16="http://schemas.microsoft.com/office/drawing/2014/main" id="{7C47E317-F7D8-404D-AD8A-B3E7664679F7}"/>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Shape 665">
                <a:extLst>
                  <a:ext uri="{FF2B5EF4-FFF2-40B4-BE49-F238E27FC236}">
                    <a16:creationId xmlns:a16="http://schemas.microsoft.com/office/drawing/2014/main" id="{B0366C39-4526-4354-9C4F-6D693C46A4F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7" name="Freeform: Shape 666">
                <a:extLst>
                  <a:ext uri="{FF2B5EF4-FFF2-40B4-BE49-F238E27FC236}">
                    <a16:creationId xmlns:a16="http://schemas.microsoft.com/office/drawing/2014/main" id="{8CC714DE-02ED-4213-B2E9-4E9412DADBAA}"/>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8" name="Freeform: Shape 667">
                <a:extLst>
                  <a:ext uri="{FF2B5EF4-FFF2-40B4-BE49-F238E27FC236}">
                    <a16:creationId xmlns:a16="http://schemas.microsoft.com/office/drawing/2014/main" id="{1F7ED360-40BD-4F41-8E14-8BE6908040F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9" name="Freeform: Shape 668">
                <a:extLst>
                  <a:ext uri="{FF2B5EF4-FFF2-40B4-BE49-F238E27FC236}">
                    <a16:creationId xmlns:a16="http://schemas.microsoft.com/office/drawing/2014/main" id="{D0EB4278-01B4-4EA3-A5E1-EAA5C4F4CC4E}"/>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0" name="Freeform: Shape 669">
                <a:extLst>
                  <a:ext uri="{FF2B5EF4-FFF2-40B4-BE49-F238E27FC236}">
                    <a16:creationId xmlns:a16="http://schemas.microsoft.com/office/drawing/2014/main" id="{02480A44-232F-4096-A3B1-46ACD3A2E182}"/>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Shape 670">
                <a:extLst>
                  <a:ext uri="{FF2B5EF4-FFF2-40B4-BE49-F238E27FC236}">
                    <a16:creationId xmlns:a16="http://schemas.microsoft.com/office/drawing/2014/main" id="{B58B61A1-1517-4C72-8E83-4A43B53405F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Shape 671">
                <a:extLst>
                  <a:ext uri="{FF2B5EF4-FFF2-40B4-BE49-F238E27FC236}">
                    <a16:creationId xmlns:a16="http://schemas.microsoft.com/office/drawing/2014/main" id="{62CF030A-F46D-46DA-B82A-8B7F5B40D6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Shape 672">
                <a:extLst>
                  <a:ext uri="{FF2B5EF4-FFF2-40B4-BE49-F238E27FC236}">
                    <a16:creationId xmlns:a16="http://schemas.microsoft.com/office/drawing/2014/main" id="{D18BEAC1-5290-400A-9901-5FA017AF3347}"/>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5" name="Graphic 2">
              <a:extLst>
                <a:ext uri="{FF2B5EF4-FFF2-40B4-BE49-F238E27FC236}">
                  <a16:creationId xmlns:a16="http://schemas.microsoft.com/office/drawing/2014/main" id="{F99E52EC-6259-44A9-B38B-ADED2BCF5546}"/>
                </a:ext>
              </a:extLst>
            </p:cNvPr>
            <p:cNvGrpSpPr/>
            <p:nvPr/>
          </p:nvGrpSpPr>
          <p:grpSpPr>
            <a:xfrm>
              <a:off x="7865895" y="4020793"/>
              <a:ext cx="200155" cy="306903"/>
              <a:chOff x="5557492" y="4674021"/>
              <a:chExt cx="454548" cy="696974"/>
            </a:xfrm>
            <a:solidFill>
              <a:schemeClr val="accent5"/>
            </a:solidFill>
          </p:grpSpPr>
          <p:sp>
            <p:nvSpPr>
              <p:cNvPr id="652" name="Freeform: Shape 651">
                <a:extLst>
                  <a:ext uri="{FF2B5EF4-FFF2-40B4-BE49-F238E27FC236}">
                    <a16:creationId xmlns:a16="http://schemas.microsoft.com/office/drawing/2014/main" id="{F844223B-3456-4D09-AEF2-5DA288FF3EA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Shape 652">
                <a:extLst>
                  <a:ext uri="{FF2B5EF4-FFF2-40B4-BE49-F238E27FC236}">
                    <a16:creationId xmlns:a16="http://schemas.microsoft.com/office/drawing/2014/main" id="{D275D9D9-91EA-45E6-8CF6-4BD1A24C6B10}"/>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4" name="Freeform: Shape 653">
                <a:extLst>
                  <a:ext uri="{FF2B5EF4-FFF2-40B4-BE49-F238E27FC236}">
                    <a16:creationId xmlns:a16="http://schemas.microsoft.com/office/drawing/2014/main" id="{2BBBA532-40CA-4C4A-9222-D958DB9186C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Shape 654">
                <a:extLst>
                  <a:ext uri="{FF2B5EF4-FFF2-40B4-BE49-F238E27FC236}">
                    <a16:creationId xmlns:a16="http://schemas.microsoft.com/office/drawing/2014/main" id="{6117CC2F-6662-43AD-A333-E74AD4AC515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6" name="Freeform: Shape 655">
                <a:extLst>
                  <a:ext uri="{FF2B5EF4-FFF2-40B4-BE49-F238E27FC236}">
                    <a16:creationId xmlns:a16="http://schemas.microsoft.com/office/drawing/2014/main" id="{321152F7-55A0-4CD8-9394-D257FD56CE5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7" name="Freeform: Shape 656">
                <a:extLst>
                  <a:ext uri="{FF2B5EF4-FFF2-40B4-BE49-F238E27FC236}">
                    <a16:creationId xmlns:a16="http://schemas.microsoft.com/office/drawing/2014/main" id="{AA84F157-19E1-49BA-AC8F-3D317A09E63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Shape 657">
                <a:extLst>
                  <a:ext uri="{FF2B5EF4-FFF2-40B4-BE49-F238E27FC236}">
                    <a16:creationId xmlns:a16="http://schemas.microsoft.com/office/drawing/2014/main" id="{4D092174-21C2-42E2-B202-045E9629347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Shape 658">
                <a:extLst>
                  <a:ext uri="{FF2B5EF4-FFF2-40B4-BE49-F238E27FC236}">
                    <a16:creationId xmlns:a16="http://schemas.microsoft.com/office/drawing/2014/main" id="{DDBF9DBE-611D-42C1-BAD7-6E6A222B5BB9}"/>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Shape 659">
                <a:extLst>
                  <a:ext uri="{FF2B5EF4-FFF2-40B4-BE49-F238E27FC236}">
                    <a16:creationId xmlns:a16="http://schemas.microsoft.com/office/drawing/2014/main" id="{99D4C2E6-B480-442F-8A96-EB2D8445EDA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1" name="Freeform: Shape 660">
                <a:extLst>
                  <a:ext uri="{FF2B5EF4-FFF2-40B4-BE49-F238E27FC236}">
                    <a16:creationId xmlns:a16="http://schemas.microsoft.com/office/drawing/2014/main" id="{C13DC49B-79B5-4BCB-B7E4-3A5BD6959D3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587AF743-1BA6-400A-96F6-80B9FE0F539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6" name="Graphic 2">
              <a:extLst>
                <a:ext uri="{FF2B5EF4-FFF2-40B4-BE49-F238E27FC236}">
                  <a16:creationId xmlns:a16="http://schemas.microsoft.com/office/drawing/2014/main" id="{0BA221F5-8FB7-48A6-9DDA-32069EDD1FC3}"/>
                </a:ext>
              </a:extLst>
            </p:cNvPr>
            <p:cNvGrpSpPr/>
            <p:nvPr/>
          </p:nvGrpSpPr>
          <p:grpSpPr>
            <a:xfrm>
              <a:off x="8082824" y="3975948"/>
              <a:ext cx="200155" cy="306903"/>
              <a:chOff x="5557492" y="4674021"/>
              <a:chExt cx="454548" cy="696974"/>
            </a:xfrm>
            <a:solidFill>
              <a:schemeClr val="accent5"/>
            </a:solidFill>
          </p:grpSpPr>
          <p:sp>
            <p:nvSpPr>
              <p:cNvPr id="641" name="Freeform: Shape 640">
                <a:extLst>
                  <a:ext uri="{FF2B5EF4-FFF2-40B4-BE49-F238E27FC236}">
                    <a16:creationId xmlns:a16="http://schemas.microsoft.com/office/drawing/2014/main" id="{BC56F859-41EE-4197-8B7B-681EEF68555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Shape 641">
                <a:extLst>
                  <a:ext uri="{FF2B5EF4-FFF2-40B4-BE49-F238E27FC236}">
                    <a16:creationId xmlns:a16="http://schemas.microsoft.com/office/drawing/2014/main" id="{78C5DF49-BE74-468E-8CBD-63E38F832633}"/>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Shape 642">
                <a:extLst>
                  <a:ext uri="{FF2B5EF4-FFF2-40B4-BE49-F238E27FC236}">
                    <a16:creationId xmlns:a16="http://schemas.microsoft.com/office/drawing/2014/main" id="{D711A53B-D69C-44AD-87FC-4CD38635F724}"/>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Shape 643">
                <a:extLst>
                  <a:ext uri="{FF2B5EF4-FFF2-40B4-BE49-F238E27FC236}">
                    <a16:creationId xmlns:a16="http://schemas.microsoft.com/office/drawing/2014/main" id="{08F90274-648A-4F91-BB06-9777A1CC848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Shape 644">
                <a:extLst>
                  <a:ext uri="{FF2B5EF4-FFF2-40B4-BE49-F238E27FC236}">
                    <a16:creationId xmlns:a16="http://schemas.microsoft.com/office/drawing/2014/main" id="{3227ADC9-9626-404F-954E-8EB3DA224A72}"/>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Shape 645">
                <a:extLst>
                  <a:ext uri="{FF2B5EF4-FFF2-40B4-BE49-F238E27FC236}">
                    <a16:creationId xmlns:a16="http://schemas.microsoft.com/office/drawing/2014/main" id="{BC9130CB-BCFD-4E5F-84A3-EF6C8C83CECE}"/>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Shape 646">
                <a:extLst>
                  <a:ext uri="{FF2B5EF4-FFF2-40B4-BE49-F238E27FC236}">
                    <a16:creationId xmlns:a16="http://schemas.microsoft.com/office/drawing/2014/main" id="{19DBD42E-1CAE-49A2-97F0-0106D1300A6B}"/>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27FFEC77-1FA9-4948-95A8-4D3703ADB2C6}"/>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Shape 648">
                <a:extLst>
                  <a:ext uri="{FF2B5EF4-FFF2-40B4-BE49-F238E27FC236}">
                    <a16:creationId xmlns:a16="http://schemas.microsoft.com/office/drawing/2014/main" id="{92003FFC-12BA-412C-ACB9-8684E4BE825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Shape 649">
                <a:extLst>
                  <a:ext uri="{FF2B5EF4-FFF2-40B4-BE49-F238E27FC236}">
                    <a16:creationId xmlns:a16="http://schemas.microsoft.com/office/drawing/2014/main" id="{5753EEC8-E3EE-40DE-8B18-0637D460D49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Shape 650">
                <a:extLst>
                  <a:ext uri="{FF2B5EF4-FFF2-40B4-BE49-F238E27FC236}">
                    <a16:creationId xmlns:a16="http://schemas.microsoft.com/office/drawing/2014/main" id="{046B2123-38E7-43E1-B2AA-FE48F09DF5B9}"/>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7" name="Graphic 2">
              <a:extLst>
                <a:ext uri="{FF2B5EF4-FFF2-40B4-BE49-F238E27FC236}">
                  <a16:creationId xmlns:a16="http://schemas.microsoft.com/office/drawing/2014/main" id="{0D922A47-A845-4258-8F5F-90AE60D74A48}"/>
                </a:ext>
              </a:extLst>
            </p:cNvPr>
            <p:cNvGrpSpPr/>
            <p:nvPr/>
          </p:nvGrpSpPr>
          <p:grpSpPr>
            <a:xfrm>
              <a:off x="8256911" y="4013573"/>
              <a:ext cx="200155" cy="306903"/>
              <a:chOff x="5557492" y="4674021"/>
              <a:chExt cx="454548" cy="696974"/>
            </a:xfrm>
            <a:solidFill>
              <a:schemeClr val="accent5"/>
            </a:solidFill>
          </p:grpSpPr>
          <p:sp>
            <p:nvSpPr>
              <p:cNvPr id="630" name="Freeform: Shape 629">
                <a:extLst>
                  <a:ext uri="{FF2B5EF4-FFF2-40B4-BE49-F238E27FC236}">
                    <a16:creationId xmlns:a16="http://schemas.microsoft.com/office/drawing/2014/main" id="{335595B4-BCC1-4C15-BD86-D8F49390244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DB497881-F4D4-455E-B223-91FEC75BF6D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Shape 631">
                <a:extLst>
                  <a:ext uri="{FF2B5EF4-FFF2-40B4-BE49-F238E27FC236}">
                    <a16:creationId xmlns:a16="http://schemas.microsoft.com/office/drawing/2014/main" id="{2DD9CFAA-8C7D-47C3-BD73-C27EEC41CD0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Shape 632">
                <a:extLst>
                  <a:ext uri="{FF2B5EF4-FFF2-40B4-BE49-F238E27FC236}">
                    <a16:creationId xmlns:a16="http://schemas.microsoft.com/office/drawing/2014/main" id="{52957AFF-5437-48EC-AF6D-83C231116A7D}"/>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DBA3449D-5BD4-4425-8E73-3E742CA7561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F1953A5A-30FB-46DF-BA0D-18800EDA81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Shape 635">
                <a:extLst>
                  <a:ext uri="{FF2B5EF4-FFF2-40B4-BE49-F238E27FC236}">
                    <a16:creationId xmlns:a16="http://schemas.microsoft.com/office/drawing/2014/main" id="{908E9903-5CB0-450F-A0F2-F1B2613221EA}"/>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Shape 636">
                <a:extLst>
                  <a:ext uri="{FF2B5EF4-FFF2-40B4-BE49-F238E27FC236}">
                    <a16:creationId xmlns:a16="http://schemas.microsoft.com/office/drawing/2014/main" id="{1F56D7BB-3307-410A-8370-3206029BB2E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Freeform: Shape 637">
                <a:extLst>
                  <a:ext uri="{FF2B5EF4-FFF2-40B4-BE49-F238E27FC236}">
                    <a16:creationId xmlns:a16="http://schemas.microsoft.com/office/drawing/2014/main" id="{B06D1270-BA04-43DF-996C-FCAA6955A13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Shape 638">
                <a:extLst>
                  <a:ext uri="{FF2B5EF4-FFF2-40B4-BE49-F238E27FC236}">
                    <a16:creationId xmlns:a16="http://schemas.microsoft.com/office/drawing/2014/main" id="{005FE0EA-50FF-4F36-9227-FAAB4B19D88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Shape 639">
                <a:extLst>
                  <a:ext uri="{FF2B5EF4-FFF2-40B4-BE49-F238E27FC236}">
                    <a16:creationId xmlns:a16="http://schemas.microsoft.com/office/drawing/2014/main" id="{0E170696-4992-476B-AE1F-38282B96907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8" name="Graphic 2">
              <a:extLst>
                <a:ext uri="{FF2B5EF4-FFF2-40B4-BE49-F238E27FC236}">
                  <a16:creationId xmlns:a16="http://schemas.microsoft.com/office/drawing/2014/main" id="{34298D5B-3B96-4748-B544-2FF9D7F3BBB7}"/>
                </a:ext>
              </a:extLst>
            </p:cNvPr>
            <p:cNvGrpSpPr/>
            <p:nvPr/>
          </p:nvGrpSpPr>
          <p:grpSpPr>
            <a:xfrm>
              <a:off x="8463774" y="3959254"/>
              <a:ext cx="200155" cy="306903"/>
              <a:chOff x="5557492" y="4674021"/>
              <a:chExt cx="454548" cy="696974"/>
            </a:xfrm>
            <a:solidFill>
              <a:schemeClr val="accent5"/>
            </a:solidFill>
          </p:grpSpPr>
          <p:sp>
            <p:nvSpPr>
              <p:cNvPr id="619" name="Freeform: Shape 618">
                <a:extLst>
                  <a:ext uri="{FF2B5EF4-FFF2-40B4-BE49-F238E27FC236}">
                    <a16:creationId xmlns:a16="http://schemas.microsoft.com/office/drawing/2014/main" id="{57C0059F-5DDD-4FD1-B07B-E6AAF0D5728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0" name="Freeform: Shape 619">
                <a:extLst>
                  <a:ext uri="{FF2B5EF4-FFF2-40B4-BE49-F238E27FC236}">
                    <a16:creationId xmlns:a16="http://schemas.microsoft.com/office/drawing/2014/main" id="{A015210E-076F-4F2A-8A49-DD044F4213BA}"/>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1" name="Freeform: Shape 620">
                <a:extLst>
                  <a:ext uri="{FF2B5EF4-FFF2-40B4-BE49-F238E27FC236}">
                    <a16:creationId xmlns:a16="http://schemas.microsoft.com/office/drawing/2014/main" id="{3A88F9F4-7585-4BE9-9119-D46149FE1B7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2" name="Freeform: Shape 621">
                <a:extLst>
                  <a:ext uri="{FF2B5EF4-FFF2-40B4-BE49-F238E27FC236}">
                    <a16:creationId xmlns:a16="http://schemas.microsoft.com/office/drawing/2014/main" id="{4174D1E9-F26B-4114-9C48-7D2B114FB9E4}"/>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3" name="Freeform: Shape 622">
                <a:extLst>
                  <a:ext uri="{FF2B5EF4-FFF2-40B4-BE49-F238E27FC236}">
                    <a16:creationId xmlns:a16="http://schemas.microsoft.com/office/drawing/2014/main" id="{AD056CEF-3E47-48F7-A267-B6AEFEAF2FF1}"/>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4" name="Freeform: Shape 623">
                <a:extLst>
                  <a:ext uri="{FF2B5EF4-FFF2-40B4-BE49-F238E27FC236}">
                    <a16:creationId xmlns:a16="http://schemas.microsoft.com/office/drawing/2014/main" id="{C936DCA7-58E6-4C6C-895E-22AE5AC2085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Shape 624">
                <a:extLst>
                  <a:ext uri="{FF2B5EF4-FFF2-40B4-BE49-F238E27FC236}">
                    <a16:creationId xmlns:a16="http://schemas.microsoft.com/office/drawing/2014/main" id="{85E701C3-BD01-40E7-AEDF-E65003CF46E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Shape 625">
                <a:extLst>
                  <a:ext uri="{FF2B5EF4-FFF2-40B4-BE49-F238E27FC236}">
                    <a16:creationId xmlns:a16="http://schemas.microsoft.com/office/drawing/2014/main" id="{3CCA3D95-B93D-4BAE-B625-CC5EA57828F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Shape 626">
                <a:extLst>
                  <a:ext uri="{FF2B5EF4-FFF2-40B4-BE49-F238E27FC236}">
                    <a16:creationId xmlns:a16="http://schemas.microsoft.com/office/drawing/2014/main" id="{9E667CAB-7BC9-41E8-B389-79BF0B9750B3}"/>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Shape 627">
                <a:extLst>
                  <a:ext uri="{FF2B5EF4-FFF2-40B4-BE49-F238E27FC236}">
                    <a16:creationId xmlns:a16="http://schemas.microsoft.com/office/drawing/2014/main" id="{C56380EA-057A-47FF-BD6B-8D410E72A54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9" name="Freeform: Shape 628">
                <a:extLst>
                  <a:ext uri="{FF2B5EF4-FFF2-40B4-BE49-F238E27FC236}">
                    <a16:creationId xmlns:a16="http://schemas.microsoft.com/office/drawing/2014/main" id="{F4270066-4C7D-40C3-A1FE-31336C26AF57}"/>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4" name="!! Oval 460">
            <a:extLst>
              <a:ext uri="{FF2B5EF4-FFF2-40B4-BE49-F238E27FC236}">
                <a16:creationId xmlns:a16="http://schemas.microsoft.com/office/drawing/2014/main" id="{9B2F6D5A-A750-4C34-AA34-FB442C7F3067}"/>
              </a:ext>
            </a:extLst>
          </p:cNvPr>
          <p:cNvSpPr/>
          <p:nvPr/>
        </p:nvSpPr>
        <p:spPr bwMode="auto">
          <a:xfrm>
            <a:off x="1299800" y="3466800"/>
            <a:ext cx="1999349" cy="36577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21" name="Group 43">
            <a:extLst>
              <a:ext uri="{FF2B5EF4-FFF2-40B4-BE49-F238E27FC236}">
                <a16:creationId xmlns:a16="http://schemas.microsoft.com/office/drawing/2014/main" id="{BF34EEA8-01C4-47EB-BE45-2D3FCC828821}"/>
              </a:ext>
            </a:extLst>
          </p:cNvPr>
          <p:cNvGrpSpPr>
            <a:grpSpLocks noChangeAspect="1"/>
          </p:cNvGrpSpPr>
          <p:nvPr/>
        </p:nvGrpSpPr>
        <p:grpSpPr bwMode="auto">
          <a:xfrm>
            <a:off x="2277591" y="3230669"/>
            <a:ext cx="169316" cy="169316"/>
            <a:chOff x="6006" y="954"/>
            <a:chExt cx="132" cy="132"/>
          </a:xfrm>
          <a:solidFill>
            <a:schemeClr val="tx2"/>
          </a:solidFill>
        </p:grpSpPr>
        <p:sp>
          <p:nvSpPr>
            <p:cNvPr id="2022" name="Freeform 46">
              <a:extLst>
                <a:ext uri="{FF2B5EF4-FFF2-40B4-BE49-F238E27FC236}">
                  <a16:creationId xmlns:a16="http://schemas.microsoft.com/office/drawing/2014/main" id="{AE859F5C-D612-46D8-8F46-FD0406327317}"/>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2023" name="Freeform 47">
              <a:extLst>
                <a:ext uri="{FF2B5EF4-FFF2-40B4-BE49-F238E27FC236}">
                  <a16:creationId xmlns:a16="http://schemas.microsoft.com/office/drawing/2014/main" id="{25B5E258-7317-4E68-8C00-A2361D3263E9}"/>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024" name="Group 43">
            <a:extLst>
              <a:ext uri="{FF2B5EF4-FFF2-40B4-BE49-F238E27FC236}">
                <a16:creationId xmlns:a16="http://schemas.microsoft.com/office/drawing/2014/main" id="{8A695DB7-9547-4EE2-AB28-B16CA86B729C}"/>
              </a:ext>
            </a:extLst>
          </p:cNvPr>
          <p:cNvGrpSpPr>
            <a:grpSpLocks noChangeAspect="1"/>
          </p:cNvGrpSpPr>
          <p:nvPr/>
        </p:nvGrpSpPr>
        <p:grpSpPr bwMode="auto">
          <a:xfrm>
            <a:off x="2414289" y="3149093"/>
            <a:ext cx="122439" cy="122438"/>
            <a:chOff x="6006" y="954"/>
            <a:chExt cx="132" cy="132"/>
          </a:xfrm>
          <a:solidFill>
            <a:schemeClr val="tx2"/>
          </a:solidFill>
        </p:grpSpPr>
        <p:sp>
          <p:nvSpPr>
            <p:cNvPr id="2025" name="Freeform 46">
              <a:extLst>
                <a:ext uri="{FF2B5EF4-FFF2-40B4-BE49-F238E27FC236}">
                  <a16:creationId xmlns:a16="http://schemas.microsoft.com/office/drawing/2014/main" id="{5C37F942-EEED-45B1-BF09-FD719BC5DBA5}"/>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2026" name="Freeform 47">
              <a:extLst>
                <a:ext uri="{FF2B5EF4-FFF2-40B4-BE49-F238E27FC236}">
                  <a16:creationId xmlns:a16="http://schemas.microsoft.com/office/drawing/2014/main" id="{98131B85-DAE3-44AC-8780-045C24952539}"/>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sp>
        <p:nvSpPr>
          <p:cNvPr id="426" name="!! Arc 682">
            <a:extLst>
              <a:ext uri="{FF2B5EF4-FFF2-40B4-BE49-F238E27FC236}">
                <a16:creationId xmlns:a16="http://schemas.microsoft.com/office/drawing/2014/main" id="{83F08BFC-25A7-4504-875A-006BDE695F87}"/>
              </a:ext>
            </a:extLst>
          </p:cNvPr>
          <p:cNvSpPr/>
          <p:nvPr/>
        </p:nvSpPr>
        <p:spPr>
          <a:xfrm rot="20642978" flipH="1">
            <a:off x="2237857" y="3644155"/>
            <a:ext cx="917913" cy="95884"/>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628DCF1B-B335-43A1-9A12-922E7E8AA5D4}"/>
              </a:ext>
            </a:extLst>
          </p:cNvPr>
          <p:cNvGrpSpPr/>
          <p:nvPr/>
        </p:nvGrpSpPr>
        <p:grpSpPr>
          <a:xfrm>
            <a:off x="1451400" y="3066372"/>
            <a:ext cx="1508101" cy="641428"/>
            <a:chOff x="1504566" y="3097541"/>
            <a:chExt cx="1538342" cy="654290"/>
          </a:xfrm>
        </p:grpSpPr>
        <p:sp>
          <p:nvSpPr>
            <p:cNvPr id="1015" name="Rectangle 189">
              <a:extLst>
                <a:ext uri="{FF2B5EF4-FFF2-40B4-BE49-F238E27FC236}">
                  <a16:creationId xmlns:a16="http://schemas.microsoft.com/office/drawing/2014/main" id="{0A671766-7478-4162-B74A-EB967ACA2AE5}"/>
                </a:ext>
              </a:extLst>
            </p:cNvPr>
            <p:cNvSpPr/>
            <p:nvPr/>
          </p:nvSpPr>
          <p:spPr bwMode="auto">
            <a:xfrm>
              <a:off x="2117859" y="349650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7" name="Group 1016">
              <a:extLst>
                <a:ext uri="{FF2B5EF4-FFF2-40B4-BE49-F238E27FC236}">
                  <a16:creationId xmlns:a16="http://schemas.microsoft.com/office/drawing/2014/main" id="{D89609B3-2F93-4E2A-AAB4-E02FC7D7EB44}"/>
                </a:ext>
              </a:extLst>
            </p:cNvPr>
            <p:cNvGrpSpPr/>
            <p:nvPr/>
          </p:nvGrpSpPr>
          <p:grpSpPr>
            <a:xfrm>
              <a:off x="2624933" y="3183174"/>
              <a:ext cx="417975" cy="553827"/>
              <a:chOff x="2599143" y="3810981"/>
              <a:chExt cx="342799" cy="454219"/>
            </a:xfrm>
          </p:grpSpPr>
          <p:grpSp>
            <p:nvGrpSpPr>
              <p:cNvPr id="1019" name="Graphic 176">
                <a:extLst>
                  <a:ext uri="{FF2B5EF4-FFF2-40B4-BE49-F238E27FC236}">
                    <a16:creationId xmlns:a16="http://schemas.microsoft.com/office/drawing/2014/main" id="{76125E35-5C93-4600-A6A7-72BE8898249C}"/>
                  </a:ext>
                </a:extLst>
              </p:cNvPr>
              <p:cNvGrpSpPr/>
              <p:nvPr/>
            </p:nvGrpSpPr>
            <p:grpSpPr>
              <a:xfrm flipH="1">
                <a:off x="2599143" y="3810981"/>
                <a:ext cx="340943" cy="322889"/>
                <a:chOff x="2660264" y="3551443"/>
                <a:chExt cx="340943" cy="322889"/>
              </a:xfrm>
            </p:grpSpPr>
            <p:sp>
              <p:nvSpPr>
                <p:cNvPr id="1021" name="Freeform: Shape 1020">
                  <a:extLst>
                    <a:ext uri="{FF2B5EF4-FFF2-40B4-BE49-F238E27FC236}">
                      <a16:creationId xmlns:a16="http://schemas.microsoft.com/office/drawing/2014/main" id="{246BB240-517C-4EAC-B5A9-DAD730B4F439}"/>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2" name="Freeform: Shape 1021">
                  <a:extLst>
                    <a:ext uri="{FF2B5EF4-FFF2-40B4-BE49-F238E27FC236}">
                      <a16:creationId xmlns:a16="http://schemas.microsoft.com/office/drawing/2014/main" id="{5B87CF13-FB65-479E-BFC2-DC3031B7B395}"/>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3" name="Freeform: Shape 1022">
                  <a:extLst>
                    <a:ext uri="{FF2B5EF4-FFF2-40B4-BE49-F238E27FC236}">
                      <a16:creationId xmlns:a16="http://schemas.microsoft.com/office/drawing/2014/main" id="{76D4EC85-D36D-4FDE-8888-B29CD0329B02}"/>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E89DDDF3-9C42-4F4E-A0BA-87C059E97D2B}"/>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Freeform: Shape 1024">
                  <a:extLst>
                    <a:ext uri="{FF2B5EF4-FFF2-40B4-BE49-F238E27FC236}">
                      <a16:creationId xmlns:a16="http://schemas.microsoft.com/office/drawing/2014/main" id="{F8C97802-405B-4909-B06F-01A06E60168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6" name="Freeform: Shape 1025">
                  <a:extLst>
                    <a:ext uri="{FF2B5EF4-FFF2-40B4-BE49-F238E27FC236}">
                      <a16:creationId xmlns:a16="http://schemas.microsoft.com/office/drawing/2014/main" id="{BB43E9E7-2C8F-4563-B6D0-C48951388DDF}"/>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0" name="Freeform: Shape 1019">
                <a:extLst>
                  <a:ext uri="{FF2B5EF4-FFF2-40B4-BE49-F238E27FC236}">
                    <a16:creationId xmlns:a16="http://schemas.microsoft.com/office/drawing/2014/main" id="{E111882F-968E-4394-B079-22FF4BF36414}"/>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18" name="Freeform: Shape 1017">
              <a:extLst>
                <a:ext uri="{FF2B5EF4-FFF2-40B4-BE49-F238E27FC236}">
                  <a16:creationId xmlns:a16="http://schemas.microsoft.com/office/drawing/2014/main" id="{406B887C-C23B-4CC9-A887-1C2D254AB00F}"/>
                </a:ext>
              </a:extLst>
            </p:cNvPr>
            <p:cNvSpPr/>
            <p:nvPr/>
          </p:nvSpPr>
          <p:spPr>
            <a:xfrm flipH="1">
              <a:off x="2593681" y="356727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rgbClr val="BFBFBF"/>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42" name="Group 541">
              <a:extLst>
                <a:ext uri="{FF2B5EF4-FFF2-40B4-BE49-F238E27FC236}">
                  <a16:creationId xmlns:a16="http://schemas.microsoft.com/office/drawing/2014/main" id="{A519EE8E-0B27-4B47-8C75-AB92C0FF8158}"/>
                </a:ext>
              </a:extLst>
            </p:cNvPr>
            <p:cNvGrpSpPr/>
            <p:nvPr/>
          </p:nvGrpSpPr>
          <p:grpSpPr>
            <a:xfrm>
              <a:off x="1504566" y="3097541"/>
              <a:ext cx="733726" cy="564984"/>
              <a:chOff x="1504566" y="3097541"/>
              <a:chExt cx="733726" cy="564984"/>
            </a:xfrm>
          </p:grpSpPr>
          <p:grpSp>
            <p:nvGrpSpPr>
              <p:cNvPr id="543" name="Graphic 653">
                <a:extLst>
                  <a:ext uri="{FF2B5EF4-FFF2-40B4-BE49-F238E27FC236}">
                    <a16:creationId xmlns:a16="http://schemas.microsoft.com/office/drawing/2014/main" id="{178E1442-BA6F-422E-9D81-36E9E85A274C}"/>
                  </a:ext>
                </a:extLst>
              </p:cNvPr>
              <p:cNvGrpSpPr/>
              <p:nvPr/>
            </p:nvGrpSpPr>
            <p:grpSpPr>
              <a:xfrm>
                <a:off x="1625096" y="3097541"/>
                <a:ext cx="105464" cy="241060"/>
                <a:chOff x="1718244" y="3581870"/>
                <a:chExt cx="105464" cy="241060"/>
              </a:xfrm>
              <a:solidFill>
                <a:schemeClr val="accent1"/>
              </a:solidFill>
            </p:grpSpPr>
            <p:sp>
              <p:nvSpPr>
                <p:cNvPr id="557" name="Freeform: Shape 556">
                  <a:extLst>
                    <a:ext uri="{FF2B5EF4-FFF2-40B4-BE49-F238E27FC236}">
                      <a16:creationId xmlns:a16="http://schemas.microsoft.com/office/drawing/2014/main" id="{116906DA-854A-4FA4-B811-A87814EC4F01}"/>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41C15692-8B30-4CB3-A330-6D1297EE1333}"/>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4" name="Graphic 653">
                <a:extLst>
                  <a:ext uri="{FF2B5EF4-FFF2-40B4-BE49-F238E27FC236}">
                    <a16:creationId xmlns:a16="http://schemas.microsoft.com/office/drawing/2014/main" id="{BB74F640-8B14-4905-B646-81FB71A12B58}"/>
                  </a:ext>
                </a:extLst>
              </p:cNvPr>
              <p:cNvGrpSpPr/>
              <p:nvPr/>
            </p:nvGrpSpPr>
            <p:grpSpPr>
              <a:xfrm>
                <a:off x="1817944" y="3103567"/>
                <a:ext cx="105464" cy="241060"/>
                <a:chOff x="1911092" y="3587896"/>
                <a:chExt cx="105464" cy="241060"/>
              </a:xfrm>
              <a:solidFill>
                <a:schemeClr val="accent1"/>
              </a:solidFill>
            </p:grpSpPr>
            <p:sp>
              <p:nvSpPr>
                <p:cNvPr id="555" name="Freeform: Shape 554">
                  <a:extLst>
                    <a:ext uri="{FF2B5EF4-FFF2-40B4-BE49-F238E27FC236}">
                      <a16:creationId xmlns:a16="http://schemas.microsoft.com/office/drawing/2014/main" id="{92DEA8F3-AA48-4599-BC81-53D7FFB2A1C2}"/>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B6884550-C183-4E53-9671-2DFCFE0A15AC}"/>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5" name="Graphic 653">
                <a:extLst>
                  <a:ext uri="{FF2B5EF4-FFF2-40B4-BE49-F238E27FC236}">
                    <a16:creationId xmlns:a16="http://schemas.microsoft.com/office/drawing/2014/main" id="{3167D1B7-76E9-41F1-B080-5C0E26C80600}"/>
                  </a:ext>
                </a:extLst>
              </p:cNvPr>
              <p:cNvGrpSpPr/>
              <p:nvPr/>
            </p:nvGrpSpPr>
            <p:grpSpPr>
              <a:xfrm>
                <a:off x="2009285" y="3100554"/>
                <a:ext cx="105464" cy="241060"/>
                <a:chOff x="2102433" y="3584883"/>
                <a:chExt cx="105464" cy="241060"/>
              </a:xfrm>
              <a:solidFill>
                <a:schemeClr val="accent1"/>
              </a:solidFill>
            </p:grpSpPr>
            <p:sp>
              <p:nvSpPr>
                <p:cNvPr id="553" name="Freeform: Shape 552">
                  <a:extLst>
                    <a:ext uri="{FF2B5EF4-FFF2-40B4-BE49-F238E27FC236}">
                      <a16:creationId xmlns:a16="http://schemas.microsoft.com/office/drawing/2014/main" id="{EE49BC3A-A81E-4EE6-B706-AF4A136977AB}"/>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DAD24389-2100-40B5-B5A4-4F18AFDE1D1D}"/>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46" name="Freeform: Shape 545">
                <a:extLst>
                  <a:ext uri="{FF2B5EF4-FFF2-40B4-BE49-F238E27FC236}">
                    <a16:creationId xmlns:a16="http://schemas.microsoft.com/office/drawing/2014/main" id="{F8C19950-FF5D-4745-A29F-E61D58E323BE}"/>
                  </a:ext>
                </a:extLst>
              </p:cNvPr>
              <p:cNvSpPr/>
              <p:nvPr/>
            </p:nvSpPr>
            <p:spPr>
              <a:xfrm>
                <a:off x="1504566" y="3347641"/>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9506B083-5D90-4795-9954-FEE0D4656EA1}"/>
                  </a:ext>
                </a:extLst>
              </p:cNvPr>
              <p:cNvSpPr/>
              <p:nvPr/>
            </p:nvSpPr>
            <p:spPr>
              <a:xfrm>
                <a:off x="1593457"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F9595216-A72D-44F8-AF9F-2778A855C671}"/>
                  </a:ext>
                </a:extLst>
              </p:cNvPr>
              <p:cNvSpPr/>
              <p:nvPr/>
            </p:nvSpPr>
            <p:spPr>
              <a:xfrm>
                <a:off x="168988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338080C5-866C-4C95-BCCB-40862E3F55B0}"/>
                  </a:ext>
                </a:extLst>
              </p:cNvPr>
              <p:cNvSpPr/>
              <p:nvPr/>
            </p:nvSpPr>
            <p:spPr>
              <a:xfrm>
                <a:off x="178781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83B5D450-8272-4D8F-A2AF-C9C79EFF6CBA}"/>
                  </a:ext>
                </a:extLst>
              </p:cNvPr>
              <p:cNvSpPr/>
              <p:nvPr/>
            </p:nvSpPr>
            <p:spPr>
              <a:xfrm>
                <a:off x="1885742"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18987DF4-297E-4145-BB91-66ECF0AAC78A}"/>
                  </a:ext>
                </a:extLst>
              </p:cNvPr>
              <p:cNvSpPr/>
              <p:nvPr/>
            </p:nvSpPr>
            <p:spPr>
              <a:xfrm>
                <a:off x="1983673"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83DAE09C-2A5B-4B60-9CBB-03A01BE4E362}"/>
                  </a:ext>
                </a:extLst>
              </p:cNvPr>
              <p:cNvSpPr/>
              <p:nvPr/>
            </p:nvSpPr>
            <p:spPr>
              <a:xfrm>
                <a:off x="2087630" y="3346134"/>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24" name="Straight Connector 423">
            <a:extLst>
              <a:ext uri="{FF2B5EF4-FFF2-40B4-BE49-F238E27FC236}">
                <a16:creationId xmlns:a16="http://schemas.microsoft.com/office/drawing/2014/main" id="{CD1764AA-6A34-4B3B-893C-F2CBFDFD51B9}"/>
              </a:ext>
            </a:extLst>
          </p:cNvPr>
          <p:cNvCxnSpPr>
            <a:cxnSpLocks/>
          </p:cNvCxnSpPr>
          <p:nvPr/>
        </p:nvCxnSpPr>
        <p:spPr>
          <a:xfrm>
            <a:off x="3134449" y="3187752"/>
            <a:ext cx="0" cy="34852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99C6BE0-1757-4080-AE8E-E63688227BC6}"/>
              </a:ext>
            </a:extLst>
          </p:cNvPr>
          <p:cNvCxnSpPr>
            <a:cxnSpLocks/>
            <a:stCxn id="426" idx="2"/>
            <a:endCxn id="423" idx="0"/>
          </p:cNvCxnSpPr>
          <p:nvPr/>
        </p:nvCxnSpPr>
        <p:spPr>
          <a:xfrm>
            <a:off x="2255885" y="3819476"/>
            <a:ext cx="1122982" cy="232635"/>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4" name="Rectangle 873">
            <a:extLst>
              <a:ext uri="{FF2B5EF4-FFF2-40B4-BE49-F238E27FC236}">
                <a16:creationId xmlns:a16="http://schemas.microsoft.com/office/drawing/2014/main" id="{65AB99C3-DB06-4D6C-8204-E79AB6D63EA6}"/>
              </a:ext>
            </a:extLst>
          </p:cNvPr>
          <p:cNvSpPr/>
          <p:nvPr/>
        </p:nvSpPr>
        <p:spPr>
          <a:xfrm flipH="1">
            <a:off x="14494792" y="3948492"/>
            <a:ext cx="765316" cy="271554"/>
          </a:xfrm>
          <a:prstGeom prst="rect">
            <a:avLst/>
          </a:prstGeom>
          <a:noFill/>
        </p:spPr>
        <p:txBody>
          <a:bodyPr wrap="none" lIns="0" tIns="0" rIns="0" bIns="0" anchor="ctr">
            <a:spAutoFit/>
          </a:bodyPr>
          <a:lstStyle/>
          <a:p>
            <a:pPr marL="0" marR="0" lvl="0" indent="0" algn="ctr" defTabSz="950878"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9000">
                      <a:srgbClr val="000000"/>
                    </a:gs>
                    <a:gs pos="100000">
                      <a:srgbClr val="000000"/>
                    </a:gs>
                  </a:gsLst>
                  <a:lin ang="18900000" scaled="1"/>
                </a:gradFill>
                <a:effectLst/>
                <a:uLnTx/>
                <a:uFillTx/>
                <a:latin typeface="Segoe UI Semibold" panose="020B0702040204020203" pitchFamily="34" charset="0"/>
                <a:ea typeface="+mn-ea"/>
                <a:cs typeface="Segoe UI Semibold" panose="020B0702040204020203" pitchFamily="34" charset="0"/>
              </a:rPr>
              <a:t>Actions</a:t>
            </a:r>
          </a:p>
        </p:txBody>
      </p:sp>
      <p:sp>
        <p:nvSpPr>
          <p:cNvPr id="731" name="Oval 730">
            <a:extLst>
              <a:ext uri="{FF2B5EF4-FFF2-40B4-BE49-F238E27FC236}">
                <a16:creationId xmlns:a16="http://schemas.microsoft.com/office/drawing/2014/main" id="{461CE33E-A3EF-44A5-8EE7-5CD8F27C1431}"/>
              </a:ext>
            </a:extLst>
          </p:cNvPr>
          <p:cNvSpPr/>
          <p:nvPr/>
        </p:nvSpPr>
        <p:spPr bwMode="auto">
          <a:xfrm>
            <a:off x="4430806" y="4795985"/>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Oval 731">
            <a:extLst>
              <a:ext uri="{FF2B5EF4-FFF2-40B4-BE49-F238E27FC236}">
                <a16:creationId xmlns:a16="http://schemas.microsoft.com/office/drawing/2014/main" id="{D33A1891-3A73-4644-8E77-4ED695785814}"/>
              </a:ext>
            </a:extLst>
          </p:cNvPr>
          <p:cNvSpPr/>
          <p:nvPr/>
        </p:nvSpPr>
        <p:spPr bwMode="auto">
          <a:xfrm>
            <a:off x="4169950" y="478670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2341A814-E27E-4D73-8232-67AF5C329EDD}"/>
              </a:ext>
            </a:extLst>
          </p:cNvPr>
          <p:cNvSpPr/>
          <p:nvPr/>
        </p:nvSpPr>
        <p:spPr bwMode="auto">
          <a:xfrm>
            <a:off x="8191140" y="4612370"/>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Oval 729">
            <a:extLst>
              <a:ext uri="{FF2B5EF4-FFF2-40B4-BE49-F238E27FC236}">
                <a16:creationId xmlns:a16="http://schemas.microsoft.com/office/drawing/2014/main" id="{D97EC6CD-AE9E-43CF-9015-ED8BB7FA5F2E}"/>
              </a:ext>
            </a:extLst>
          </p:cNvPr>
          <p:cNvSpPr/>
          <p:nvPr/>
        </p:nvSpPr>
        <p:spPr bwMode="auto">
          <a:xfrm>
            <a:off x="8359426" y="4676905"/>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4" name="Straight Connector 433">
            <a:extLst>
              <a:ext uri="{FF2B5EF4-FFF2-40B4-BE49-F238E27FC236}">
                <a16:creationId xmlns:a16="http://schemas.microsoft.com/office/drawing/2014/main" id="{F6047275-436E-42DD-8B62-AA83F0031C4F}"/>
              </a:ext>
            </a:extLst>
          </p:cNvPr>
          <p:cNvCxnSpPr>
            <a:cxnSpLocks/>
            <a:stCxn id="430" idx="2"/>
            <a:endCxn id="423" idx="2"/>
          </p:cNvCxnSpPr>
          <p:nvPr/>
        </p:nvCxnSpPr>
        <p:spPr>
          <a:xfrm flipH="1" flipV="1">
            <a:off x="5400091" y="4183424"/>
            <a:ext cx="1242340" cy="1265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9D1380FD-C8FC-4D4D-ABC6-840FC9C24FBD}"/>
              </a:ext>
            </a:extLst>
          </p:cNvPr>
          <p:cNvSpPr/>
          <p:nvPr/>
        </p:nvSpPr>
        <p:spPr bwMode="auto">
          <a:xfrm>
            <a:off x="8410825" y="4697704"/>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Oval 342">
            <a:extLst>
              <a:ext uri="{FF2B5EF4-FFF2-40B4-BE49-F238E27FC236}">
                <a16:creationId xmlns:a16="http://schemas.microsoft.com/office/drawing/2014/main" id="{6A87CEF0-0BFC-4E7B-BAF4-673194468442}"/>
              </a:ext>
            </a:extLst>
          </p:cNvPr>
          <p:cNvSpPr/>
          <p:nvPr/>
        </p:nvSpPr>
        <p:spPr bwMode="auto">
          <a:xfrm>
            <a:off x="8284174" y="474354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AD03B749-C9CD-45AD-8ECC-2A038292B33F}"/>
              </a:ext>
            </a:extLst>
          </p:cNvPr>
          <p:cNvSpPr/>
          <p:nvPr/>
        </p:nvSpPr>
        <p:spPr bwMode="auto">
          <a:xfrm>
            <a:off x="4486941" y="475242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Oval 354">
            <a:extLst>
              <a:ext uri="{FF2B5EF4-FFF2-40B4-BE49-F238E27FC236}">
                <a16:creationId xmlns:a16="http://schemas.microsoft.com/office/drawing/2014/main" id="{66613BFC-E837-44B1-9B50-2F9670A652C3}"/>
              </a:ext>
            </a:extLst>
          </p:cNvPr>
          <p:cNvSpPr/>
          <p:nvPr/>
        </p:nvSpPr>
        <p:spPr bwMode="auto">
          <a:xfrm>
            <a:off x="4297471" y="479880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3" name="Oval 732">
            <a:extLst>
              <a:ext uri="{FF2B5EF4-FFF2-40B4-BE49-F238E27FC236}">
                <a16:creationId xmlns:a16="http://schemas.microsoft.com/office/drawing/2014/main" id="{0A0D583D-3046-40F5-91CC-EE60E634DDC5}"/>
              </a:ext>
            </a:extLst>
          </p:cNvPr>
          <p:cNvSpPr/>
          <p:nvPr/>
        </p:nvSpPr>
        <p:spPr bwMode="auto">
          <a:xfrm>
            <a:off x="1391014" y="252187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F30ADCCA-FD9E-4CBC-B6CA-A574DA35E0F2}"/>
              </a:ext>
            </a:extLst>
          </p:cNvPr>
          <p:cNvSpPr/>
          <p:nvPr/>
        </p:nvSpPr>
        <p:spPr bwMode="auto">
          <a:xfrm>
            <a:off x="1391014" y="252187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31682AD1-114E-4180-B199-968ABAD76E42}"/>
              </a:ext>
            </a:extLst>
          </p:cNvPr>
          <p:cNvSpPr/>
          <p:nvPr/>
        </p:nvSpPr>
        <p:spPr bwMode="auto">
          <a:xfrm>
            <a:off x="1391014" y="252187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7C9A500A-641F-4B8E-BADC-3608BCB4B05E}"/>
              </a:ext>
            </a:extLst>
          </p:cNvPr>
          <p:cNvSpPr/>
          <p:nvPr/>
        </p:nvSpPr>
        <p:spPr bwMode="auto">
          <a:xfrm>
            <a:off x="1391014" y="252187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B995AF73-5474-4532-9895-389416923E60}"/>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BF5AA69B-1673-44E3-87C6-0BB8D376B039}"/>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AF78D29D-119B-4CB1-8ED1-3DFEEB98D825}"/>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Oval 741">
            <a:extLst>
              <a:ext uri="{FF2B5EF4-FFF2-40B4-BE49-F238E27FC236}">
                <a16:creationId xmlns:a16="http://schemas.microsoft.com/office/drawing/2014/main" id="{82A67C9B-D5A2-45AE-ABCE-86D8AE96D786}"/>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3" name="Oval 742">
            <a:extLst>
              <a:ext uri="{FF2B5EF4-FFF2-40B4-BE49-F238E27FC236}">
                <a16:creationId xmlns:a16="http://schemas.microsoft.com/office/drawing/2014/main" id="{067FA381-0292-462A-8253-208C82926A36}"/>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4" name="Oval 743">
            <a:extLst>
              <a:ext uri="{FF2B5EF4-FFF2-40B4-BE49-F238E27FC236}">
                <a16:creationId xmlns:a16="http://schemas.microsoft.com/office/drawing/2014/main" id="{0DD5AE77-92B6-476C-AE22-551F05F1E799}"/>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5" name="Oval 744">
            <a:extLst>
              <a:ext uri="{FF2B5EF4-FFF2-40B4-BE49-F238E27FC236}">
                <a16:creationId xmlns:a16="http://schemas.microsoft.com/office/drawing/2014/main" id="{EEC590FE-6B36-4F3A-9D86-4A05632FEA44}"/>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Oval 745">
            <a:extLst>
              <a:ext uri="{FF2B5EF4-FFF2-40B4-BE49-F238E27FC236}">
                <a16:creationId xmlns:a16="http://schemas.microsoft.com/office/drawing/2014/main" id="{DE0D9850-61C2-4FA4-9EB7-0D1457F1DBA2}"/>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7" name="Oval 746">
            <a:extLst>
              <a:ext uri="{FF2B5EF4-FFF2-40B4-BE49-F238E27FC236}">
                <a16:creationId xmlns:a16="http://schemas.microsoft.com/office/drawing/2014/main" id="{E8A15622-FE5E-4878-BADE-0BE30F14A238}"/>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8" name="Oval 747">
            <a:extLst>
              <a:ext uri="{FF2B5EF4-FFF2-40B4-BE49-F238E27FC236}">
                <a16:creationId xmlns:a16="http://schemas.microsoft.com/office/drawing/2014/main" id="{15103927-6DA3-4CD1-BCA6-1BB41292AC04}"/>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3736B74-C1B8-44E5-8A97-8F45B018647C}"/>
              </a:ext>
            </a:extLst>
          </p:cNvPr>
          <p:cNvSpPr/>
          <p:nvPr/>
        </p:nvSpPr>
        <p:spPr bwMode="auto">
          <a:xfrm>
            <a:off x="3371342" y="2068196"/>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7" name="Oval 736">
            <a:extLst>
              <a:ext uri="{FF2B5EF4-FFF2-40B4-BE49-F238E27FC236}">
                <a16:creationId xmlns:a16="http://schemas.microsoft.com/office/drawing/2014/main" id="{98BC76CC-E246-4EC9-9B46-C20144F5A45E}"/>
              </a:ext>
            </a:extLst>
          </p:cNvPr>
          <p:cNvSpPr/>
          <p:nvPr/>
        </p:nvSpPr>
        <p:spPr bwMode="auto">
          <a:xfrm>
            <a:off x="3533382" y="2035648"/>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Oval 723">
            <a:extLst>
              <a:ext uri="{FF2B5EF4-FFF2-40B4-BE49-F238E27FC236}">
                <a16:creationId xmlns:a16="http://schemas.microsoft.com/office/drawing/2014/main" id="{E719EC03-ECDB-4D7A-BEAC-EFDFF944183B}"/>
              </a:ext>
            </a:extLst>
          </p:cNvPr>
          <p:cNvSpPr/>
          <p:nvPr/>
        </p:nvSpPr>
        <p:spPr bwMode="auto">
          <a:xfrm>
            <a:off x="10957602" y="262928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123910C1-5CF1-46BC-A900-D1BE1E550659}"/>
              </a:ext>
            </a:extLst>
          </p:cNvPr>
          <p:cNvSpPr/>
          <p:nvPr/>
        </p:nvSpPr>
        <p:spPr bwMode="auto">
          <a:xfrm>
            <a:off x="10682229" y="264690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Oval 721">
            <a:extLst>
              <a:ext uri="{FF2B5EF4-FFF2-40B4-BE49-F238E27FC236}">
                <a16:creationId xmlns:a16="http://schemas.microsoft.com/office/drawing/2014/main" id="{7A438263-36BD-4E5F-910F-1F2028C0FBE0}"/>
              </a:ext>
            </a:extLst>
          </p:cNvPr>
          <p:cNvSpPr/>
          <p:nvPr/>
        </p:nvSpPr>
        <p:spPr bwMode="auto">
          <a:xfrm>
            <a:off x="8243773" y="1903238"/>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Oval 722">
            <a:extLst>
              <a:ext uri="{FF2B5EF4-FFF2-40B4-BE49-F238E27FC236}">
                <a16:creationId xmlns:a16="http://schemas.microsoft.com/office/drawing/2014/main" id="{1CB34294-4542-4331-A810-1A29BDFCE611}"/>
              </a:ext>
            </a:extLst>
          </p:cNvPr>
          <p:cNvSpPr/>
          <p:nvPr/>
        </p:nvSpPr>
        <p:spPr bwMode="auto">
          <a:xfrm>
            <a:off x="8444682" y="1924252"/>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Oval 719">
            <a:extLst>
              <a:ext uri="{FF2B5EF4-FFF2-40B4-BE49-F238E27FC236}">
                <a16:creationId xmlns:a16="http://schemas.microsoft.com/office/drawing/2014/main" id="{F573BC00-429B-46A8-81EF-2E2B580EA2E7}"/>
              </a:ext>
            </a:extLst>
          </p:cNvPr>
          <p:cNvSpPr/>
          <p:nvPr/>
        </p:nvSpPr>
        <p:spPr bwMode="auto">
          <a:xfrm>
            <a:off x="5864348" y="1651023"/>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Oval 720">
            <a:extLst>
              <a:ext uri="{FF2B5EF4-FFF2-40B4-BE49-F238E27FC236}">
                <a16:creationId xmlns:a16="http://schemas.microsoft.com/office/drawing/2014/main" id="{4857F981-7A65-4093-ADA1-9C141B157104}"/>
              </a:ext>
            </a:extLst>
          </p:cNvPr>
          <p:cNvSpPr/>
          <p:nvPr/>
        </p:nvSpPr>
        <p:spPr bwMode="auto">
          <a:xfrm>
            <a:off x="6150112" y="1705211"/>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Oval 718">
            <a:extLst>
              <a:ext uri="{FF2B5EF4-FFF2-40B4-BE49-F238E27FC236}">
                <a16:creationId xmlns:a16="http://schemas.microsoft.com/office/drawing/2014/main" id="{365BE90F-D179-4C98-9866-F4B2125D893F}"/>
              </a:ext>
            </a:extLst>
          </p:cNvPr>
          <p:cNvSpPr/>
          <p:nvPr/>
        </p:nvSpPr>
        <p:spPr bwMode="auto">
          <a:xfrm>
            <a:off x="5962607" y="172780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Oval 343">
            <a:extLst>
              <a:ext uri="{FF2B5EF4-FFF2-40B4-BE49-F238E27FC236}">
                <a16:creationId xmlns:a16="http://schemas.microsoft.com/office/drawing/2014/main" id="{B90DE396-EF16-4D8A-9503-328F90D22FE7}"/>
              </a:ext>
            </a:extLst>
          </p:cNvPr>
          <p:cNvSpPr/>
          <p:nvPr/>
        </p:nvSpPr>
        <p:spPr bwMode="auto">
          <a:xfrm>
            <a:off x="10761726" y="262928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Oval 344">
            <a:extLst>
              <a:ext uri="{FF2B5EF4-FFF2-40B4-BE49-F238E27FC236}">
                <a16:creationId xmlns:a16="http://schemas.microsoft.com/office/drawing/2014/main" id="{6032D9DA-B8A5-44B7-9E4F-59AFCA471058}"/>
              </a:ext>
            </a:extLst>
          </p:cNvPr>
          <p:cNvSpPr/>
          <p:nvPr/>
        </p:nvSpPr>
        <p:spPr bwMode="auto">
          <a:xfrm>
            <a:off x="10858493" y="2622314"/>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Oval 345">
            <a:extLst>
              <a:ext uri="{FF2B5EF4-FFF2-40B4-BE49-F238E27FC236}">
                <a16:creationId xmlns:a16="http://schemas.microsoft.com/office/drawing/2014/main" id="{0ED45903-1BF1-45E9-AAE3-686B70030F01}"/>
              </a:ext>
            </a:extLst>
          </p:cNvPr>
          <p:cNvSpPr/>
          <p:nvPr/>
        </p:nvSpPr>
        <p:spPr bwMode="auto">
          <a:xfrm>
            <a:off x="8116251" y="189114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C59660A3-210E-4FA4-85C8-CA07F51A8E87}"/>
              </a:ext>
            </a:extLst>
          </p:cNvPr>
          <p:cNvSpPr/>
          <p:nvPr/>
        </p:nvSpPr>
        <p:spPr bwMode="auto">
          <a:xfrm>
            <a:off x="8317160" y="1912162"/>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7BD52341-455D-4B0E-BCAB-6DA887887D6C}"/>
              </a:ext>
            </a:extLst>
          </p:cNvPr>
          <p:cNvSpPr/>
          <p:nvPr/>
        </p:nvSpPr>
        <p:spPr bwMode="auto">
          <a:xfrm>
            <a:off x="6067132" y="174826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6A04B897-0067-4D72-BAB2-8E240764B662}"/>
              </a:ext>
            </a:extLst>
          </p:cNvPr>
          <p:cNvSpPr/>
          <p:nvPr/>
        </p:nvSpPr>
        <p:spPr bwMode="auto">
          <a:xfrm>
            <a:off x="3304817" y="210113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Oval 350">
            <a:extLst>
              <a:ext uri="{FF2B5EF4-FFF2-40B4-BE49-F238E27FC236}">
                <a16:creationId xmlns:a16="http://schemas.microsoft.com/office/drawing/2014/main" id="{4B6D755D-2B25-4CAC-8F38-43C2A5D9FEE7}"/>
              </a:ext>
            </a:extLst>
          </p:cNvPr>
          <p:cNvSpPr/>
          <p:nvPr/>
        </p:nvSpPr>
        <p:spPr bwMode="auto">
          <a:xfrm>
            <a:off x="3472370" y="2063495"/>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7">
            <a:extLst>
              <a:ext uri="{FF2B5EF4-FFF2-40B4-BE49-F238E27FC236}">
                <a16:creationId xmlns:a16="http://schemas.microsoft.com/office/drawing/2014/main" id="{6F79B195-665F-46F1-A577-A1031F77168E}"/>
              </a:ext>
            </a:extLst>
          </p:cNvPr>
          <p:cNvSpPr>
            <a:spLocks/>
          </p:cNvSpPr>
          <p:nvPr/>
        </p:nvSpPr>
        <p:spPr bwMode="auto">
          <a:xfrm>
            <a:off x="7943131" y="459660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97" name="Group 396">
            <a:extLst>
              <a:ext uri="{FF2B5EF4-FFF2-40B4-BE49-F238E27FC236}">
                <a16:creationId xmlns:a16="http://schemas.microsoft.com/office/drawing/2014/main" id="{D4E5B828-40D9-44D4-9D9C-D7E77EBE10D3}"/>
              </a:ext>
            </a:extLst>
          </p:cNvPr>
          <p:cNvGrpSpPr/>
          <p:nvPr/>
        </p:nvGrpSpPr>
        <p:grpSpPr>
          <a:xfrm>
            <a:off x="8086105" y="4691920"/>
            <a:ext cx="376119" cy="308086"/>
            <a:chOff x="6785055" y="4453979"/>
            <a:chExt cx="697763" cy="571551"/>
          </a:xfrm>
        </p:grpSpPr>
        <p:sp>
          <p:nvSpPr>
            <p:cNvPr id="398" name="Freeform: Shape 397">
              <a:extLst>
                <a:ext uri="{FF2B5EF4-FFF2-40B4-BE49-F238E27FC236}">
                  <a16:creationId xmlns:a16="http://schemas.microsoft.com/office/drawing/2014/main" id="{F8FEEC01-3A74-4D6B-8FE2-0C5A9A985737}"/>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04184775-85C4-4011-A858-9105DD19E9A5}"/>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45F3FEB4-69E0-40C5-BECC-A4DFED3089BB}"/>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A24FE742-02BE-4308-9305-B5750E9419EA}"/>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D78EFFDF-DFC0-4480-8C19-D856386AD08F}"/>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64EC6189-D67E-46DB-9B83-45E52FF06718}"/>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4289A7B7-5F8F-46DA-BB03-3AAC547540E8}"/>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C2FF26C6-5469-4E9C-97C6-43507A9D6B4F}"/>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184156AC-9EBC-44C6-AC96-F318F4B70FB0}"/>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9D31C82F-7C0B-4A73-9471-3F0E775BF78C}"/>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8FEF8C25-4B25-4101-B7AE-C7DA126F910C}"/>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04969337-ACC7-46D4-AFFD-95FFDFBF8B58}"/>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F513B204-90A8-4249-A00C-B60FC7598A7C}"/>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0206A919-1CF1-4A73-B2FF-BC36C6892B3F}"/>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143D6652-52A4-4F51-B386-6863662934B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FC33CCAE-2F2D-4D19-BB6B-083C219C0669}"/>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9AAF30F6-0855-45BC-BF4B-05269B8A469D}"/>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729C68E2-1E73-41C1-9498-4DD7EF0B3167}"/>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4" name="Graphic 21">
              <a:extLst>
                <a:ext uri="{FF2B5EF4-FFF2-40B4-BE49-F238E27FC236}">
                  <a16:creationId xmlns:a16="http://schemas.microsoft.com/office/drawing/2014/main" id="{82292F28-896A-49EA-8AA7-45B5930F3AC2}"/>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5" name="Rectangle 444">
              <a:extLst>
                <a:ext uri="{FF2B5EF4-FFF2-40B4-BE49-F238E27FC236}">
                  <a16:creationId xmlns:a16="http://schemas.microsoft.com/office/drawing/2014/main" id="{7543C2D4-B0ED-4301-AF9B-3195D70E6658}"/>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5" name="Freeform 7">
            <a:extLst>
              <a:ext uri="{FF2B5EF4-FFF2-40B4-BE49-F238E27FC236}">
                <a16:creationId xmlns:a16="http://schemas.microsoft.com/office/drawing/2014/main" id="{B0310D9B-4FAA-480C-8B68-A64B012DA36E}"/>
              </a:ext>
            </a:extLst>
          </p:cNvPr>
          <p:cNvSpPr>
            <a:spLocks/>
          </p:cNvSpPr>
          <p:nvPr/>
        </p:nvSpPr>
        <p:spPr bwMode="auto">
          <a:xfrm>
            <a:off x="1078735" y="2340137"/>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60" name="Group 359">
            <a:extLst>
              <a:ext uri="{FF2B5EF4-FFF2-40B4-BE49-F238E27FC236}">
                <a16:creationId xmlns:a16="http://schemas.microsoft.com/office/drawing/2014/main" id="{41C4250D-30B8-4A81-AEB3-FF05BEC2D7F9}"/>
              </a:ext>
            </a:extLst>
          </p:cNvPr>
          <p:cNvGrpSpPr/>
          <p:nvPr/>
        </p:nvGrpSpPr>
        <p:grpSpPr>
          <a:xfrm>
            <a:off x="1218997" y="2485713"/>
            <a:ext cx="421419" cy="194475"/>
            <a:chOff x="1540040" y="3614851"/>
            <a:chExt cx="1417812" cy="654290"/>
          </a:xfrm>
        </p:grpSpPr>
        <p:grpSp>
          <p:nvGrpSpPr>
            <p:cNvPr id="361" name="Graphic 653">
              <a:extLst>
                <a:ext uri="{FF2B5EF4-FFF2-40B4-BE49-F238E27FC236}">
                  <a16:creationId xmlns:a16="http://schemas.microsoft.com/office/drawing/2014/main" id="{2EE17E77-C6B3-4E66-9FB5-14D62A81CD50}"/>
                </a:ext>
              </a:extLst>
            </p:cNvPr>
            <p:cNvGrpSpPr/>
            <p:nvPr/>
          </p:nvGrpSpPr>
          <p:grpSpPr>
            <a:xfrm>
              <a:off x="1540040" y="3614851"/>
              <a:ext cx="489653" cy="247086"/>
              <a:chOff x="1718244" y="3581870"/>
              <a:chExt cx="489653" cy="247086"/>
            </a:xfrm>
            <a:solidFill>
              <a:schemeClr val="accent1"/>
            </a:solidFill>
          </p:grpSpPr>
          <p:grpSp>
            <p:nvGrpSpPr>
              <p:cNvPr id="374" name="Graphic 653">
                <a:extLst>
                  <a:ext uri="{FF2B5EF4-FFF2-40B4-BE49-F238E27FC236}">
                    <a16:creationId xmlns:a16="http://schemas.microsoft.com/office/drawing/2014/main" id="{DE256016-BABC-4F65-8059-8C1A2F6612A5}"/>
                  </a:ext>
                </a:extLst>
              </p:cNvPr>
              <p:cNvGrpSpPr/>
              <p:nvPr/>
            </p:nvGrpSpPr>
            <p:grpSpPr>
              <a:xfrm>
                <a:off x="1718244" y="3581870"/>
                <a:ext cx="105464" cy="241060"/>
                <a:chOff x="1718244" y="3581870"/>
                <a:chExt cx="105464" cy="241060"/>
              </a:xfrm>
              <a:solidFill>
                <a:schemeClr val="accent1"/>
              </a:solidFill>
            </p:grpSpPr>
            <p:sp>
              <p:nvSpPr>
                <p:cNvPr id="388" name="Freeform: Shape 387">
                  <a:extLst>
                    <a:ext uri="{FF2B5EF4-FFF2-40B4-BE49-F238E27FC236}">
                      <a16:creationId xmlns:a16="http://schemas.microsoft.com/office/drawing/2014/main" id="{C774ED77-3D93-4E3D-8EF9-746BB8019AF0}"/>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Shape 388">
                  <a:extLst>
                    <a:ext uri="{FF2B5EF4-FFF2-40B4-BE49-F238E27FC236}">
                      <a16:creationId xmlns:a16="http://schemas.microsoft.com/office/drawing/2014/main" id="{78BC5415-6D80-44DF-AD34-C82F3CA3A74F}"/>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5" name="Graphic 653">
                <a:extLst>
                  <a:ext uri="{FF2B5EF4-FFF2-40B4-BE49-F238E27FC236}">
                    <a16:creationId xmlns:a16="http://schemas.microsoft.com/office/drawing/2014/main" id="{B13AEE50-0B1A-4466-B165-82E398A391DF}"/>
                  </a:ext>
                </a:extLst>
              </p:cNvPr>
              <p:cNvGrpSpPr/>
              <p:nvPr/>
            </p:nvGrpSpPr>
            <p:grpSpPr>
              <a:xfrm>
                <a:off x="1911092" y="3587896"/>
                <a:ext cx="105464" cy="241060"/>
                <a:chOff x="1911092" y="3587896"/>
                <a:chExt cx="105464" cy="241060"/>
              </a:xfrm>
              <a:solidFill>
                <a:schemeClr val="accent1"/>
              </a:solidFill>
            </p:grpSpPr>
            <p:sp>
              <p:nvSpPr>
                <p:cNvPr id="386" name="Freeform: Shape 385">
                  <a:extLst>
                    <a:ext uri="{FF2B5EF4-FFF2-40B4-BE49-F238E27FC236}">
                      <a16:creationId xmlns:a16="http://schemas.microsoft.com/office/drawing/2014/main" id="{966C6C94-8D34-40E6-A8E3-A9739812D519}"/>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BADF5A20-3C12-4383-9C1D-5260A64CF298}"/>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6" name="Graphic 653">
                <a:extLst>
                  <a:ext uri="{FF2B5EF4-FFF2-40B4-BE49-F238E27FC236}">
                    <a16:creationId xmlns:a16="http://schemas.microsoft.com/office/drawing/2014/main" id="{0618A6AC-29F7-4EE5-8BEC-A4E091DAEC5C}"/>
                  </a:ext>
                </a:extLst>
              </p:cNvPr>
              <p:cNvGrpSpPr/>
              <p:nvPr/>
            </p:nvGrpSpPr>
            <p:grpSpPr>
              <a:xfrm>
                <a:off x="2102433" y="3584883"/>
                <a:ext cx="105464" cy="241060"/>
                <a:chOff x="2102433" y="3584883"/>
                <a:chExt cx="105464" cy="241060"/>
              </a:xfrm>
              <a:solidFill>
                <a:schemeClr val="accent1"/>
              </a:solidFill>
            </p:grpSpPr>
            <p:sp>
              <p:nvSpPr>
                <p:cNvPr id="384" name="Freeform: Shape 383">
                  <a:extLst>
                    <a:ext uri="{FF2B5EF4-FFF2-40B4-BE49-F238E27FC236}">
                      <a16:creationId xmlns:a16="http://schemas.microsoft.com/office/drawing/2014/main" id="{D7A5AFE0-13E4-4600-A6F1-7D8611C2CFC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Shape 384">
                  <a:extLst>
                    <a:ext uri="{FF2B5EF4-FFF2-40B4-BE49-F238E27FC236}">
                      <a16:creationId xmlns:a16="http://schemas.microsoft.com/office/drawing/2014/main" id="{FE2C7D4E-EDDF-4955-9C8D-480FC6468CFA}"/>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7" name="Freeform: Shape 376">
                <a:extLst>
                  <a:ext uri="{FF2B5EF4-FFF2-40B4-BE49-F238E27FC236}">
                    <a16:creationId xmlns:a16="http://schemas.microsoft.com/office/drawing/2014/main" id="{0AC3EB7D-4E53-492D-ADDB-118CBA5196C0}"/>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6F5C4A0C-E40A-40F3-9220-08259CAFCC0B}"/>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5597EAF5-ACCD-407E-BC45-AA0C14C54A39}"/>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F0230946-D8D2-4E36-B1B4-60B43FB37452}"/>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ECA0CF61-38BA-4235-8F7D-D957E629F022}"/>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116A42D3-BE24-4D55-AB0F-2548B37B3F61}"/>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Shape 382">
                <a:extLst>
                  <a:ext uri="{FF2B5EF4-FFF2-40B4-BE49-F238E27FC236}">
                    <a16:creationId xmlns:a16="http://schemas.microsoft.com/office/drawing/2014/main" id="{69249766-D429-4611-80C9-B9E8E3E7E81D}"/>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2" name="Rectangle 189">
              <a:extLst>
                <a:ext uri="{FF2B5EF4-FFF2-40B4-BE49-F238E27FC236}">
                  <a16:creationId xmlns:a16="http://schemas.microsoft.com/office/drawing/2014/main" id="{A9BC8551-DB72-48E6-B65B-DED41989B52B}"/>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363" name="Rectangle 190">
              <a:extLst>
                <a:ext uri="{FF2B5EF4-FFF2-40B4-BE49-F238E27FC236}">
                  <a16:creationId xmlns:a16="http://schemas.microsoft.com/office/drawing/2014/main" id="{93B5BA96-0BE1-4886-9DB3-0F1CDFA657C5}"/>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64" name="Group 363">
              <a:extLst>
                <a:ext uri="{FF2B5EF4-FFF2-40B4-BE49-F238E27FC236}">
                  <a16:creationId xmlns:a16="http://schemas.microsoft.com/office/drawing/2014/main" id="{EC1CCAB3-01EE-4E55-A992-99223B14E049}"/>
                </a:ext>
              </a:extLst>
            </p:cNvPr>
            <p:cNvGrpSpPr/>
            <p:nvPr/>
          </p:nvGrpSpPr>
          <p:grpSpPr>
            <a:xfrm>
              <a:off x="2539877" y="3700484"/>
              <a:ext cx="417975" cy="553827"/>
              <a:chOff x="2599143" y="3810981"/>
              <a:chExt cx="342799" cy="454219"/>
            </a:xfrm>
          </p:grpSpPr>
          <p:grpSp>
            <p:nvGrpSpPr>
              <p:cNvPr id="366" name="Graphic 176">
                <a:extLst>
                  <a:ext uri="{FF2B5EF4-FFF2-40B4-BE49-F238E27FC236}">
                    <a16:creationId xmlns:a16="http://schemas.microsoft.com/office/drawing/2014/main" id="{675CB376-D04F-49E9-BC50-7FD9C07046F3}"/>
                  </a:ext>
                </a:extLst>
              </p:cNvPr>
              <p:cNvGrpSpPr/>
              <p:nvPr/>
            </p:nvGrpSpPr>
            <p:grpSpPr>
              <a:xfrm flipH="1">
                <a:off x="2599143" y="3810981"/>
                <a:ext cx="340943" cy="322889"/>
                <a:chOff x="2660264" y="3551443"/>
                <a:chExt cx="340943" cy="322889"/>
              </a:xfrm>
            </p:grpSpPr>
            <p:sp>
              <p:nvSpPr>
                <p:cNvPr id="368" name="Freeform: Shape 367">
                  <a:extLst>
                    <a:ext uri="{FF2B5EF4-FFF2-40B4-BE49-F238E27FC236}">
                      <a16:creationId xmlns:a16="http://schemas.microsoft.com/office/drawing/2014/main" id="{7F2CCFB9-145C-4D2A-B3A6-615137C40B55}"/>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21D34BEB-E675-408D-9F3E-56BC30A0487B}"/>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98731C59-55C8-424A-A0DB-9464FFC71DDE}"/>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6F3AA138-9A21-4ACD-8AD9-443A57838482}"/>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FC817936-DB18-4B4A-B550-AB1312B023AC}"/>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2EEB5A94-462B-42B1-991B-44AE6ECC88C2}"/>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7" name="Freeform: Shape 366">
                <a:extLst>
                  <a:ext uri="{FF2B5EF4-FFF2-40B4-BE49-F238E27FC236}">
                    <a16:creationId xmlns:a16="http://schemas.microsoft.com/office/drawing/2014/main" id="{0C8FD8C0-D232-4EED-B22B-BF22267BF5ED}"/>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5" name="Freeform: Shape 364">
              <a:extLst>
                <a:ext uri="{FF2B5EF4-FFF2-40B4-BE49-F238E27FC236}">
                  <a16:creationId xmlns:a16="http://schemas.microsoft.com/office/drawing/2014/main" id="{8BB523A1-8352-4B07-9DB4-D0F04E65AA58}"/>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9" name="Freeform 7">
            <a:extLst>
              <a:ext uri="{FF2B5EF4-FFF2-40B4-BE49-F238E27FC236}">
                <a16:creationId xmlns:a16="http://schemas.microsoft.com/office/drawing/2014/main" id="{A7CC94E8-A6F7-472F-A2C3-F86F45504E4C}"/>
              </a:ext>
            </a:extLst>
          </p:cNvPr>
          <p:cNvSpPr>
            <a:spLocks/>
          </p:cNvSpPr>
          <p:nvPr/>
        </p:nvSpPr>
        <p:spPr bwMode="auto">
          <a:xfrm>
            <a:off x="4003120" y="4667658"/>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46" name="Group 445">
            <a:extLst>
              <a:ext uri="{FF2B5EF4-FFF2-40B4-BE49-F238E27FC236}">
                <a16:creationId xmlns:a16="http://schemas.microsoft.com/office/drawing/2014/main" id="{BEEB057F-2FB0-4DDB-8CF5-85249CF75FCC}"/>
              </a:ext>
            </a:extLst>
          </p:cNvPr>
          <p:cNvGrpSpPr/>
          <p:nvPr/>
        </p:nvGrpSpPr>
        <p:grpSpPr>
          <a:xfrm>
            <a:off x="4070359" y="4810158"/>
            <a:ext cx="504129" cy="225793"/>
            <a:chOff x="4240496" y="4287258"/>
            <a:chExt cx="1118826" cy="501108"/>
          </a:xfrm>
        </p:grpSpPr>
        <p:grpSp>
          <p:nvGrpSpPr>
            <p:cNvPr id="447" name="Group 4">
              <a:extLst>
                <a:ext uri="{FF2B5EF4-FFF2-40B4-BE49-F238E27FC236}">
                  <a16:creationId xmlns:a16="http://schemas.microsoft.com/office/drawing/2014/main" id="{01FF189B-E0D9-4E8C-93C9-415072B4FEB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454" name="Freeform 5">
                <a:extLst>
                  <a:ext uri="{FF2B5EF4-FFF2-40B4-BE49-F238E27FC236}">
                    <a16:creationId xmlns:a16="http://schemas.microsoft.com/office/drawing/2014/main" id="{226E306B-344A-4E97-A0DC-D9D8F6C013A8}"/>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5" name="Freeform 6">
                <a:extLst>
                  <a:ext uri="{FF2B5EF4-FFF2-40B4-BE49-F238E27FC236}">
                    <a16:creationId xmlns:a16="http://schemas.microsoft.com/office/drawing/2014/main" id="{7461011C-65BE-4D43-AFDD-A36C15D2AC3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6" name="Freeform 7">
                <a:extLst>
                  <a:ext uri="{FF2B5EF4-FFF2-40B4-BE49-F238E27FC236}">
                    <a16:creationId xmlns:a16="http://schemas.microsoft.com/office/drawing/2014/main" id="{7A96B8F0-7509-476C-98CB-FD3C6D975C2E}"/>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7" name="Freeform 8">
                <a:extLst>
                  <a:ext uri="{FF2B5EF4-FFF2-40B4-BE49-F238E27FC236}">
                    <a16:creationId xmlns:a16="http://schemas.microsoft.com/office/drawing/2014/main" id="{126FBF2F-E6C2-42B2-908E-193F1CF936A5}"/>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448" name="Rectangle 447">
              <a:extLst>
                <a:ext uri="{FF2B5EF4-FFF2-40B4-BE49-F238E27FC236}">
                  <a16:creationId xmlns:a16="http://schemas.microsoft.com/office/drawing/2014/main" id="{C52FF6DF-8E8C-4C1E-AB6C-C9781751F5EE}"/>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DE60EDD2-91CB-40A2-84CC-B09A2AB18FDD}"/>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Rectangle 449">
              <a:extLst>
                <a:ext uri="{FF2B5EF4-FFF2-40B4-BE49-F238E27FC236}">
                  <a16:creationId xmlns:a16="http://schemas.microsoft.com/office/drawing/2014/main" id="{E95D53C9-87F1-4E10-9620-B5D0A82C7852}"/>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Rectangle 450">
              <a:extLst>
                <a:ext uri="{FF2B5EF4-FFF2-40B4-BE49-F238E27FC236}">
                  <a16:creationId xmlns:a16="http://schemas.microsoft.com/office/drawing/2014/main" id="{FEAFC557-AE78-4D12-907B-BAD83D2F2356}"/>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Rectangle 451">
              <a:extLst>
                <a:ext uri="{FF2B5EF4-FFF2-40B4-BE49-F238E27FC236}">
                  <a16:creationId xmlns:a16="http://schemas.microsoft.com/office/drawing/2014/main" id="{B98C1DC8-B06D-4536-8D66-576AA0B7927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a:extLst>
                <a:ext uri="{FF2B5EF4-FFF2-40B4-BE49-F238E27FC236}">
                  <a16:creationId xmlns:a16="http://schemas.microsoft.com/office/drawing/2014/main" id="{4E149754-0979-4F51-8166-1E4E0A2E4905}"/>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8" name="Freeform 7">
            <a:extLst>
              <a:ext uri="{FF2B5EF4-FFF2-40B4-BE49-F238E27FC236}">
                <a16:creationId xmlns:a16="http://schemas.microsoft.com/office/drawing/2014/main" id="{84D8D8FD-0941-456D-B8CA-E0C1E627F864}"/>
              </a:ext>
            </a:extLst>
          </p:cNvPr>
          <p:cNvSpPr>
            <a:spLocks/>
          </p:cNvSpPr>
          <p:nvPr/>
        </p:nvSpPr>
        <p:spPr bwMode="auto">
          <a:xfrm>
            <a:off x="3028190" y="1742318"/>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sp>
        <p:nvSpPr>
          <p:cNvPr id="459" name="Freeform 7">
            <a:extLst>
              <a:ext uri="{FF2B5EF4-FFF2-40B4-BE49-F238E27FC236}">
                <a16:creationId xmlns:a16="http://schemas.microsoft.com/office/drawing/2014/main" id="{48598DFD-F7B0-4BB8-8CDE-C5E96A61BCE7}"/>
              </a:ext>
            </a:extLst>
          </p:cNvPr>
          <p:cNvSpPr>
            <a:spLocks/>
          </p:cNvSpPr>
          <p:nvPr/>
        </p:nvSpPr>
        <p:spPr bwMode="auto">
          <a:xfrm>
            <a:off x="7943131" y="1582560"/>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61" name="Group 460">
            <a:extLst>
              <a:ext uri="{FF2B5EF4-FFF2-40B4-BE49-F238E27FC236}">
                <a16:creationId xmlns:a16="http://schemas.microsoft.com/office/drawing/2014/main" id="{A3622915-2BB9-4F7D-BC72-2AF523433FD6}"/>
              </a:ext>
            </a:extLst>
          </p:cNvPr>
          <p:cNvGrpSpPr/>
          <p:nvPr/>
        </p:nvGrpSpPr>
        <p:grpSpPr>
          <a:xfrm>
            <a:off x="3144627" y="1834149"/>
            <a:ext cx="345270" cy="299860"/>
            <a:chOff x="3239827" y="1334190"/>
            <a:chExt cx="975381" cy="788404"/>
          </a:xfrm>
        </p:grpSpPr>
        <p:sp>
          <p:nvSpPr>
            <p:cNvPr id="462" name="Graphic 38">
              <a:extLst>
                <a:ext uri="{FF2B5EF4-FFF2-40B4-BE49-F238E27FC236}">
                  <a16:creationId xmlns:a16="http://schemas.microsoft.com/office/drawing/2014/main" id="{24A3DCF6-B45F-4833-90AC-805F57B99239}"/>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3" name="Rectangle 462">
              <a:extLst>
                <a:ext uri="{FF2B5EF4-FFF2-40B4-BE49-F238E27FC236}">
                  <a16:creationId xmlns:a16="http://schemas.microsoft.com/office/drawing/2014/main" id="{DBCD1397-C49A-4C86-B617-738FFDE55F6D}"/>
                </a:ext>
              </a:extLst>
            </p:cNvPr>
            <p:cNvSpPr/>
            <p:nvPr/>
          </p:nvSpPr>
          <p:spPr bwMode="auto">
            <a:xfrm>
              <a:off x="3263270" y="1998154"/>
              <a:ext cx="240635" cy="1088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4" name="Group 463">
              <a:extLst>
                <a:ext uri="{FF2B5EF4-FFF2-40B4-BE49-F238E27FC236}">
                  <a16:creationId xmlns:a16="http://schemas.microsoft.com/office/drawing/2014/main" id="{2D0ACCE3-98BF-4AD6-BC82-8FB240F1A651}"/>
                </a:ext>
              </a:extLst>
            </p:cNvPr>
            <p:cNvGrpSpPr/>
            <p:nvPr/>
          </p:nvGrpSpPr>
          <p:grpSpPr>
            <a:xfrm>
              <a:off x="3614782" y="1581435"/>
              <a:ext cx="329560" cy="464197"/>
              <a:chOff x="3868389" y="3385937"/>
              <a:chExt cx="293037" cy="412753"/>
            </a:xfrm>
          </p:grpSpPr>
          <p:sp>
            <p:nvSpPr>
              <p:cNvPr id="497" name="Rectangle 496">
                <a:extLst>
                  <a:ext uri="{FF2B5EF4-FFF2-40B4-BE49-F238E27FC236}">
                    <a16:creationId xmlns:a16="http://schemas.microsoft.com/office/drawing/2014/main" id="{69F37D6A-2140-4C7A-A803-B29EC8697DD5}"/>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498" name="Group 21">
                <a:extLst>
                  <a:ext uri="{FF2B5EF4-FFF2-40B4-BE49-F238E27FC236}">
                    <a16:creationId xmlns:a16="http://schemas.microsoft.com/office/drawing/2014/main" id="{767F2041-D27E-4961-9B4E-8F2F86ED23B7}"/>
                  </a:ext>
                </a:extLst>
              </p:cNvPr>
              <p:cNvGrpSpPr>
                <a:grpSpLocks noChangeAspect="1"/>
              </p:cNvGrpSpPr>
              <p:nvPr/>
            </p:nvGrpSpPr>
            <p:grpSpPr bwMode="auto">
              <a:xfrm>
                <a:off x="3868389" y="3385937"/>
                <a:ext cx="293037" cy="412753"/>
                <a:chOff x="2437" y="818"/>
                <a:chExt cx="164" cy="231"/>
              </a:xfrm>
              <a:solidFill>
                <a:schemeClr val="tx1"/>
              </a:solidFill>
            </p:grpSpPr>
            <p:sp>
              <p:nvSpPr>
                <p:cNvPr id="499" name="Freeform 22">
                  <a:extLst>
                    <a:ext uri="{FF2B5EF4-FFF2-40B4-BE49-F238E27FC236}">
                      <a16:creationId xmlns:a16="http://schemas.microsoft.com/office/drawing/2014/main" id="{33017C0F-9505-4973-89B7-3B4DCBEA8EC1}"/>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00" name="Freeform 23">
                  <a:extLst>
                    <a:ext uri="{FF2B5EF4-FFF2-40B4-BE49-F238E27FC236}">
                      <a16:creationId xmlns:a16="http://schemas.microsoft.com/office/drawing/2014/main" id="{EAE2C847-FF00-4752-8E1C-C67EF4164013}"/>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5" name="Graphic 40">
              <a:extLst>
                <a:ext uri="{FF2B5EF4-FFF2-40B4-BE49-F238E27FC236}">
                  <a16:creationId xmlns:a16="http://schemas.microsoft.com/office/drawing/2014/main" id="{5EA6205E-8C40-4E30-9476-34E30BED5A97}"/>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66" name="Group 188">
              <a:extLst>
                <a:ext uri="{FF2B5EF4-FFF2-40B4-BE49-F238E27FC236}">
                  <a16:creationId xmlns:a16="http://schemas.microsoft.com/office/drawing/2014/main" id="{5B1FF6B2-2820-4F2C-9E07-B606E4F29525}"/>
                </a:ext>
              </a:extLst>
            </p:cNvPr>
            <p:cNvGrpSpPr>
              <a:grpSpLocks noChangeAspect="1"/>
            </p:cNvGrpSpPr>
            <p:nvPr/>
          </p:nvGrpSpPr>
          <p:grpSpPr bwMode="auto">
            <a:xfrm>
              <a:off x="3239827" y="1827479"/>
              <a:ext cx="286471" cy="295115"/>
              <a:chOff x="4156" y="2737"/>
              <a:chExt cx="232" cy="239"/>
            </a:xfrm>
            <a:solidFill>
              <a:schemeClr val="tx2"/>
            </a:solidFill>
          </p:grpSpPr>
          <p:sp>
            <p:nvSpPr>
              <p:cNvPr id="467" name="Freeform 189">
                <a:extLst>
                  <a:ext uri="{FF2B5EF4-FFF2-40B4-BE49-F238E27FC236}">
                    <a16:creationId xmlns:a16="http://schemas.microsoft.com/office/drawing/2014/main" id="{494786CC-86AB-4ABA-997D-439A5C2BC6D2}"/>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190">
                <a:extLst>
                  <a:ext uri="{FF2B5EF4-FFF2-40B4-BE49-F238E27FC236}">
                    <a16:creationId xmlns:a16="http://schemas.microsoft.com/office/drawing/2014/main" id="{D336F9D3-57E3-4EA1-BDEB-018B00C61DA8}"/>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191">
                <a:extLst>
                  <a:ext uri="{FF2B5EF4-FFF2-40B4-BE49-F238E27FC236}">
                    <a16:creationId xmlns:a16="http://schemas.microsoft.com/office/drawing/2014/main" id="{6E6A9244-5D71-4D87-891F-64BF0FA5BD3E}"/>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192">
                <a:extLst>
                  <a:ext uri="{FF2B5EF4-FFF2-40B4-BE49-F238E27FC236}">
                    <a16:creationId xmlns:a16="http://schemas.microsoft.com/office/drawing/2014/main" id="{BB475C87-14E7-4295-B367-744AFE6BC572}"/>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4" name="Freeform 193">
                <a:extLst>
                  <a:ext uri="{FF2B5EF4-FFF2-40B4-BE49-F238E27FC236}">
                    <a16:creationId xmlns:a16="http://schemas.microsoft.com/office/drawing/2014/main" id="{1B81044C-CE6B-433C-A1F4-DD327EDD8256}"/>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9" name="Freeform 194">
                <a:extLst>
                  <a:ext uri="{FF2B5EF4-FFF2-40B4-BE49-F238E27FC236}">
                    <a16:creationId xmlns:a16="http://schemas.microsoft.com/office/drawing/2014/main" id="{221E5F2E-DE5E-42E5-8472-11D1B00B4825}"/>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195">
                <a:extLst>
                  <a:ext uri="{FF2B5EF4-FFF2-40B4-BE49-F238E27FC236}">
                    <a16:creationId xmlns:a16="http://schemas.microsoft.com/office/drawing/2014/main" id="{2D2729FF-24FB-4D7B-BABA-D16593C07AF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1" name="Freeform 196">
                <a:extLst>
                  <a:ext uri="{FF2B5EF4-FFF2-40B4-BE49-F238E27FC236}">
                    <a16:creationId xmlns:a16="http://schemas.microsoft.com/office/drawing/2014/main" id="{C8306467-D52C-4FB5-8C03-C3B219B0695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2" name="Freeform 197">
                <a:extLst>
                  <a:ext uri="{FF2B5EF4-FFF2-40B4-BE49-F238E27FC236}">
                    <a16:creationId xmlns:a16="http://schemas.microsoft.com/office/drawing/2014/main" id="{0120A99A-3B42-4260-9662-A762D1C78D97}"/>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98">
                <a:extLst>
                  <a:ext uri="{FF2B5EF4-FFF2-40B4-BE49-F238E27FC236}">
                    <a16:creationId xmlns:a16="http://schemas.microsoft.com/office/drawing/2014/main" id="{00CA56AC-0443-4077-9E97-5CFF03B97A06}"/>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4" name="Freeform 199">
                <a:extLst>
                  <a:ext uri="{FF2B5EF4-FFF2-40B4-BE49-F238E27FC236}">
                    <a16:creationId xmlns:a16="http://schemas.microsoft.com/office/drawing/2014/main" id="{4A4F25C4-3A40-4686-B10E-937EE865F0A3}"/>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5" name="Freeform 200">
                <a:extLst>
                  <a:ext uri="{FF2B5EF4-FFF2-40B4-BE49-F238E27FC236}">
                    <a16:creationId xmlns:a16="http://schemas.microsoft.com/office/drawing/2014/main" id="{542F5A0D-96D0-4F90-AD22-E1ABA2624044}"/>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201">
                <a:extLst>
                  <a:ext uri="{FF2B5EF4-FFF2-40B4-BE49-F238E27FC236}">
                    <a16:creationId xmlns:a16="http://schemas.microsoft.com/office/drawing/2014/main" id="{1A8DE86F-2F51-46B7-9BA3-F61392F41FD7}"/>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9" name="Freeform 202">
                <a:extLst>
                  <a:ext uri="{FF2B5EF4-FFF2-40B4-BE49-F238E27FC236}">
                    <a16:creationId xmlns:a16="http://schemas.microsoft.com/office/drawing/2014/main" id="{C6A6FE61-8F2D-4B4A-9B45-CFB6D9F0FB5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0" name="Freeform 203">
                <a:extLst>
                  <a:ext uri="{FF2B5EF4-FFF2-40B4-BE49-F238E27FC236}">
                    <a16:creationId xmlns:a16="http://schemas.microsoft.com/office/drawing/2014/main" id="{FDEDB4F5-7D2E-4CD9-B64B-146BD6DC0B28}"/>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204">
                <a:extLst>
                  <a:ext uri="{FF2B5EF4-FFF2-40B4-BE49-F238E27FC236}">
                    <a16:creationId xmlns:a16="http://schemas.microsoft.com/office/drawing/2014/main" id="{FF7CBAF6-6B83-44E3-989C-BA38B81716D4}"/>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2" name="Freeform 205">
                <a:extLst>
                  <a:ext uri="{FF2B5EF4-FFF2-40B4-BE49-F238E27FC236}">
                    <a16:creationId xmlns:a16="http://schemas.microsoft.com/office/drawing/2014/main" id="{21C3158B-7DC8-47E9-B41E-BFA7EEE3E9CB}"/>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3" name="Freeform 206">
                <a:extLst>
                  <a:ext uri="{FF2B5EF4-FFF2-40B4-BE49-F238E27FC236}">
                    <a16:creationId xmlns:a16="http://schemas.microsoft.com/office/drawing/2014/main" id="{0AF23838-465D-4E8A-B88E-48723D40688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207">
                <a:extLst>
                  <a:ext uri="{FF2B5EF4-FFF2-40B4-BE49-F238E27FC236}">
                    <a16:creationId xmlns:a16="http://schemas.microsoft.com/office/drawing/2014/main" id="{39537ECA-EA30-4590-81A7-F6461B9348BA}"/>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5" name="Freeform 208">
                <a:extLst>
                  <a:ext uri="{FF2B5EF4-FFF2-40B4-BE49-F238E27FC236}">
                    <a16:creationId xmlns:a16="http://schemas.microsoft.com/office/drawing/2014/main" id="{297B65B5-2FCE-4C87-9329-7BA457FEC342}"/>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6" name="Freeform 209">
                <a:extLst>
                  <a:ext uri="{FF2B5EF4-FFF2-40B4-BE49-F238E27FC236}">
                    <a16:creationId xmlns:a16="http://schemas.microsoft.com/office/drawing/2014/main" id="{3971601E-4F9C-4046-832E-D6A71ED60FA1}"/>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1" name="Group 500">
            <a:extLst>
              <a:ext uri="{FF2B5EF4-FFF2-40B4-BE49-F238E27FC236}">
                <a16:creationId xmlns:a16="http://schemas.microsoft.com/office/drawing/2014/main" id="{50895DC6-91E3-49F8-B36B-09F02E0E7328}"/>
              </a:ext>
            </a:extLst>
          </p:cNvPr>
          <p:cNvGrpSpPr/>
          <p:nvPr/>
        </p:nvGrpSpPr>
        <p:grpSpPr>
          <a:xfrm>
            <a:off x="8055730" y="1703921"/>
            <a:ext cx="456543" cy="229299"/>
            <a:chOff x="7802015" y="2439897"/>
            <a:chExt cx="1153304" cy="579247"/>
          </a:xfrm>
        </p:grpSpPr>
        <p:grpSp>
          <p:nvGrpSpPr>
            <p:cNvPr id="502" name="Graphic 476">
              <a:extLst>
                <a:ext uri="{FF2B5EF4-FFF2-40B4-BE49-F238E27FC236}">
                  <a16:creationId xmlns:a16="http://schemas.microsoft.com/office/drawing/2014/main" id="{359DCF4E-F6B2-45DB-8431-31FBE2A2A59A}"/>
                </a:ext>
              </a:extLst>
            </p:cNvPr>
            <p:cNvGrpSpPr/>
            <p:nvPr/>
          </p:nvGrpSpPr>
          <p:grpSpPr>
            <a:xfrm>
              <a:off x="7802015" y="2453636"/>
              <a:ext cx="530166" cy="527055"/>
              <a:chOff x="7213683" y="2039797"/>
              <a:chExt cx="622779" cy="619125"/>
            </a:xfrm>
          </p:grpSpPr>
          <p:sp>
            <p:nvSpPr>
              <p:cNvPr id="529" name="Freeform: Shape 528">
                <a:extLst>
                  <a:ext uri="{FF2B5EF4-FFF2-40B4-BE49-F238E27FC236}">
                    <a16:creationId xmlns:a16="http://schemas.microsoft.com/office/drawing/2014/main" id="{8E2D8AA5-3924-42D8-B11C-51D150909183}"/>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8F3D4B2B-CCC9-4937-BE71-03570320EF0D}"/>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3" name="Group 4">
              <a:extLst>
                <a:ext uri="{FF2B5EF4-FFF2-40B4-BE49-F238E27FC236}">
                  <a16:creationId xmlns:a16="http://schemas.microsoft.com/office/drawing/2014/main" id="{76EB6E49-FE36-4BEB-8288-CFF155D611E1}"/>
                </a:ext>
              </a:extLst>
            </p:cNvPr>
            <p:cNvGrpSpPr>
              <a:grpSpLocks noChangeAspect="1"/>
            </p:cNvGrpSpPr>
            <p:nvPr/>
          </p:nvGrpSpPr>
          <p:grpSpPr bwMode="auto">
            <a:xfrm>
              <a:off x="8314684" y="2439897"/>
              <a:ext cx="283883" cy="564745"/>
              <a:chOff x="4969" y="1167"/>
              <a:chExt cx="94" cy="187"/>
            </a:xfrm>
          </p:grpSpPr>
          <p:sp>
            <p:nvSpPr>
              <p:cNvPr id="511" name="Rectangle 6">
                <a:extLst>
                  <a:ext uri="{FF2B5EF4-FFF2-40B4-BE49-F238E27FC236}">
                    <a16:creationId xmlns:a16="http://schemas.microsoft.com/office/drawing/2014/main" id="{02F2016A-0CFF-4089-B558-EB4DAB848F14}"/>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2" name="Rectangle 8">
                <a:extLst>
                  <a:ext uri="{FF2B5EF4-FFF2-40B4-BE49-F238E27FC236}">
                    <a16:creationId xmlns:a16="http://schemas.microsoft.com/office/drawing/2014/main" id="{E19294EB-2F0F-4B0B-A1D0-FB8429358697}"/>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3" name="Rectangle 9">
                <a:extLst>
                  <a:ext uri="{FF2B5EF4-FFF2-40B4-BE49-F238E27FC236}">
                    <a16:creationId xmlns:a16="http://schemas.microsoft.com/office/drawing/2014/main" id="{8D1DFE7E-7117-481F-8048-67FB29C25EC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4" name="Rectangle 10">
                <a:extLst>
                  <a:ext uri="{FF2B5EF4-FFF2-40B4-BE49-F238E27FC236}">
                    <a16:creationId xmlns:a16="http://schemas.microsoft.com/office/drawing/2014/main" id="{5F746BB0-1E70-4BA2-9CF3-C8BE5D46AE53}"/>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2" name="Rectangle 11">
                <a:extLst>
                  <a:ext uri="{FF2B5EF4-FFF2-40B4-BE49-F238E27FC236}">
                    <a16:creationId xmlns:a16="http://schemas.microsoft.com/office/drawing/2014/main" id="{1B279342-A2DA-4A8B-8301-9B67AD45A9B5}"/>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4" name="Rectangle 12">
                <a:extLst>
                  <a:ext uri="{FF2B5EF4-FFF2-40B4-BE49-F238E27FC236}">
                    <a16:creationId xmlns:a16="http://schemas.microsoft.com/office/drawing/2014/main" id="{260131B2-5983-4AAE-817B-3B0AA0630DB1}"/>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5" name="Rectangle 13">
                <a:extLst>
                  <a:ext uri="{FF2B5EF4-FFF2-40B4-BE49-F238E27FC236}">
                    <a16:creationId xmlns:a16="http://schemas.microsoft.com/office/drawing/2014/main" id="{0B69A5EC-133C-4129-A5A6-B8F6D3C5FE0E}"/>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6" name="Rectangle 14">
                <a:extLst>
                  <a:ext uri="{FF2B5EF4-FFF2-40B4-BE49-F238E27FC236}">
                    <a16:creationId xmlns:a16="http://schemas.microsoft.com/office/drawing/2014/main" id="{5CCB3A8E-45B8-49F5-AF42-9D0BAFAB8FCD}"/>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7" name="Rectangle 15">
                <a:extLst>
                  <a:ext uri="{FF2B5EF4-FFF2-40B4-BE49-F238E27FC236}">
                    <a16:creationId xmlns:a16="http://schemas.microsoft.com/office/drawing/2014/main" id="{C82520F7-1ECF-418E-B026-396147F36C1E}"/>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8" name="Rectangle 16">
                <a:extLst>
                  <a:ext uri="{FF2B5EF4-FFF2-40B4-BE49-F238E27FC236}">
                    <a16:creationId xmlns:a16="http://schemas.microsoft.com/office/drawing/2014/main" id="{DFAA9954-5406-49DD-9551-857D8766D87C}"/>
                  </a:ext>
                </a:extLst>
              </p:cNvPr>
              <p:cNvSpPr>
                <a:spLocks noChangeArrowheads="1"/>
              </p:cNvSpPr>
              <p:nvPr/>
            </p:nvSpPr>
            <p:spPr bwMode="auto">
              <a:xfrm>
                <a:off x="5004" y="1311"/>
                <a:ext cx="24" cy="4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4" name="Graphic 272">
              <a:extLst>
                <a:ext uri="{FF2B5EF4-FFF2-40B4-BE49-F238E27FC236}">
                  <a16:creationId xmlns:a16="http://schemas.microsoft.com/office/drawing/2014/main" id="{7199D0EE-11C4-43B5-8136-8F2FE981634F}"/>
                </a:ext>
              </a:extLst>
            </p:cNvPr>
            <p:cNvGrpSpPr/>
            <p:nvPr/>
          </p:nvGrpSpPr>
          <p:grpSpPr>
            <a:xfrm>
              <a:off x="8562569" y="2603292"/>
              <a:ext cx="392750" cy="415852"/>
              <a:chOff x="7192138" y="2346248"/>
              <a:chExt cx="417313" cy="441861"/>
            </a:xfrm>
            <a:solidFill>
              <a:schemeClr val="accent1"/>
            </a:solidFill>
          </p:grpSpPr>
          <p:sp>
            <p:nvSpPr>
              <p:cNvPr id="505" name="Freeform: Shape 504">
                <a:extLst>
                  <a:ext uri="{FF2B5EF4-FFF2-40B4-BE49-F238E27FC236}">
                    <a16:creationId xmlns:a16="http://schemas.microsoft.com/office/drawing/2014/main" id="{58D4FE21-0949-41F1-9853-0E840F44B022}"/>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612E2A0C-2A5A-48D9-B32C-7D337FEF0DB5}"/>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C5DB3CEA-06BB-452C-8FE2-0A36C5C3A95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0FEDDF64-BE05-4F21-8893-38CAD8D2E7B8}"/>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04C58871-C2B5-4C3C-9D90-1167EBDA371A}"/>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9A5347A4-39E0-41B2-8A52-4D1E58B0B519}"/>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44" name="Freeform 7">
            <a:extLst>
              <a:ext uri="{FF2B5EF4-FFF2-40B4-BE49-F238E27FC236}">
                <a16:creationId xmlns:a16="http://schemas.microsoft.com/office/drawing/2014/main" id="{62A4A3EC-CBAC-4557-A6F3-B3057222186F}"/>
              </a:ext>
            </a:extLst>
          </p:cNvPr>
          <p:cNvSpPr>
            <a:spLocks/>
          </p:cNvSpPr>
          <p:nvPr/>
        </p:nvSpPr>
        <p:spPr bwMode="auto">
          <a:xfrm>
            <a:off x="5716651" y="1433362"/>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31" name="Group 530">
            <a:extLst>
              <a:ext uri="{FF2B5EF4-FFF2-40B4-BE49-F238E27FC236}">
                <a16:creationId xmlns:a16="http://schemas.microsoft.com/office/drawing/2014/main" id="{F91C2190-EF75-48A3-AF69-821CB75147E3}"/>
              </a:ext>
            </a:extLst>
          </p:cNvPr>
          <p:cNvGrpSpPr/>
          <p:nvPr/>
        </p:nvGrpSpPr>
        <p:grpSpPr>
          <a:xfrm>
            <a:off x="5912862" y="1517988"/>
            <a:ext cx="263940" cy="282233"/>
            <a:chOff x="5053306" y="1491539"/>
            <a:chExt cx="653224" cy="698497"/>
          </a:xfrm>
        </p:grpSpPr>
        <p:grpSp>
          <p:nvGrpSpPr>
            <p:cNvPr id="532" name="Group 11">
              <a:extLst>
                <a:ext uri="{FF2B5EF4-FFF2-40B4-BE49-F238E27FC236}">
                  <a16:creationId xmlns:a16="http://schemas.microsoft.com/office/drawing/2014/main" id="{982601A9-C3EC-49D5-9A43-37F1CC9D2760}"/>
                </a:ext>
              </a:extLst>
            </p:cNvPr>
            <p:cNvGrpSpPr>
              <a:grpSpLocks noChangeAspect="1"/>
            </p:cNvGrpSpPr>
            <p:nvPr/>
          </p:nvGrpSpPr>
          <p:grpSpPr bwMode="auto">
            <a:xfrm>
              <a:off x="5053306" y="1491539"/>
              <a:ext cx="653224" cy="698497"/>
              <a:chOff x="1574" y="821"/>
              <a:chExt cx="202" cy="216"/>
            </a:xfrm>
            <a:solidFill>
              <a:schemeClr val="tx2"/>
            </a:solidFill>
          </p:grpSpPr>
          <p:sp>
            <p:nvSpPr>
              <p:cNvPr id="535" name="Freeform 12">
                <a:extLst>
                  <a:ext uri="{FF2B5EF4-FFF2-40B4-BE49-F238E27FC236}">
                    <a16:creationId xmlns:a16="http://schemas.microsoft.com/office/drawing/2014/main" id="{C33C15CA-A26E-4C2F-A50B-49D2E365813F}"/>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13">
                <a:extLst>
                  <a:ext uri="{FF2B5EF4-FFF2-40B4-BE49-F238E27FC236}">
                    <a16:creationId xmlns:a16="http://schemas.microsoft.com/office/drawing/2014/main" id="{ECDD54B4-9AB6-4BB1-A122-D617FF26607E}"/>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7" name="Freeform 14">
                <a:extLst>
                  <a:ext uri="{FF2B5EF4-FFF2-40B4-BE49-F238E27FC236}">
                    <a16:creationId xmlns:a16="http://schemas.microsoft.com/office/drawing/2014/main" id="{6C73CD8A-C55A-4F91-958C-97C805DE90AA}"/>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4"/>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15">
                <a:extLst>
                  <a:ext uri="{FF2B5EF4-FFF2-40B4-BE49-F238E27FC236}">
                    <a16:creationId xmlns:a16="http://schemas.microsoft.com/office/drawing/2014/main" id="{B95D4185-EF97-432B-A157-F0E405864068}"/>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4"/>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16">
                <a:extLst>
                  <a:ext uri="{FF2B5EF4-FFF2-40B4-BE49-F238E27FC236}">
                    <a16:creationId xmlns:a16="http://schemas.microsoft.com/office/drawing/2014/main" id="{C203381A-45DA-42E2-86DA-0EDDC4071F1E}"/>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33" name="Rectangle 532">
              <a:extLst>
                <a:ext uri="{FF2B5EF4-FFF2-40B4-BE49-F238E27FC236}">
                  <a16:creationId xmlns:a16="http://schemas.microsoft.com/office/drawing/2014/main" id="{CC5B84D2-9B07-4D96-AB61-5E236690E15D}"/>
                </a:ext>
              </a:extLst>
            </p:cNvPr>
            <p:cNvSpPr/>
            <p:nvPr/>
          </p:nvSpPr>
          <p:spPr bwMode="auto">
            <a:xfrm>
              <a:off x="5297765" y="1774945"/>
              <a:ext cx="196053" cy="18488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34" name="Graphic 533">
              <a:extLst>
                <a:ext uri="{FF2B5EF4-FFF2-40B4-BE49-F238E27FC236}">
                  <a16:creationId xmlns:a16="http://schemas.microsoft.com/office/drawing/2014/main" id="{1192873F-0E08-4ECE-97B6-C4F00180734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25805" y="1795622"/>
              <a:ext cx="163198" cy="163198"/>
            </a:xfrm>
            <a:prstGeom prst="rect">
              <a:avLst/>
            </a:prstGeom>
            <a:effectLst/>
          </p:spPr>
        </p:pic>
      </p:grpSp>
      <p:sp>
        <p:nvSpPr>
          <p:cNvPr id="358" name="Freeform 7">
            <a:extLst>
              <a:ext uri="{FF2B5EF4-FFF2-40B4-BE49-F238E27FC236}">
                <a16:creationId xmlns:a16="http://schemas.microsoft.com/office/drawing/2014/main" id="{C2039FAC-6102-4CDE-8F65-26752A72F50E}"/>
              </a:ext>
            </a:extLst>
          </p:cNvPr>
          <p:cNvSpPr>
            <a:spLocks/>
          </p:cNvSpPr>
          <p:nvPr/>
        </p:nvSpPr>
        <p:spPr bwMode="auto">
          <a:xfrm>
            <a:off x="10524065" y="2340137"/>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90" name="Group 389">
            <a:extLst>
              <a:ext uri="{FF2B5EF4-FFF2-40B4-BE49-F238E27FC236}">
                <a16:creationId xmlns:a16="http://schemas.microsoft.com/office/drawing/2014/main" id="{C3B87683-A1F8-45C6-BA95-89DF5999B635}"/>
              </a:ext>
            </a:extLst>
          </p:cNvPr>
          <p:cNvGrpSpPr/>
          <p:nvPr/>
        </p:nvGrpSpPr>
        <p:grpSpPr>
          <a:xfrm>
            <a:off x="10611450" y="2417244"/>
            <a:ext cx="454596" cy="432715"/>
            <a:chOff x="9750328" y="2744165"/>
            <a:chExt cx="1468223" cy="1397554"/>
          </a:xfrm>
        </p:grpSpPr>
        <p:sp>
          <p:nvSpPr>
            <p:cNvPr id="391" name="Graphic 145">
              <a:extLst>
                <a:ext uri="{FF2B5EF4-FFF2-40B4-BE49-F238E27FC236}">
                  <a16:creationId xmlns:a16="http://schemas.microsoft.com/office/drawing/2014/main" id="{A34EC939-A392-4F7C-84A1-F50C90E11B79}"/>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2" name="Arc 391">
              <a:extLst>
                <a:ext uri="{FF2B5EF4-FFF2-40B4-BE49-F238E27FC236}">
                  <a16:creationId xmlns:a16="http://schemas.microsoft.com/office/drawing/2014/main" id="{FA52E49D-AC22-4BD5-864C-7DB790570A5F}"/>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65180F08-D1D5-4475-8E83-A5BD9600D435}"/>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9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4" name="Graphic 144">
              <a:extLst>
                <a:ext uri="{FF2B5EF4-FFF2-40B4-BE49-F238E27FC236}">
                  <a16:creationId xmlns:a16="http://schemas.microsoft.com/office/drawing/2014/main" id="{212E10B0-9156-4269-8367-5D4D009C591A}"/>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solidFill>
              <a:schemeClr val="bg1">
                <a:lumMod val="95000"/>
              </a:schemeClr>
            </a:solidFill>
            <a:ln w="175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B76F6368-DC18-4740-BAEB-D64754FACB05}"/>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9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6" name="Graphic 148">
              <a:extLst>
                <a:ext uri="{FF2B5EF4-FFF2-40B4-BE49-F238E27FC236}">
                  <a16:creationId xmlns:a16="http://schemas.microsoft.com/office/drawing/2014/main" id="{EC4645C2-B248-4CA5-B210-D75980F8D6CD}"/>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solidFill>
              <a:schemeClr val="bg1">
                <a:lumMod val="95000"/>
              </a:schemeClr>
            </a:solidFill>
            <a:ln w="175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94B6D248-0F99-4BE3-A443-F74766FF01D6}"/>
              </a:ext>
            </a:extLst>
          </p:cNvPr>
          <p:cNvSpPr txBox="1"/>
          <p:nvPr/>
        </p:nvSpPr>
        <p:spPr>
          <a:xfrm>
            <a:off x="341582"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Agility</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40-50%</a:t>
            </a:r>
            <a:br>
              <a:rPr lang="en-US" sz="2400">
                <a:gradFill>
                  <a:gsLst>
                    <a:gs pos="2917">
                      <a:schemeClr val="tx1"/>
                    </a:gs>
                    <a:gs pos="30000">
                      <a:schemeClr val="tx1"/>
                    </a:gs>
                  </a:gsLst>
                  <a:lin ang="5400000" scaled="0"/>
                </a:gradFill>
              </a:rPr>
            </a:br>
            <a:r>
              <a:rPr lang="en-US" sz="1200">
                <a:solidFill>
                  <a:schemeClr val="bg1"/>
                </a:solidFill>
              </a:rPr>
              <a:t>faster speed </a:t>
            </a:r>
            <a:br>
              <a:rPr lang="en-US" sz="1200">
                <a:solidFill>
                  <a:schemeClr val="bg1"/>
                </a:solidFill>
              </a:rPr>
            </a:br>
            <a:r>
              <a:rPr lang="en-US" sz="1200">
                <a:solidFill>
                  <a:schemeClr val="bg1"/>
                </a:solidFill>
              </a:rPr>
              <a:t>to market</a:t>
            </a:r>
            <a:endParaRPr lang="en-US" sz="2400">
              <a:solidFill>
                <a:schemeClr val="bg1"/>
              </a:solidFill>
            </a:endParaRPr>
          </a:p>
        </p:txBody>
      </p:sp>
      <p:sp>
        <p:nvSpPr>
          <p:cNvPr id="831" name="TextBox 830">
            <a:extLst>
              <a:ext uri="{FF2B5EF4-FFF2-40B4-BE49-F238E27FC236}">
                <a16:creationId xmlns:a16="http://schemas.microsoft.com/office/drawing/2014/main" id="{7BE4D615-1AD6-44E9-A301-11F8A60D00DB}"/>
              </a:ext>
            </a:extLst>
          </p:cNvPr>
          <p:cNvSpPr txBox="1"/>
          <p:nvPr/>
        </p:nvSpPr>
        <p:spPr>
          <a:xfrm>
            <a:off x="3319721"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Productivity</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20-30%</a:t>
            </a:r>
            <a:br>
              <a:rPr lang="en-US" sz="2400">
                <a:gradFill>
                  <a:gsLst>
                    <a:gs pos="2917">
                      <a:schemeClr val="tx1"/>
                    </a:gs>
                    <a:gs pos="30000">
                      <a:schemeClr val="tx1"/>
                    </a:gs>
                  </a:gsLst>
                  <a:lin ang="5400000" scaled="0"/>
                </a:gradFill>
              </a:rPr>
            </a:br>
            <a:r>
              <a:rPr lang="en-US" sz="1200">
                <a:solidFill>
                  <a:schemeClr val="bg1"/>
                </a:solidFill>
              </a:rPr>
              <a:t>higher workforce </a:t>
            </a:r>
            <a:br>
              <a:rPr lang="en-US" sz="1200">
                <a:solidFill>
                  <a:schemeClr val="bg1"/>
                </a:solidFill>
              </a:rPr>
            </a:br>
            <a:r>
              <a:rPr lang="en-US" sz="1200">
                <a:solidFill>
                  <a:schemeClr val="bg1"/>
                </a:solidFill>
              </a:rPr>
              <a:t>productivity</a:t>
            </a:r>
            <a:endParaRPr lang="en-US" sz="2400">
              <a:solidFill>
                <a:schemeClr val="bg1"/>
              </a:solidFill>
            </a:endParaRPr>
          </a:p>
        </p:txBody>
      </p:sp>
      <p:sp>
        <p:nvSpPr>
          <p:cNvPr id="833" name="TextBox 832">
            <a:extLst>
              <a:ext uri="{FF2B5EF4-FFF2-40B4-BE49-F238E27FC236}">
                <a16:creationId xmlns:a16="http://schemas.microsoft.com/office/drawing/2014/main" id="{E97D5152-1C7C-4B05-A50C-5427030B4A55}"/>
              </a:ext>
            </a:extLst>
          </p:cNvPr>
          <p:cNvSpPr txBox="1"/>
          <p:nvPr/>
        </p:nvSpPr>
        <p:spPr>
          <a:xfrm>
            <a:off x="6205536" y="5557582"/>
            <a:ext cx="2539880"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Stability</a:t>
            </a:r>
            <a:br>
              <a:rPr lang="en-US" sz="2400">
                <a:gradFill>
                  <a:gsLst>
                    <a:gs pos="2917">
                      <a:schemeClr val="tx1"/>
                    </a:gs>
                    <a:gs pos="30000">
                      <a:schemeClr val="tx1"/>
                    </a:gs>
                  </a:gsLst>
                  <a:lin ang="5400000" scaled="0"/>
                </a:gradFill>
              </a:rPr>
            </a:br>
            <a:r>
              <a:rPr lang="en-US" sz="2400">
                <a:gradFill flip="none" rotWithShape="1">
                  <a:gsLst>
                    <a:gs pos="0">
                      <a:schemeClr val="accent5"/>
                    </a:gs>
                    <a:gs pos="100000">
                      <a:schemeClr val="accent4"/>
                    </a:gs>
                  </a:gsLst>
                  <a:lin ang="2700000" scaled="1"/>
                  <a:tileRect/>
                </a:gradFill>
                <a:latin typeface="+mj-lt"/>
              </a:rPr>
              <a:t>up to</a:t>
            </a:r>
            <a:r>
              <a:rPr lang="en-US" sz="3600">
                <a:gradFill flip="none" rotWithShape="1">
                  <a:gsLst>
                    <a:gs pos="0">
                      <a:schemeClr val="accent5"/>
                    </a:gs>
                    <a:gs pos="100000">
                      <a:schemeClr val="accent4"/>
                    </a:gs>
                  </a:gsLst>
                  <a:lin ang="2700000" scaled="1"/>
                  <a:tileRect/>
                </a:gradFill>
                <a:latin typeface="+mj-lt"/>
              </a:rPr>
              <a:t> 60%</a:t>
            </a:r>
            <a:br>
              <a:rPr lang="en-US" sz="3600">
                <a:gradFill flip="none" rotWithShape="1">
                  <a:gsLst>
                    <a:gs pos="0">
                      <a:schemeClr val="accent5"/>
                    </a:gs>
                    <a:gs pos="100000">
                      <a:schemeClr val="accent4"/>
                    </a:gs>
                  </a:gsLst>
                  <a:lin ang="2700000" scaled="1"/>
                  <a:tileRect/>
                </a:gradFill>
                <a:latin typeface="+mj-lt"/>
              </a:rPr>
            </a:br>
            <a:r>
              <a:rPr lang="en-US" sz="1200">
                <a:solidFill>
                  <a:schemeClr val="bg1"/>
                </a:solidFill>
              </a:rPr>
              <a:t>fewer IT errors </a:t>
            </a:r>
            <a:br>
              <a:rPr lang="en-US" sz="1200">
                <a:solidFill>
                  <a:schemeClr val="bg1"/>
                </a:solidFill>
              </a:rPr>
            </a:br>
            <a:r>
              <a:rPr lang="en-US" sz="1200">
                <a:solidFill>
                  <a:schemeClr val="bg1"/>
                </a:solidFill>
              </a:rPr>
              <a:t>and less rework</a:t>
            </a:r>
            <a:endParaRPr lang="en-US" sz="2400">
              <a:solidFill>
                <a:schemeClr val="bg1"/>
              </a:solidFill>
            </a:endParaRPr>
          </a:p>
        </p:txBody>
      </p:sp>
      <p:sp>
        <p:nvSpPr>
          <p:cNvPr id="834" name="TextBox 833">
            <a:extLst>
              <a:ext uri="{FF2B5EF4-FFF2-40B4-BE49-F238E27FC236}">
                <a16:creationId xmlns:a16="http://schemas.microsoft.com/office/drawing/2014/main" id="{6E26032F-7F6C-4A38-9A6A-A2FDE05FEF2D}"/>
              </a:ext>
            </a:extLst>
          </p:cNvPr>
          <p:cNvSpPr txBox="1"/>
          <p:nvPr/>
        </p:nvSpPr>
        <p:spPr>
          <a:xfrm>
            <a:off x="9275999"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Performance</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12-20%</a:t>
            </a:r>
            <a:br>
              <a:rPr lang="en-US" sz="2400">
                <a:gradFill>
                  <a:gsLst>
                    <a:gs pos="2917">
                      <a:schemeClr val="tx1"/>
                    </a:gs>
                    <a:gs pos="30000">
                      <a:schemeClr val="tx1"/>
                    </a:gs>
                  </a:gsLst>
                  <a:lin ang="5400000" scaled="0"/>
                </a:gradFill>
              </a:rPr>
            </a:br>
            <a:r>
              <a:rPr lang="en-US" sz="1200">
                <a:solidFill>
                  <a:schemeClr val="bg1"/>
                </a:solidFill>
              </a:rPr>
              <a:t>additional earnings </a:t>
            </a:r>
            <a:br>
              <a:rPr lang="en-US" sz="1200">
                <a:solidFill>
                  <a:schemeClr val="bg1"/>
                </a:solidFill>
              </a:rPr>
            </a:br>
            <a:r>
              <a:rPr lang="en-US" sz="1200">
                <a:solidFill>
                  <a:schemeClr val="bg1"/>
                </a:solidFill>
              </a:rPr>
              <a:t>before interest and taxes</a:t>
            </a:r>
            <a:endParaRPr lang="en-US" sz="2400">
              <a:solidFill>
                <a:schemeClr val="bg1"/>
              </a:solidFill>
            </a:endParaRPr>
          </a:p>
        </p:txBody>
      </p:sp>
      <p:sp>
        <p:nvSpPr>
          <p:cNvPr id="15" name="TextBox 14">
            <a:extLst>
              <a:ext uri="{FF2B5EF4-FFF2-40B4-BE49-F238E27FC236}">
                <a16:creationId xmlns:a16="http://schemas.microsoft.com/office/drawing/2014/main" id="{2EBC54AD-25EE-4E00-A783-421AA494CB07}"/>
              </a:ext>
            </a:extLst>
          </p:cNvPr>
          <p:cNvSpPr txBox="1"/>
          <p:nvPr/>
        </p:nvSpPr>
        <p:spPr>
          <a:xfrm>
            <a:off x="455994" y="1100647"/>
            <a:ext cx="2381097" cy="443198"/>
          </a:xfrm>
          <a:prstGeom prst="rect">
            <a:avLst/>
          </a:prstGeom>
          <a:noFill/>
        </p:spPr>
        <p:txBody>
          <a:bodyPr wrap="square" lIns="0" tIns="0" rIns="0" bIns="0" rtlCol="0">
            <a:spAutoFit/>
          </a:bodyPr>
          <a:lstStyle/>
          <a:p>
            <a:pPr>
              <a:lnSpc>
                <a:spcPct val="90000"/>
              </a:lnSpc>
              <a:spcAft>
                <a:spcPts val="600"/>
              </a:spcAft>
            </a:pPr>
            <a:r>
              <a:rPr lang="en-US" sz="1600" spc="0">
                <a:solidFill>
                  <a:schemeClr val="bg1"/>
                </a:solidFill>
                <a:latin typeface="+mn-lt"/>
              </a:rPr>
              <a:t>The evolution of IoT </a:t>
            </a:r>
            <a:br>
              <a:rPr lang="en-US" sz="1600" spc="0">
                <a:solidFill>
                  <a:schemeClr val="bg1"/>
                </a:solidFill>
                <a:latin typeface="+mn-lt"/>
              </a:rPr>
            </a:br>
            <a:r>
              <a:rPr lang="en-US" sz="1600" spc="0">
                <a:solidFill>
                  <a:schemeClr val="bg1"/>
                </a:solidFill>
                <a:latin typeface="+mn-lt"/>
              </a:rPr>
              <a:t>and connected solutions</a:t>
            </a:r>
            <a:endParaRPr lang="en-US" sz="1600">
              <a:solidFill>
                <a:schemeClr val="bg1"/>
              </a:solidFill>
            </a:endParaRPr>
          </a:p>
        </p:txBody>
      </p:sp>
    </p:spTree>
    <p:extLst>
      <p:ext uri="{BB962C8B-B14F-4D97-AF65-F5344CB8AC3E}">
        <p14:creationId xmlns:p14="http://schemas.microsoft.com/office/powerpoint/2010/main" val="227225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91"/>
                                        </p:tgtEl>
                                        <p:attrNameLst>
                                          <p:attrName>style.visibility</p:attrName>
                                        </p:attrNameLst>
                                      </p:cBhvr>
                                      <p:to>
                                        <p:strVal val="visible"/>
                                      </p:to>
                                    </p:set>
                                    <p:animEffect transition="in" filter="fade">
                                      <p:cBhvr>
                                        <p:cTn id="7" dur="500"/>
                                        <p:tgtEl>
                                          <p:spTgt spid="1991"/>
                                        </p:tgtEl>
                                      </p:cBhvr>
                                    </p:animEffect>
                                  </p:childTnLst>
                                </p:cTn>
                              </p:par>
                              <p:par>
                                <p:cTn id="8" presetID="42" presetClass="path" presetSubtype="0" decel="100000" fill="hold" grpId="1" nodeType="withEffect">
                                  <p:stCondLst>
                                    <p:cond delay="0"/>
                                  </p:stCondLst>
                                  <p:childTnLst>
                                    <p:animMotion origin="layout" path="M -2.29512E-6 3.44984E-7 L -2.29512E-6 0.04426 " pathEditMode="relative" rAng="0" ptsTypes="AA">
                                      <p:cBhvr>
                                        <p:cTn id="9" dur="500" spd="-100000" fill="hold"/>
                                        <p:tgtEl>
                                          <p:spTgt spid="1991"/>
                                        </p:tgtEl>
                                        <p:attrNameLst>
                                          <p:attrName>ppt_x</p:attrName>
                                          <p:attrName>ppt_y</p:attrName>
                                        </p:attrNameLst>
                                      </p:cBhvr>
                                      <p:rCtr x="0" y="2202"/>
                                    </p:animMotion>
                                  </p:childTnLst>
                                </p:cTn>
                              </p:par>
                              <p:par>
                                <p:cTn id="10" presetID="10" presetClass="entr" presetSubtype="0" fill="hold" nodeType="with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500"/>
                                        <p:tgtEl>
                                          <p:spTgt spid="2021"/>
                                        </p:tgtEl>
                                      </p:cBhvr>
                                    </p:animEffect>
                                  </p:childTnLst>
                                </p:cTn>
                              </p:par>
                              <p:par>
                                <p:cTn id="13" presetID="10" presetClass="entr" presetSubtype="0" fill="hold" nodeType="withEffect">
                                  <p:stCondLst>
                                    <p:cond delay="0"/>
                                  </p:stCondLst>
                                  <p:childTnLst>
                                    <p:set>
                                      <p:cBhvr>
                                        <p:cTn id="14" dur="1" fill="hold">
                                          <p:stCondLst>
                                            <p:cond delay="0"/>
                                          </p:stCondLst>
                                        </p:cTn>
                                        <p:tgtEl>
                                          <p:spTgt spid="2024"/>
                                        </p:tgtEl>
                                        <p:attrNameLst>
                                          <p:attrName>style.visibility</p:attrName>
                                        </p:attrNameLst>
                                      </p:cBhvr>
                                      <p:to>
                                        <p:strVal val="visible"/>
                                      </p:to>
                                    </p:set>
                                    <p:animEffect transition="in" filter="fade">
                                      <p:cBhvr>
                                        <p:cTn id="15" dur="500"/>
                                        <p:tgtEl>
                                          <p:spTgt spid="20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1"/>
                                        </p:tgtEl>
                                        <p:attrNameLst>
                                          <p:attrName>style.visibility</p:attrName>
                                        </p:attrNameLst>
                                      </p:cBhvr>
                                      <p:to>
                                        <p:strVal val="visible"/>
                                      </p:to>
                                    </p:set>
                                    <p:animEffect transition="in" filter="fade">
                                      <p:cBhvr>
                                        <p:cTn id="18" dur="500"/>
                                        <p:tgtEl>
                                          <p:spTgt spid="8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4"/>
                                        </p:tgtEl>
                                        <p:attrNameLst>
                                          <p:attrName>style.visibility</p:attrName>
                                        </p:attrNameLst>
                                      </p:cBhvr>
                                      <p:to>
                                        <p:strVal val="visible"/>
                                      </p:to>
                                    </p:set>
                                    <p:animEffect transition="in" filter="fade">
                                      <p:cBhvr>
                                        <p:cTn id="21" dur="500"/>
                                        <p:tgtEl>
                                          <p:spTgt spid="8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500"/>
                                        <p:tgtEl>
                                          <p:spTgt spid="10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96"/>
                                        </p:tgtEl>
                                        <p:attrNameLst>
                                          <p:attrName>style.visibility</p:attrName>
                                        </p:attrNameLst>
                                      </p:cBhvr>
                                      <p:to>
                                        <p:strVal val="visible"/>
                                      </p:to>
                                    </p:set>
                                    <p:animEffect transition="in" filter="fade">
                                      <p:cBhvr>
                                        <p:cTn id="27" dur="500"/>
                                        <p:tgtEl>
                                          <p:spTgt spid="189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98"/>
                                        </p:tgtEl>
                                        <p:attrNameLst>
                                          <p:attrName>style.visibility</p:attrName>
                                        </p:attrNameLst>
                                      </p:cBhvr>
                                      <p:to>
                                        <p:strVal val="visible"/>
                                      </p:to>
                                    </p:set>
                                    <p:animEffect transition="in" filter="fade">
                                      <p:cBhvr>
                                        <p:cTn id="30" dur="500"/>
                                        <p:tgtEl>
                                          <p:spTgt spid="18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49"/>
                                        </p:tgtEl>
                                        <p:attrNameLst>
                                          <p:attrName>style.visibility</p:attrName>
                                        </p:attrNameLst>
                                      </p:cBhvr>
                                      <p:to>
                                        <p:strVal val="visible"/>
                                      </p:to>
                                    </p:set>
                                    <p:animEffect transition="in" filter="fade">
                                      <p:cBhvr>
                                        <p:cTn id="33" dur="500"/>
                                        <p:tgtEl>
                                          <p:spTgt spid="19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50"/>
                                        </p:tgtEl>
                                        <p:attrNameLst>
                                          <p:attrName>style.visibility</p:attrName>
                                        </p:attrNameLst>
                                      </p:cBhvr>
                                      <p:to>
                                        <p:strVal val="visible"/>
                                      </p:to>
                                    </p:set>
                                    <p:animEffect transition="in" filter="fade">
                                      <p:cBhvr>
                                        <p:cTn id="36" dur="500"/>
                                        <p:tgtEl>
                                          <p:spTgt spid="1950"/>
                                        </p:tgtEl>
                                      </p:cBhvr>
                                    </p:animEffect>
                                  </p:childTnLst>
                                </p:cTn>
                              </p:par>
                              <p:par>
                                <p:cTn id="37" presetID="10" presetClass="entr" presetSubtype="0" fill="hold" nodeType="withEffect">
                                  <p:stCondLst>
                                    <p:cond delay="0"/>
                                  </p:stCondLst>
                                  <p:childTnLst>
                                    <p:set>
                                      <p:cBhvr>
                                        <p:cTn id="38" dur="1" fill="hold">
                                          <p:stCondLst>
                                            <p:cond delay="0"/>
                                          </p:stCondLst>
                                        </p:cTn>
                                        <p:tgtEl>
                                          <p:spTgt spid="1951"/>
                                        </p:tgtEl>
                                        <p:attrNameLst>
                                          <p:attrName>style.visibility</p:attrName>
                                        </p:attrNameLst>
                                      </p:cBhvr>
                                      <p:to>
                                        <p:strVal val="visible"/>
                                      </p:to>
                                    </p:set>
                                    <p:animEffect transition="in" filter="fade">
                                      <p:cBhvr>
                                        <p:cTn id="39" dur="500"/>
                                        <p:tgtEl>
                                          <p:spTgt spid="1951"/>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52"/>
                                        </p:tgtEl>
                                        <p:attrNameLst>
                                          <p:attrName>style.visibility</p:attrName>
                                        </p:attrNameLst>
                                      </p:cBhvr>
                                      <p:to>
                                        <p:strVal val="visible"/>
                                      </p:to>
                                    </p:set>
                                  </p:childTnLst>
                                </p:cTn>
                              </p:par>
                              <p:par>
                                <p:cTn id="43" presetID="37" presetClass="path" presetSubtype="0" repeatCount="indefinite" fill="hold" grpId="1" nodeType="withEffect">
                                  <p:stCondLst>
                                    <p:cond delay="0"/>
                                  </p:stCondLst>
                                  <p:childTnLst>
                                    <p:animMotion origin="layout" path="M 2.02451E-6 -3.22288E-6 C 0.0014 0.0252 0.01902 0.07717 0.03229 0.1094 " pathEditMode="relative" rAng="0" ptsTypes="AA">
                                      <p:cBhvr>
                                        <p:cTn id="44" dur="1500" spd="-100000" fill="hold"/>
                                        <p:tgtEl>
                                          <p:spTgt spid="352"/>
                                        </p:tgtEl>
                                        <p:attrNameLst>
                                          <p:attrName>ppt_x</p:attrName>
                                          <p:attrName>ppt_y</p:attrName>
                                        </p:attrNameLst>
                                      </p:cBhvr>
                                      <p:rCtr x="1608" y="5470"/>
                                    </p:animMotion>
                                  </p:childTnLst>
                                </p:cTn>
                              </p:par>
                              <p:par>
                                <p:cTn id="45" presetID="10" presetClass="exit" presetSubtype="0" repeatCount="indefinite" fill="hold" grpId="2" nodeType="withEffect">
                                  <p:stCondLst>
                                    <p:cond delay="0"/>
                                  </p:stCondLst>
                                  <p:childTnLst>
                                    <p:animEffect transition="out" filter="fade">
                                      <p:cBhvr>
                                        <p:cTn id="46" dur="1500"/>
                                        <p:tgtEl>
                                          <p:spTgt spid="352"/>
                                        </p:tgtEl>
                                      </p:cBhvr>
                                    </p:animEffect>
                                    <p:set>
                                      <p:cBhvr>
                                        <p:cTn id="47" dur="1" fill="hold">
                                          <p:stCondLst>
                                            <p:cond delay="1499"/>
                                          </p:stCondLst>
                                        </p:cTn>
                                        <p:tgtEl>
                                          <p:spTgt spid="352"/>
                                        </p:tgtEl>
                                        <p:attrNameLst>
                                          <p:attrName>style.visibility</p:attrName>
                                        </p:attrNameLst>
                                      </p:cBhvr>
                                      <p:to>
                                        <p:strVal val="hidden"/>
                                      </p:to>
                                    </p:set>
                                  </p:childTnLst>
                                </p:cTn>
                              </p:par>
                              <p:par>
                                <p:cTn id="48" presetID="8" presetClass="emph" presetSubtype="0" repeatCount="indefinite" fill="hold" nodeType="withEffect">
                                  <p:stCondLst>
                                    <p:cond delay="0"/>
                                  </p:stCondLst>
                                  <p:childTnLst>
                                    <p:animRot by="21600000">
                                      <p:cBhvr>
                                        <p:cTn id="49" dur="2500" fill="hold"/>
                                        <p:tgtEl>
                                          <p:spTgt spid="2024"/>
                                        </p:tgtEl>
                                        <p:attrNameLst>
                                          <p:attrName>r</p:attrName>
                                        </p:attrNameLst>
                                      </p:cBhvr>
                                    </p:animRot>
                                  </p:childTnLst>
                                </p:cTn>
                              </p:par>
                              <p:par>
                                <p:cTn id="50" presetID="8" presetClass="emph" presetSubtype="0" repeatCount="indefinite" fill="hold" nodeType="withEffect">
                                  <p:stCondLst>
                                    <p:cond delay="0"/>
                                  </p:stCondLst>
                                  <p:childTnLst>
                                    <p:animRot by="21600000">
                                      <p:cBhvr>
                                        <p:cTn id="51" dur="2500" fill="hold"/>
                                        <p:tgtEl>
                                          <p:spTgt spid="2021"/>
                                        </p:tgtEl>
                                        <p:attrNameLst>
                                          <p:attrName>r</p:attrName>
                                        </p:attrNameLst>
                                      </p:cBhvr>
                                    </p:animRo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91"/>
                                        </p:tgtEl>
                                        <p:attrNameLst>
                                          <p:attrName>style.visibility</p:attrName>
                                        </p:attrNameLst>
                                      </p:cBhvr>
                                      <p:to>
                                        <p:strVal val="visible"/>
                                      </p:to>
                                    </p:set>
                                    <p:animEffect transition="in" filter="fade">
                                      <p:cBhvr>
                                        <p:cTn id="55" dur="500"/>
                                        <p:tgtEl>
                                          <p:spTgt spid="591"/>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559"/>
                                        </p:tgtEl>
                                        <p:attrNameLst>
                                          <p:attrName>style.visibility</p:attrName>
                                        </p:attrNameLst>
                                      </p:cBhvr>
                                      <p:to>
                                        <p:strVal val="visible"/>
                                      </p:to>
                                    </p:set>
                                    <p:animEffect transition="in" filter="fade">
                                      <p:cBhvr>
                                        <p:cTn id="59" dur="500"/>
                                        <p:tgtEl>
                                          <p:spTgt spid="559"/>
                                        </p:tgtEl>
                                      </p:cBhvr>
                                    </p:animEffect>
                                  </p:childTnLst>
                                </p:cTn>
                              </p:par>
                              <p:par>
                                <p:cTn id="60" presetID="10" presetClass="entr" presetSubtype="0" fill="hold" nodeType="withEffect">
                                  <p:stCondLst>
                                    <p:cond delay="0"/>
                                  </p:stCondLst>
                                  <p:childTnLst>
                                    <p:set>
                                      <p:cBhvr>
                                        <p:cTn id="61" dur="1" fill="hold">
                                          <p:stCondLst>
                                            <p:cond delay="0"/>
                                          </p:stCondLst>
                                        </p:cTn>
                                        <p:tgtEl>
                                          <p:spTgt spid="1992"/>
                                        </p:tgtEl>
                                        <p:attrNameLst>
                                          <p:attrName>style.visibility</p:attrName>
                                        </p:attrNameLst>
                                      </p:cBhvr>
                                      <p:to>
                                        <p:strVal val="visible"/>
                                      </p:to>
                                    </p:set>
                                    <p:animEffect transition="in" filter="fade">
                                      <p:cBhvr>
                                        <p:cTn id="62" dur="500"/>
                                        <p:tgtEl>
                                          <p:spTgt spid="19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6"/>
                                        </p:tgtEl>
                                        <p:attrNameLst>
                                          <p:attrName>style.visibility</p:attrName>
                                        </p:attrNameLst>
                                      </p:cBhvr>
                                      <p:to>
                                        <p:strVal val="visible"/>
                                      </p:to>
                                    </p:set>
                                    <p:animEffect transition="in" filter="fade">
                                      <p:cBhvr>
                                        <p:cTn id="65" dur="500"/>
                                        <p:tgtEl>
                                          <p:spTgt spid="426"/>
                                        </p:tgtEl>
                                      </p:cBhvr>
                                    </p:animEffect>
                                  </p:childTnLst>
                                </p:cTn>
                              </p:par>
                              <p:par>
                                <p:cTn id="66" presetID="10" presetClass="entr" presetSubtype="0" fill="hold" nodeType="withEffect">
                                  <p:stCondLst>
                                    <p:cond delay="0"/>
                                  </p:stCondLst>
                                  <p:childTnLst>
                                    <p:set>
                                      <p:cBhvr>
                                        <p:cTn id="67" dur="1" fill="hold">
                                          <p:stCondLst>
                                            <p:cond delay="0"/>
                                          </p:stCondLst>
                                        </p:cTn>
                                        <p:tgtEl>
                                          <p:spTgt spid="1995"/>
                                        </p:tgtEl>
                                        <p:attrNameLst>
                                          <p:attrName>style.visibility</p:attrName>
                                        </p:attrNameLst>
                                      </p:cBhvr>
                                      <p:to>
                                        <p:strVal val="visible"/>
                                      </p:to>
                                    </p:set>
                                    <p:animEffect transition="in" filter="fade">
                                      <p:cBhvr>
                                        <p:cTn id="68" dur="500"/>
                                        <p:tgtEl>
                                          <p:spTgt spid="1995"/>
                                        </p:tgtEl>
                                      </p:cBhvr>
                                    </p:animEffect>
                                  </p:childTnLst>
                                </p:cTn>
                              </p:par>
                              <p:par>
                                <p:cTn id="69" presetID="10" presetClass="entr" presetSubtype="0" fill="hold" nodeType="withEffect">
                                  <p:stCondLst>
                                    <p:cond delay="0"/>
                                  </p:stCondLst>
                                  <p:childTnLst>
                                    <p:set>
                                      <p:cBhvr>
                                        <p:cTn id="70" dur="1" fill="hold">
                                          <p:stCondLst>
                                            <p:cond delay="0"/>
                                          </p:stCondLst>
                                        </p:cTn>
                                        <p:tgtEl>
                                          <p:spTgt spid="1998"/>
                                        </p:tgtEl>
                                        <p:attrNameLst>
                                          <p:attrName>style.visibility</p:attrName>
                                        </p:attrNameLst>
                                      </p:cBhvr>
                                      <p:to>
                                        <p:strVal val="visible"/>
                                      </p:to>
                                    </p:set>
                                    <p:animEffect transition="in" filter="fade">
                                      <p:cBhvr>
                                        <p:cTn id="71" dur="500"/>
                                        <p:tgtEl>
                                          <p:spTgt spid="1998"/>
                                        </p:tgtEl>
                                      </p:cBhvr>
                                    </p:animEffect>
                                  </p:childTnLst>
                                </p:cTn>
                              </p:par>
                              <p:par>
                                <p:cTn id="72" presetID="10" presetClass="entr" presetSubtype="0" fill="hold" nodeType="withEffect">
                                  <p:stCondLst>
                                    <p:cond delay="0"/>
                                  </p:stCondLst>
                                  <p:childTnLst>
                                    <p:set>
                                      <p:cBhvr>
                                        <p:cTn id="73" dur="1" fill="hold">
                                          <p:stCondLst>
                                            <p:cond delay="0"/>
                                          </p:stCondLst>
                                        </p:cTn>
                                        <p:tgtEl>
                                          <p:spTgt spid="2011"/>
                                        </p:tgtEl>
                                        <p:attrNameLst>
                                          <p:attrName>style.visibility</p:attrName>
                                        </p:attrNameLst>
                                      </p:cBhvr>
                                      <p:to>
                                        <p:strVal val="visible"/>
                                      </p:to>
                                    </p:set>
                                    <p:animEffect transition="in" filter="fade">
                                      <p:cBhvr>
                                        <p:cTn id="74" dur="500"/>
                                        <p:tgtEl>
                                          <p:spTgt spid="2011"/>
                                        </p:tgtEl>
                                      </p:cBhvr>
                                    </p:animEffect>
                                  </p:childTnLst>
                                </p:cTn>
                              </p:par>
                              <p:par>
                                <p:cTn id="75" presetID="10" presetClass="entr" presetSubtype="0" fill="hold" nodeType="withEffect">
                                  <p:stCondLst>
                                    <p:cond delay="0"/>
                                  </p:stCondLst>
                                  <p:childTnLst>
                                    <p:set>
                                      <p:cBhvr>
                                        <p:cTn id="76" dur="1" fill="hold">
                                          <p:stCondLst>
                                            <p:cond delay="0"/>
                                          </p:stCondLst>
                                        </p:cTn>
                                        <p:tgtEl>
                                          <p:spTgt spid="2014"/>
                                        </p:tgtEl>
                                        <p:attrNameLst>
                                          <p:attrName>style.visibility</p:attrName>
                                        </p:attrNameLst>
                                      </p:cBhvr>
                                      <p:to>
                                        <p:strVal val="visible"/>
                                      </p:to>
                                    </p:set>
                                    <p:animEffect transition="in" filter="fade">
                                      <p:cBhvr>
                                        <p:cTn id="77" dur="500"/>
                                        <p:tgtEl>
                                          <p:spTgt spid="2014"/>
                                        </p:tgtEl>
                                      </p:cBhvr>
                                    </p:animEffect>
                                  </p:childTnLst>
                                </p:cTn>
                              </p:par>
                              <p:par>
                                <p:cTn id="78" presetID="10" presetClass="entr" presetSubtype="0" fill="hold" nodeType="withEffect">
                                  <p:stCondLst>
                                    <p:cond delay="0"/>
                                  </p:stCondLst>
                                  <p:childTnLst>
                                    <p:set>
                                      <p:cBhvr>
                                        <p:cTn id="79" dur="1" fill="hold">
                                          <p:stCondLst>
                                            <p:cond delay="0"/>
                                          </p:stCondLst>
                                        </p:cTn>
                                        <p:tgtEl>
                                          <p:spTgt spid="2021"/>
                                        </p:tgtEl>
                                        <p:attrNameLst>
                                          <p:attrName>style.visibility</p:attrName>
                                        </p:attrNameLst>
                                      </p:cBhvr>
                                      <p:to>
                                        <p:strVal val="visible"/>
                                      </p:to>
                                    </p:set>
                                    <p:animEffect transition="in" filter="fade">
                                      <p:cBhvr>
                                        <p:cTn id="80" dur="500"/>
                                        <p:tgtEl>
                                          <p:spTgt spid="2021"/>
                                        </p:tgtEl>
                                      </p:cBhvr>
                                    </p:animEffect>
                                  </p:childTnLst>
                                </p:cTn>
                              </p:par>
                              <p:par>
                                <p:cTn id="81" presetID="10" presetClass="entr" presetSubtype="0" fill="hold" nodeType="withEffect">
                                  <p:stCondLst>
                                    <p:cond delay="0"/>
                                  </p:stCondLst>
                                  <p:childTnLst>
                                    <p:set>
                                      <p:cBhvr>
                                        <p:cTn id="82" dur="1" fill="hold">
                                          <p:stCondLst>
                                            <p:cond delay="0"/>
                                          </p:stCondLst>
                                        </p:cTn>
                                        <p:tgtEl>
                                          <p:spTgt spid="2024"/>
                                        </p:tgtEl>
                                        <p:attrNameLst>
                                          <p:attrName>style.visibility</p:attrName>
                                        </p:attrNameLst>
                                      </p:cBhvr>
                                      <p:to>
                                        <p:strVal val="visible"/>
                                      </p:to>
                                    </p:set>
                                    <p:animEffect transition="in" filter="fade">
                                      <p:cBhvr>
                                        <p:cTn id="83" dur="500"/>
                                        <p:tgtEl>
                                          <p:spTgt spid="20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23"/>
                                        </p:tgtEl>
                                        <p:attrNameLst>
                                          <p:attrName>style.visibility</p:attrName>
                                        </p:attrNameLst>
                                      </p:cBhvr>
                                      <p:to>
                                        <p:strVal val="visible"/>
                                      </p:to>
                                    </p:set>
                                    <p:animEffect transition="in" filter="fade">
                                      <p:cBhvr>
                                        <p:cTn id="86" dur="500"/>
                                        <p:tgtEl>
                                          <p:spTgt spid="19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26"/>
                                        </p:tgtEl>
                                        <p:attrNameLst>
                                          <p:attrName>style.visibility</p:attrName>
                                        </p:attrNameLst>
                                      </p:cBhvr>
                                      <p:to>
                                        <p:strVal val="visible"/>
                                      </p:to>
                                    </p:set>
                                    <p:animEffect transition="in" filter="fade">
                                      <p:cBhvr>
                                        <p:cTn id="89" dur="500"/>
                                        <p:tgtEl>
                                          <p:spTgt spid="192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24"/>
                                        </p:tgtEl>
                                        <p:attrNameLst>
                                          <p:attrName>style.visibility</p:attrName>
                                        </p:attrNameLst>
                                      </p:cBhvr>
                                      <p:to>
                                        <p:strVal val="visible"/>
                                      </p:to>
                                    </p:set>
                                    <p:animEffect transition="in" filter="fade">
                                      <p:cBhvr>
                                        <p:cTn id="92" dur="500"/>
                                        <p:tgtEl>
                                          <p:spTgt spid="1924"/>
                                        </p:tgtEl>
                                      </p:cBhvr>
                                    </p:animEffect>
                                  </p:childTnLst>
                                </p:cTn>
                              </p:par>
                              <p:par>
                                <p:cTn id="93" presetID="10" presetClass="entr" presetSubtype="0" fill="hold" nodeType="withEffect">
                                  <p:stCondLst>
                                    <p:cond delay="0"/>
                                  </p:stCondLst>
                                  <p:childTnLst>
                                    <p:set>
                                      <p:cBhvr>
                                        <p:cTn id="94" dur="1" fill="hold">
                                          <p:stCondLst>
                                            <p:cond delay="0"/>
                                          </p:stCondLst>
                                        </p:cTn>
                                        <p:tgtEl>
                                          <p:spTgt spid="1901"/>
                                        </p:tgtEl>
                                        <p:attrNameLst>
                                          <p:attrName>style.visibility</p:attrName>
                                        </p:attrNameLst>
                                      </p:cBhvr>
                                      <p:to>
                                        <p:strVal val="visible"/>
                                      </p:to>
                                    </p:set>
                                    <p:animEffect transition="in" filter="fade">
                                      <p:cBhvr>
                                        <p:cTn id="95" dur="500"/>
                                        <p:tgtEl>
                                          <p:spTgt spid="1901"/>
                                        </p:tgtEl>
                                      </p:cBhvr>
                                    </p:animEffect>
                                  </p:childTnLst>
                                </p:cTn>
                              </p:par>
                              <p:par>
                                <p:cTn id="96" presetID="10" presetClass="entr" presetSubtype="0" fill="hold" nodeType="withEffect">
                                  <p:stCondLst>
                                    <p:cond delay="0"/>
                                  </p:stCondLst>
                                  <p:childTnLst>
                                    <p:set>
                                      <p:cBhvr>
                                        <p:cTn id="97" dur="1" fill="hold">
                                          <p:stCondLst>
                                            <p:cond delay="0"/>
                                          </p:stCondLst>
                                        </p:cTn>
                                        <p:tgtEl>
                                          <p:spTgt spid="1910"/>
                                        </p:tgtEl>
                                        <p:attrNameLst>
                                          <p:attrName>style.visibility</p:attrName>
                                        </p:attrNameLst>
                                      </p:cBhvr>
                                      <p:to>
                                        <p:strVal val="visible"/>
                                      </p:to>
                                    </p:set>
                                    <p:animEffect transition="in" filter="fade">
                                      <p:cBhvr>
                                        <p:cTn id="98" dur="500"/>
                                        <p:tgtEl>
                                          <p:spTgt spid="19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20"/>
                                        </p:tgtEl>
                                        <p:attrNameLst>
                                          <p:attrName>style.visibility</p:attrName>
                                        </p:attrNameLst>
                                      </p:cBhvr>
                                      <p:to>
                                        <p:strVal val="visible"/>
                                      </p:to>
                                    </p:set>
                                    <p:animEffect transition="in" filter="fade">
                                      <p:cBhvr>
                                        <p:cTn id="101" dur="500"/>
                                        <p:tgtEl>
                                          <p:spTgt spid="2020"/>
                                        </p:tgtEl>
                                      </p:cBhvr>
                                    </p:animEffect>
                                  </p:childTnLst>
                                </p:cTn>
                              </p:par>
                              <p:par>
                                <p:cTn id="102" presetID="10" presetClass="entr" presetSubtype="0" fill="hold" nodeType="with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982"/>
                                        </p:tgtEl>
                                        <p:attrNameLst>
                                          <p:attrName>style.visibility</p:attrName>
                                        </p:attrNameLst>
                                      </p:cBhvr>
                                      <p:to>
                                        <p:strVal val="visible"/>
                                      </p:to>
                                    </p:set>
                                    <p:animEffect transition="in" filter="fade">
                                      <p:cBhvr>
                                        <p:cTn id="107" dur="500"/>
                                        <p:tgtEl>
                                          <p:spTgt spid="198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3"/>
                                        </p:tgtEl>
                                        <p:attrNameLst>
                                          <p:attrName>style.visibility</p:attrName>
                                        </p:attrNameLst>
                                      </p:cBhvr>
                                      <p:to>
                                        <p:strVal val="visible"/>
                                      </p:to>
                                    </p:set>
                                    <p:animEffect transition="in" filter="fade">
                                      <p:cBhvr>
                                        <p:cTn id="110" dur="500"/>
                                        <p:tgtEl>
                                          <p:spTgt spid="563"/>
                                        </p:tgtEl>
                                      </p:cBhvr>
                                    </p:animEffect>
                                  </p:childTnLst>
                                </p:cTn>
                              </p:par>
                              <p:par>
                                <p:cTn id="111" presetID="10" presetClass="entr" presetSubtype="0" fill="hold" nodeType="withEffect">
                                  <p:stCondLst>
                                    <p:cond delay="0"/>
                                  </p:stCondLst>
                                  <p:childTnLst>
                                    <p:set>
                                      <p:cBhvr>
                                        <p:cTn id="112" dur="1" fill="hold">
                                          <p:stCondLst>
                                            <p:cond delay="0"/>
                                          </p:stCondLst>
                                        </p:cTn>
                                        <p:tgtEl>
                                          <p:spTgt spid="569"/>
                                        </p:tgtEl>
                                        <p:attrNameLst>
                                          <p:attrName>style.visibility</p:attrName>
                                        </p:attrNameLst>
                                      </p:cBhvr>
                                      <p:to>
                                        <p:strVal val="visible"/>
                                      </p:to>
                                    </p:set>
                                    <p:animEffect transition="in" filter="fade">
                                      <p:cBhvr>
                                        <p:cTn id="113" dur="500"/>
                                        <p:tgtEl>
                                          <p:spTgt spid="569"/>
                                        </p:tgtEl>
                                      </p:cBhvr>
                                    </p:animEffect>
                                  </p:childTnLst>
                                </p:cTn>
                              </p:par>
                              <p:par>
                                <p:cTn id="114" presetID="10" presetClass="entr" presetSubtype="0" fill="hold" nodeType="withEffect">
                                  <p:stCondLst>
                                    <p:cond delay="0"/>
                                  </p:stCondLst>
                                  <p:childTnLst>
                                    <p:set>
                                      <p:cBhvr>
                                        <p:cTn id="115" dur="1" fill="hold">
                                          <p:stCondLst>
                                            <p:cond delay="0"/>
                                          </p:stCondLst>
                                        </p:cTn>
                                        <p:tgtEl>
                                          <p:spTgt spid="585"/>
                                        </p:tgtEl>
                                        <p:attrNameLst>
                                          <p:attrName>style.visibility</p:attrName>
                                        </p:attrNameLst>
                                      </p:cBhvr>
                                      <p:to>
                                        <p:strVal val="visible"/>
                                      </p:to>
                                    </p:set>
                                    <p:animEffect transition="in" filter="fade">
                                      <p:cBhvr>
                                        <p:cTn id="116" dur="500"/>
                                        <p:tgtEl>
                                          <p:spTgt spid="585"/>
                                        </p:tgtEl>
                                      </p:cBhvr>
                                    </p:animEffect>
                                  </p:childTnLst>
                                </p:cTn>
                              </p:par>
                              <p:par>
                                <p:cTn id="117" presetID="10" presetClass="entr" presetSubtype="0" fill="hold" nodeType="withEffect">
                                  <p:stCondLst>
                                    <p:cond delay="0"/>
                                  </p:stCondLst>
                                  <p:childTnLst>
                                    <p:set>
                                      <p:cBhvr>
                                        <p:cTn id="118" dur="1" fill="hold">
                                          <p:stCondLst>
                                            <p:cond delay="0"/>
                                          </p:stCondLst>
                                        </p:cTn>
                                        <p:tgtEl>
                                          <p:spTgt spid="564"/>
                                        </p:tgtEl>
                                        <p:attrNameLst>
                                          <p:attrName>style.visibility</p:attrName>
                                        </p:attrNameLst>
                                      </p:cBhvr>
                                      <p:to>
                                        <p:strVal val="visible"/>
                                      </p:to>
                                    </p:set>
                                    <p:animEffect transition="in" filter="fade">
                                      <p:cBhvr>
                                        <p:cTn id="119" dur="500"/>
                                        <p:tgtEl>
                                          <p:spTgt spid="564"/>
                                        </p:tgtEl>
                                      </p:cBhvr>
                                    </p:animEffect>
                                  </p:childTnLst>
                                </p:cTn>
                              </p:par>
                              <p:par>
                                <p:cTn id="120" presetID="10" presetClass="entr" presetSubtype="0" fill="hold" nodeType="withEffect">
                                  <p:stCondLst>
                                    <p:cond delay="0"/>
                                  </p:stCondLst>
                                  <p:childTnLst>
                                    <p:set>
                                      <p:cBhvr>
                                        <p:cTn id="121" dur="1" fill="hold">
                                          <p:stCondLst>
                                            <p:cond delay="0"/>
                                          </p:stCondLst>
                                        </p:cTn>
                                        <p:tgtEl>
                                          <p:spTgt spid="609"/>
                                        </p:tgtEl>
                                        <p:attrNameLst>
                                          <p:attrName>style.visibility</p:attrName>
                                        </p:attrNameLst>
                                      </p:cBhvr>
                                      <p:to>
                                        <p:strVal val="visible"/>
                                      </p:to>
                                    </p:set>
                                    <p:animEffect transition="in" filter="fade">
                                      <p:cBhvr>
                                        <p:cTn id="122" dur="500"/>
                                        <p:tgtEl>
                                          <p:spTgt spid="609"/>
                                        </p:tgtEl>
                                      </p:cBhvr>
                                    </p:animEffect>
                                  </p:childTnLst>
                                </p:cTn>
                              </p:par>
                              <p:par>
                                <p:cTn id="123" presetID="10" presetClass="entr" presetSubtype="0" fill="hold" nodeType="withEffect">
                                  <p:stCondLst>
                                    <p:cond delay="0"/>
                                  </p:stCondLst>
                                  <p:childTnLst>
                                    <p:set>
                                      <p:cBhvr>
                                        <p:cTn id="124" dur="1" fill="hold">
                                          <p:stCondLst>
                                            <p:cond delay="0"/>
                                          </p:stCondLst>
                                        </p:cTn>
                                        <p:tgtEl>
                                          <p:spTgt spid="598"/>
                                        </p:tgtEl>
                                        <p:attrNameLst>
                                          <p:attrName>style.visibility</p:attrName>
                                        </p:attrNameLst>
                                      </p:cBhvr>
                                      <p:to>
                                        <p:strVal val="visible"/>
                                      </p:to>
                                    </p:set>
                                    <p:animEffect transition="in" filter="fade">
                                      <p:cBhvr>
                                        <p:cTn id="125" dur="500"/>
                                        <p:tgtEl>
                                          <p:spTgt spid="598"/>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1991"/>
                                        </p:tgtEl>
                                        <p:attrNameLst>
                                          <p:attrName>style.visibility</p:attrName>
                                        </p:attrNameLst>
                                      </p:cBhvr>
                                      <p:to>
                                        <p:strVal val="visible"/>
                                      </p:to>
                                    </p:set>
                                    <p:animEffect transition="in" filter="fade">
                                      <p:cBhvr>
                                        <p:cTn id="128" dur="500"/>
                                        <p:tgtEl>
                                          <p:spTgt spid="1991"/>
                                        </p:tgtEl>
                                      </p:cBhvr>
                                    </p:animEffect>
                                  </p:childTnLst>
                                </p:cTn>
                              </p:par>
                              <p:par>
                                <p:cTn id="129" presetID="10" presetClass="entr" presetSubtype="0" fill="hold" nodeType="withEffect">
                                  <p:stCondLst>
                                    <p:cond delay="0"/>
                                  </p:stCondLst>
                                  <p:childTnLst>
                                    <p:set>
                                      <p:cBhvr>
                                        <p:cTn id="130" dur="1" fill="hold">
                                          <p:stCondLst>
                                            <p:cond delay="0"/>
                                          </p:stCondLst>
                                        </p:cTn>
                                        <p:tgtEl>
                                          <p:spTgt spid="1931"/>
                                        </p:tgtEl>
                                        <p:attrNameLst>
                                          <p:attrName>style.visibility</p:attrName>
                                        </p:attrNameLst>
                                      </p:cBhvr>
                                      <p:to>
                                        <p:strVal val="visible"/>
                                      </p:to>
                                    </p:set>
                                    <p:animEffect transition="in" filter="fade">
                                      <p:cBhvr>
                                        <p:cTn id="131" dur="500"/>
                                        <p:tgtEl>
                                          <p:spTgt spid="1931"/>
                                        </p:tgtEl>
                                      </p:cBhvr>
                                    </p:animEffect>
                                  </p:childTnLst>
                                </p:cTn>
                              </p:par>
                              <p:par>
                                <p:cTn id="132" presetID="10" presetClass="entr" presetSubtype="0" fill="hold" nodeType="withEffect">
                                  <p:stCondLst>
                                    <p:cond delay="0"/>
                                  </p:stCondLst>
                                  <p:childTnLst>
                                    <p:set>
                                      <p:cBhvr>
                                        <p:cTn id="133" dur="1" fill="hold">
                                          <p:stCondLst>
                                            <p:cond delay="0"/>
                                          </p:stCondLst>
                                        </p:cTn>
                                        <p:tgtEl>
                                          <p:spTgt spid="559"/>
                                        </p:tgtEl>
                                        <p:attrNameLst>
                                          <p:attrName>style.visibility</p:attrName>
                                        </p:attrNameLst>
                                      </p:cBhvr>
                                      <p:to>
                                        <p:strVal val="visible"/>
                                      </p:to>
                                    </p:set>
                                    <p:animEffect transition="in" filter="fade">
                                      <p:cBhvr>
                                        <p:cTn id="134" dur="500"/>
                                        <p:tgtEl>
                                          <p:spTgt spid="559"/>
                                        </p:tgtEl>
                                      </p:cBhvr>
                                    </p:animEffect>
                                  </p:childTnLst>
                                </p:cTn>
                              </p:par>
                              <p:par>
                                <p:cTn id="135" presetID="10" presetClass="entr" presetSubtype="0" fill="hold" nodeType="withEffect">
                                  <p:stCondLst>
                                    <p:cond delay="0"/>
                                  </p:stCondLst>
                                  <p:childTnLst>
                                    <p:set>
                                      <p:cBhvr>
                                        <p:cTn id="136" dur="1" fill="hold">
                                          <p:stCondLst>
                                            <p:cond delay="0"/>
                                          </p:stCondLst>
                                        </p:cTn>
                                        <p:tgtEl>
                                          <p:spTgt spid="1992"/>
                                        </p:tgtEl>
                                        <p:attrNameLst>
                                          <p:attrName>style.visibility</p:attrName>
                                        </p:attrNameLst>
                                      </p:cBhvr>
                                      <p:to>
                                        <p:strVal val="visible"/>
                                      </p:to>
                                    </p:set>
                                    <p:animEffect transition="in" filter="fade">
                                      <p:cBhvr>
                                        <p:cTn id="137" dur="500"/>
                                        <p:tgtEl>
                                          <p:spTgt spid="1992"/>
                                        </p:tgtEl>
                                      </p:cBhvr>
                                    </p:animEffect>
                                  </p:childTnLst>
                                </p:cTn>
                              </p:par>
                              <p:par>
                                <p:cTn id="138" presetID="10" presetClass="entr" presetSubtype="0" fill="hold" nodeType="withEffect">
                                  <p:stCondLst>
                                    <p:cond delay="0"/>
                                  </p:stCondLst>
                                  <p:childTnLst>
                                    <p:set>
                                      <p:cBhvr>
                                        <p:cTn id="139" dur="1" fill="hold">
                                          <p:stCondLst>
                                            <p:cond delay="0"/>
                                          </p:stCondLst>
                                        </p:cTn>
                                        <p:tgtEl>
                                          <p:spTgt spid="1995"/>
                                        </p:tgtEl>
                                        <p:attrNameLst>
                                          <p:attrName>style.visibility</p:attrName>
                                        </p:attrNameLst>
                                      </p:cBhvr>
                                      <p:to>
                                        <p:strVal val="visible"/>
                                      </p:to>
                                    </p:set>
                                    <p:animEffect transition="in" filter="fade">
                                      <p:cBhvr>
                                        <p:cTn id="140" dur="500"/>
                                        <p:tgtEl>
                                          <p:spTgt spid="1995"/>
                                        </p:tgtEl>
                                      </p:cBhvr>
                                    </p:animEffect>
                                  </p:childTnLst>
                                </p:cTn>
                              </p:par>
                              <p:par>
                                <p:cTn id="141" presetID="10" presetClass="entr" presetSubtype="0" fill="hold" nodeType="withEffect">
                                  <p:stCondLst>
                                    <p:cond delay="0"/>
                                  </p:stCondLst>
                                  <p:childTnLst>
                                    <p:set>
                                      <p:cBhvr>
                                        <p:cTn id="142" dur="1" fill="hold">
                                          <p:stCondLst>
                                            <p:cond delay="0"/>
                                          </p:stCondLst>
                                        </p:cTn>
                                        <p:tgtEl>
                                          <p:spTgt spid="2011"/>
                                        </p:tgtEl>
                                        <p:attrNameLst>
                                          <p:attrName>style.visibility</p:attrName>
                                        </p:attrNameLst>
                                      </p:cBhvr>
                                      <p:to>
                                        <p:strVal val="visible"/>
                                      </p:to>
                                    </p:set>
                                    <p:animEffect transition="in" filter="fade">
                                      <p:cBhvr>
                                        <p:cTn id="143" dur="500"/>
                                        <p:tgtEl>
                                          <p:spTgt spid="2011"/>
                                        </p:tgtEl>
                                      </p:cBhvr>
                                    </p:animEffect>
                                  </p:childTnLst>
                                </p:cTn>
                              </p:par>
                              <p:par>
                                <p:cTn id="144" presetID="10" presetClass="entr" presetSubtype="0" fill="hold" nodeType="withEffect">
                                  <p:stCondLst>
                                    <p:cond delay="0"/>
                                  </p:stCondLst>
                                  <p:childTnLst>
                                    <p:set>
                                      <p:cBhvr>
                                        <p:cTn id="145" dur="1" fill="hold">
                                          <p:stCondLst>
                                            <p:cond delay="0"/>
                                          </p:stCondLst>
                                        </p:cTn>
                                        <p:tgtEl>
                                          <p:spTgt spid="2014"/>
                                        </p:tgtEl>
                                        <p:attrNameLst>
                                          <p:attrName>style.visibility</p:attrName>
                                        </p:attrNameLst>
                                      </p:cBhvr>
                                      <p:to>
                                        <p:strVal val="visible"/>
                                      </p:to>
                                    </p:set>
                                    <p:animEffect transition="in" filter="fade">
                                      <p:cBhvr>
                                        <p:cTn id="146" dur="500"/>
                                        <p:tgtEl>
                                          <p:spTgt spid="2014"/>
                                        </p:tgtEl>
                                      </p:cBhvr>
                                    </p:animEffect>
                                  </p:childTnLst>
                                </p:cTn>
                              </p:par>
                              <p:par>
                                <p:cTn id="147" presetID="10" presetClass="entr" presetSubtype="0" fill="hold" grpId="1" nodeType="withEffect">
                                  <p:stCondLst>
                                    <p:cond delay="0"/>
                                  </p:stCondLst>
                                  <p:childTnLst>
                                    <p:set>
                                      <p:cBhvr>
                                        <p:cTn id="148" dur="1" fill="hold">
                                          <p:stCondLst>
                                            <p:cond delay="0"/>
                                          </p:stCondLst>
                                        </p:cTn>
                                        <p:tgtEl>
                                          <p:spTgt spid="1923"/>
                                        </p:tgtEl>
                                        <p:attrNameLst>
                                          <p:attrName>style.visibility</p:attrName>
                                        </p:attrNameLst>
                                      </p:cBhvr>
                                      <p:to>
                                        <p:strVal val="visible"/>
                                      </p:to>
                                    </p:set>
                                    <p:animEffect transition="in" filter="fade">
                                      <p:cBhvr>
                                        <p:cTn id="149" dur="500"/>
                                        <p:tgtEl>
                                          <p:spTgt spid="1923"/>
                                        </p:tgtEl>
                                      </p:cBhvr>
                                    </p:animEffect>
                                  </p:childTnLst>
                                </p:cTn>
                              </p:par>
                              <p:par>
                                <p:cTn id="150" presetID="10" presetClass="entr" presetSubtype="0" fill="hold" grpId="1" nodeType="withEffect">
                                  <p:stCondLst>
                                    <p:cond delay="0"/>
                                  </p:stCondLst>
                                  <p:childTnLst>
                                    <p:set>
                                      <p:cBhvr>
                                        <p:cTn id="151" dur="1" fill="hold">
                                          <p:stCondLst>
                                            <p:cond delay="0"/>
                                          </p:stCondLst>
                                        </p:cTn>
                                        <p:tgtEl>
                                          <p:spTgt spid="1926"/>
                                        </p:tgtEl>
                                        <p:attrNameLst>
                                          <p:attrName>style.visibility</p:attrName>
                                        </p:attrNameLst>
                                      </p:cBhvr>
                                      <p:to>
                                        <p:strVal val="visible"/>
                                      </p:to>
                                    </p:set>
                                    <p:animEffect transition="in" filter="fade">
                                      <p:cBhvr>
                                        <p:cTn id="152" dur="500"/>
                                        <p:tgtEl>
                                          <p:spTgt spid="1926"/>
                                        </p:tgtEl>
                                      </p:cBhvr>
                                    </p:animEffect>
                                  </p:childTnLst>
                                </p:cTn>
                              </p:par>
                              <p:par>
                                <p:cTn id="153" presetID="10" presetClass="entr" presetSubtype="0" fill="hold" grpId="1" nodeType="withEffect">
                                  <p:stCondLst>
                                    <p:cond delay="0"/>
                                  </p:stCondLst>
                                  <p:childTnLst>
                                    <p:set>
                                      <p:cBhvr>
                                        <p:cTn id="154" dur="1" fill="hold">
                                          <p:stCondLst>
                                            <p:cond delay="0"/>
                                          </p:stCondLst>
                                        </p:cTn>
                                        <p:tgtEl>
                                          <p:spTgt spid="1924"/>
                                        </p:tgtEl>
                                        <p:attrNameLst>
                                          <p:attrName>style.visibility</p:attrName>
                                        </p:attrNameLst>
                                      </p:cBhvr>
                                      <p:to>
                                        <p:strVal val="visible"/>
                                      </p:to>
                                    </p:set>
                                    <p:animEffect transition="in" filter="fade">
                                      <p:cBhvr>
                                        <p:cTn id="155" dur="500"/>
                                        <p:tgtEl>
                                          <p:spTgt spid="1924"/>
                                        </p:tgtEl>
                                      </p:cBhvr>
                                    </p:animEffect>
                                  </p:childTnLst>
                                </p:cTn>
                              </p:par>
                              <p:par>
                                <p:cTn id="156" presetID="10" presetClass="entr" presetSubtype="0" fill="hold" nodeType="withEffect">
                                  <p:stCondLst>
                                    <p:cond delay="0"/>
                                  </p:stCondLst>
                                  <p:childTnLst>
                                    <p:set>
                                      <p:cBhvr>
                                        <p:cTn id="157" dur="1" fill="hold">
                                          <p:stCondLst>
                                            <p:cond delay="0"/>
                                          </p:stCondLst>
                                        </p:cTn>
                                        <p:tgtEl>
                                          <p:spTgt spid="1901"/>
                                        </p:tgtEl>
                                        <p:attrNameLst>
                                          <p:attrName>style.visibility</p:attrName>
                                        </p:attrNameLst>
                                      </p:cBhvr>
                                      <p:to>
                                        <p:strVal val="visible"/>
                                      </p:to>
                                    </p:set>
                                    <p:animEffect transition="in" filter="fade">
                                      <p:cBhvr>
                                        <p:cTn id="158" dur="500"/>
                                        <p:tgtEl>
                                          <p:spTgt spid="1901"/>
                                        </p:tgtEl>
                                      </p:cBhvr>
                                    </p:animEffect>
                                  </p:childTnLst>
                                </p:cTn>
                              </p:par>
                              <p:par>
                                <p:cTn id="159" presetID="10" presetClass="entr" presetSubtype="0" fill="hold" nodeType="withEffect">
                                  <p:stCondLst>
                                    <p:cond delay="0"/>
                                  </p:stCondLst>
                                  <p:childTnLst>
                                    <p:set>
                                      <p:cBhvr>
                                        <p:cTn id="160" dur="1" fill="hold">
                                          <p:stCondLst>
                                            <p:cond delay="0"/>
                                          </p:stCondLst>
                                        </p:cTn>
                                        <p:tgtEl>
                                          <p:spTgt spid="1910"/>
                                        </p:tgtEl>
                                        <p:attrNameLst>
                                          <p:attrName>style.visibility</p:attrName>
                                        </p:attrNameLst>
                                      </p:cBhvr>
                                      <p:to>
                                        <p:strVal val="visible"/>
                                      </p:to>
                                    </p:set>
                                    <p:animEffect transition="in" filter="fade">
                                      <p:cBhvr>
                                        <p:cTn id="161" dur="500"/>
                                        <p:tgtEl>
                                          <p:spTgt spid="1910"/>
                                        </p:tgtEl>
                                      </p:cBhvr>
                                    </p:animEffect>
                                  </p:childTnLst>
                                </p:cTn>
                              </p:par>
                              <p:par>
                                <p:cTn id="162" presetID="10" presetClass="entr" presetSubtype="0" fill="hold" grpId="1" nodeType="withEffect">
                                  <p:stCondLst>
                                    <p:cond delay="0"/>
                                  </p:stCondLst>
                                  <p:childTnLst>
                                    <p:set>
                                      <p:cBhvr>
                                        <p:cTn id="163" dur="1" fill="hold">
                                          <p:stCondLst>
                                            <p:cond delay="0"/>
                                          </p:stCondLst>
                                        </p:cTn>
                                        <p:tgtEl>
                                          <p:spTgt spid="2020"/>
                                        </p:tgtEl>
                                        <p:attrNameLst>
                                          <p:attrName>style.visibility</p:attrName>
                                        </p:attrNameLst>
                                      </p:cBhvr>
                                      <p:to>
                                        <p:strVal val="visible"/>
                                      </p:to>
                                    </p:set>
                                    <p:animEffect transition="in" filter="fade">
                                      <p:cBhvr>
                                        <p:cTn id="164" dur="500"/>
                                        <p:tgtEl>
                                          <p:spTgt spid="2020"/>
                                        </p:tgtEl>
                                      </p:cBhvr>
                                    </p:animEffect>
                                  </p:childTnLst>
                                </p:cTn>
                              </p:par>
                              <p:par>
                                <p:cTn id="165" presetID="10" presetClass="entr" presetSubtype="0" fill="hold" nodeType="withEffect">
                                  <p:stCondLst>
                                    <p:cond delay="0"/>
                                  </p:stCondLst>
                                  <p:childTnLst>
                                    <p:set>
                                      <p:cBhvr>
                                        <p:cTn id="166" dur="1" fill="hold">
                                          <p:stCondLst>
                                            <p:cond delay="0"/>
                                          </p:stCondLst>
                                        </p:cTn>
                                        <p:tgtEl>
                                          <p:spTgt spid="2"/>
                                        </p:tgtEl>
                                        <p:attrNameLst>
                                          <p:attrName>style.visibility</p:attrName>
                                        </p:attrNameLst>
                                      </p:cBhvr>
                                      <p:to>
                                        <p:strVal val="visible"/>
                                      </p:to>
                                    </p:set>
                                    <p:animEffect transition="in" filter="fade">
                                      <p:cBhvr>
                                        <p:cTn id="167" dur="500"/>
                                        <p:tgtEl>
                                          <p:spTgt spid="2"/>
                                        </p:tgtEl>
                                      </p:cBhvr>
                                    </p:animEffect>
                                  </p:childTnLst>
                                </p:cTn>
                              </p:par>
                              <p:par>
                                <p:cTn id="168" presetID="10" presetClass="entr" presetSubtype="0" fill="hold" grpId="3" nodeType="withEffect">
                                  <p:stCondLst>
                                    <p:cond delay="0"/>
                                  </p:stCondLst>
                                  <p:childTnLst>
                                    <p:set>
                                      <p:cBhvr>
                                        <p:cTn id="169" dur="1" fill="hold">
                                          <p:stCondLst>
                                            <p:cond delay="0"/>
                                          </p:stCondLst>
                                        </p:cTn>
                                        <p:tgtEl>
                                          <p:spTgt spid="2001"/>
                                        </p:tgtEl>
                                        <p:attrNameLst>
                                          <p:attrName>style.visibility</p:attrName>
                                        </p:attrNameLst>
                                      </p:cBhvr>
                                      <p:to>
                                        <p:strVal val="visible"/>
                                      </p:to>
                                    </p:set>
                                    <p:animEffect transition="in" filter="fade">
                                      <p:cBhvr>
                                        <p:cTn id="170" dur="500"/>
                                        <p:tgtEl>
                                          <p:spTgt spid="2001"/>
                                        </p:tgtEl>
                                      </p:cBhvr>
                                    </p:animEffect>
                                  </p:childTnLst>
                                </p:cTn>
                              </p:par>
                              <p:par>
                                <p:cTn id="171" presetID="10" presetClass="entr" presetSubtype="0" fill="hold" grpId="3" nodeType="withEffect">
                                  <p:stCondLst>
                                    <p:cond delay="0"/>
                                  </p:stCondLst>
                                  <p:childTnLst>
                                    <p:set>
                                      <p:cBhvr>
                                        <p:cTn id="172" dur="1" fill="hold">
                                          <p:stCondLst>
                                            <p:cond delay="0"/>
                                          </p:stCondLst>
                                        </p:cTn>
                                        <p:tgtEl>
                                          <p:spTgt spid="2002"/>
                                        </p:tgtEl>
                                        <p:attrNameLst>
                                          <p:attrName>style.visibility</p:attrName>
                                        </p:attrNameLst>
                                      </p:cBhvr>
                                      <p:to>
                                        <p:strVal val="visible"/>
                                      </p:to>
                                    </p:set>
                                    <p:animEffect transition="in" filter="fade">
                                      <p:cBhvr>
                                        <p:cTn id="173" dur="500"/>
                                        <p:tgtEl>
                                          <p:spTgt spid="2002"/>
                                        </p:tgtEl>
                                      </p:cBhvr>
                                    </p:animEffect>
                                  </p:childTnLst>
                                </p:cTn>
                              </p:par>
                              <p:par>
                                <p:cTn id="174" presetID="10" presetClass="entr" presetSubtype="0" fill="hold" grpId="1" nodeType="withEffect">
                                  <p:stCondLst>
                                    <p:cond delay="0"/>
                                  </p:stCondLst>
                                  <p:childTnLst>
                                    <p:set>
                                      <p:cBhvr>
                                        <p:cTn id="175" dur="1" fill="hold">
                                          <p:stCondLst>
                                            <p:cond delay="0"/>
                                          </p:stCondLst>
                                        </p:cTn>
                                        <p:tgtEl>
                                          <p:spTgt spid="2017"/>
                                        </p:tgtEl>
                                        <p:attrNameLst>
                                          <p:attrName>style.visibility</p:attrName>
                                        </p:attrNameLst>
                                      </p:cBhvr>
                                      <p:to>
                                        <p:strVal val="visible"/>
                                      </p:to>
                                    </p:set>
                                    <p:animEffect transition="in" filter="fade">
                                      <p:cBhvr>
                                        <p:cTn id="176" dur="500"/>
                                        <p:tgtEl>
                                          <p:spTgt spid="2017"/>
                                        </p:tgtEl>
                                      </p:cBhvr>
                                    </p:animEffect>
                                  </p:childTnLst>
                                </p:cTn>
                              </p:par>
                              <p:par>
                                <p:cTn id="177" presetID="10" presetClass="entr" presetSubtype="0" fill="hold" grpId="3" nodeType="withEffect">
                                  <p:stCondLst>
                                    <p:cond delay="0"/>
                                  </p:stCondLst>
                                  <p:childTnLst>
                                    <p:set>
                                      <p:cBhvr>
                                        <p:cTn id="178" dur="1" fill="hold">
                                          <p:stCondLst>
                                            <p:cond delay="0"/>
                                          </p:stCondLst>
                                        </p:cTn>
                                        <p:tgtEl>
                                          <p:spTgt spid="2018"/>
                                        </p:tgtEl>
                                        <p:attrNameLst>
                                          <p:attrName>style.visibility</p:attrName>
                                        </p:attrNameLst>
                                      </p:cBhvr>
                                      <p:to>
                                        <p:strVal val="visible"/>
                                      </p:to>
                                    </p:set>
                                    <p:animEffect transition="in" filter="fade">
                                      <p:cBhvr>
                                        <p:cTn id="179" dur="500"/>
                                        <p:tgtEl>
                                          <p:spTgt spid="2018"/>
                                        </p:tgtEl>
                                      </p:cBhvr>
                                    </p:animEffect>
                                  </p:childTnLst>
                                </p:cTn>
                              </p:par>
                              <p:par>
                                <p:cTn id="180" presetID="10" presetClass="entr" presetSubtype="0" fill="hold" grpId="3" nodeType="withEffect">
                                  <p:stCondLst>
                                    <p:cond delay="0"/>
                                  </p:stCondLst>
                                  <p:childTnLst>
                                    <p:set>
                                      <p:cBhvr>
                                        <p:cTn id="181" dur="1" fill="hold">
                                          <p:stCondLst>
                                            <p:cond delay="0"/>
                                          </p:stCondLst>
                                        </p:cTn>
                                        <p:tgtEl>
                                          <p:spTgt spid="2019"/>
                                        </p:tgtEl>
                                        <p:attrNameLst>
                                          <p:attrName>style.visibility</p:attrName>
                                        </p:attrNameLst>
                                      </p:cBhvr>
                                      <p:to>
                                        <p:strVal val="visible"/>
                                      </p:to>
                                    </p:set>
                                    <p:animEffect transition="in" filter="fade">
                                      <p:cBhvr>
                                        <p:cTn id="182" dur="500"/>
                                        <p:tgtEl>
                                          <p:spTgt spid="2019"/>
                                        </p:tgtEl>
                                      </p:cBhvr>
                                    </p:animEffect>
                                  </p:childTnLst>
                                </p:cTn>
                              </p:par>
                              <p:par>
                                <p:cTn id="183" presetID="10" presetClass="entr" presetSubtype="0" fill="hold" grpId="1" nodeType="withEffect">
                                  <p:stCondLst>
                                    <p:cond delay="0"/>
                                  </p:stCondLst>
                                  <p:childTnLst>
                                    <p:set>
                                      <p:cBhvr>
                                        <p:cTn id="184" dur="1" fill="hold">
                                          <p:stCondLst>
                                            <p:cond delay="0"/>
                                          </p:stCondLst>
                                        </p:cTn>
                                        <p:tgtEl>
                                          <p:spTgt spid="563"/>
                                        </p:tgtEl>
                                        <p:attrNameLst>
                                          <p:attrName>style.visibility</p:attrName>
                                        </p:attrNameLst>
                                      </p:cBhvr>
                                      <p:to>
                                        <p:strVal val="visible"/>
                                      </p:to>
                                    </p:set>
                                    <p:animEffect transition="in" filter="fade">
                                      <p:cBhvr>
                                        <p:cTn id="185" dur="500"/>
                                        <p:tgtEl>
                                          <p:spTgt spid="563"/>
                                        </p:tgtEl>
                                      </p:cBhvr>
                                    </p:animEffect>
                                  </p:childTnLst>
                                </p:cTn>
                              </p:par>
                              <p:par>
                                <p:cTn id="186" presetID="10" presetClass="entr" presetSubtype="0" fill="hold" nodeType="withEffect">
                                  <p:stCondLst>
                                    <p:cond delay="0"/>
                                  </p:stCondLst>
                                  <p:childTnLst>
                                    <p:set>
                                      <p:cBhvr>
                                        <p:cTn id="187" dur="1" fill="hold">
                                          <p:stCondLst>
                                            <p:cond delay="0"/>
                                          </p:stCondLst>
                                        </p:cTn>
                                        <p:tgtEl>
                                          <p:spTgt spid="569"/>
                                        </p:tgtEl>
                                        <p:attrNameLst>
                                          <p:attrName>style.visibility</p:attrName>
                                        </p:attrNameLst>
                                      </p:cBhvr>
                                      <p:to>
                                        <p:strVal val="visible"/>
                                      </p:to>
                                    </p:set>
                                    <p:animEffect transition="in" filter="fade">
                                      <p:cBhvr>
                                        <p:cTn id="188" dur="500"/>
                                        <p:tgtEl>
                                          <p:spTgt spid="569"/>
                                        </p:tgtEl>
                                      </p:cBhvr>
                                    </p:animEffect>
                                  </p:childTnLst>
                                </p:cTn>
                              </p:par>
                              <p:par>
                                <p:cTn id="189" presetID="10" presetClass="entr" presetSubtype="0" fill="hold" nodeType="withEffect">
                                  <p:stCondLst>
                                    <p:cond delay="0"/>
                                  </p:stCondLst>
                                  <p:childTnLst>
                                    <p:set>
                                      <p:cBhvr>
                                        <p:cTn id="190" dur="1" fill="hold">
                                          <p:stCondLst>
                                            <p:cond delay="0"/>
                                          </p:stCondLst>
                                        </p:cTn>
                                        <p:tgtEl>
                                          <p:spTgt spid="585"/>
                                        </p:tgtEl>
                                        <p:attrNameLst>
                                          <p:attrName>style.visibility</p:attrName>
                                        </p:attrNameLst>
                                      </p:cBhvr>
                                      <p:to>
                                        <p:strVal val="visible"/>
                                      </p:to>
                                    </p:set>
                                    <p:animEffect transition="in" filter="fade">
                                      <p:cBhvr>
                                        <p:cTn id="191" dur="500"/>
                                        <p:tgtEl>
                                          <p:spTgt spid="585"/>
                                        </p:tgtEl>
                                      </p:cBhvr>
                                    </p:animEffect>
                                  </p:childTnLst>
                                </p:cTn>
                              </p:par>
                              <p:par>
                                <p:cTn id="192" presetID="10" presetClass="entr" presetSubtype="0" fill="hold" nodeType="withEffect">
                                  <p:stCondLst>
                                    <p:cond delay="0"/>
                                  </p:stCondLst>
                                  <p:childTnLst>
                                    <p:set>
                                      <p:cBhvr>
                                        <p:cTn id="193" dur="1" fill="hold">
                                          <p:stCondLst>
                                            <p:cond delay="0"/>
                                          </p:stCondLst>
                                        </p:cTn>
                                        <p:tgtEl>
                                          <p:spTgt spid="564"/>
                                        </p:tgtEl>
                                        <p:attrNameLst>
                                          <p:attrName>style.visibility</p:attrName>
                                        </p:attrNameLst>
                                      </p:cBhvr>
                                      <p:to>
                                        <p:strVal val="visible"/>
                                      </p:to>
                                    </p:set>
                                    <p:animEffect transition="in" filter="fade">
                                      <p:cBhvr>
                                        <p:cTn id="194" dur="500"/>
                                        <p:tgtEl>
                                          <p:spTgt spid="564"/>
                                        </p:tgtEl>
                                      </p:cBhvr>
                                    </p:animEffect>
                                  </p:childTnLst>
                                </p:cTn>
                              </p:par>
                              <p:par>
                                <p:cTn id="195" presetID="10" presetClass="entr" presetSubtype="0" fill="hold" nodeType="withEffect">
                                  <p:stCondLst>
                                    <p:cond delay="0"/>
                                  </p:stCondLst>
                                  <p:childTnLst>
                                    <p:set>
                                      <p:cBhvr>
                                        <p:cTn id="196" dur="1" fill="hold">
                                          <p:stCondLst>
                                            <p:cond delay="0"/>
                                          </p:stCondLst>
                                        </p:cTn>
                                        <p:tgtEl>
                                          <p:spTgt spid="609"/>
                                        </p:tgtEl>
                                        <p:attrNameLst>
                                          <p:attrName>style.visibility</p:attrName>
                                        </p:attrNameLst>
                                      </p:cBhvr>
                                      <p:to>
                                        <p:strVal val="visible"/>
                                      </p:to>
                                    </p:set>
                                    <p:animEffect transition="in" filter="fade">
                                      <p:cBhvr>
                                        <p:cTn id="197" dur="500"/>
                                        <p:tgtEl>
                                          <p:spTgt spid="609"/>
                                        </p:tgtEl>
                                      </p:cBhvr>
                                    </p:animEffect>
                                  </p:childTnLst>
                                </p:cTn>
                              </p:par>
                              <p:par>
                                <p:cTn id="198" presetID="10" presetClass="entr" presetSubtype="0" fill="hold" nodeType="withEffect">
                                  <p:stCondLst>
                                    <p:cond delay="0"/>
                                  </p:stCondLst>
                                  <p:childTnLst>
                                    <p:set>
                                      <p:cBhvr>
                                        <p:cTn id="199" dur="1" fill="hold">
                                          <p:stCondLst>
                                            <p:cond delay="0"/>
                                          </p:stCondLst>
                                        </p:cTn>
                                        <p:tgtEl>
                                          <p:spTgt spid="598"/>
                                        </p:tgtEl>
                                        <p:attrNameLst>
                                          <p:attrName>style.visibility</p:attrName>
                                        </p:attrNameLst>
                                      </p:cBhvr>
                                      <p:to>
                                        <p:strVal val="visible"/>
                                      </p:to>
                                    </p:set>
                                    <p:animEffect transition="in" filter="fade">
                                      <p:cBhvr>
                                        <p:cTn id="200" dur="500"/>
                                        <p:tgtEl>
                                          <p:spTgt spid="598"/>
                                        </p:tgtEl>
                                      </p:cBhvr>
                                    </p:animEffect>
                                  </p:childTnLst>
                                </p:cTn>
                              </p:par>
                              <p:par>
                                <p:cTn id="201" presetID="10" presetClass="entr" presetSubtype="0" fill="hold" nodeType="withEffect">
                                  <p:stCondLst>
                                    <p:cond delay="0"/>
                                  </p:stCondLst>
                                  <p:childTnLst>
                                    <p:set>
                                      <p:cBhvr>
                                        <p:cTn id="202" dur="1" fill="hold">
                                          <p:stCondLst>
                                            <p:cond delay="0"/>
                                          </p:stCondLst>
                                        </p:cTn>
                                        <p:tgtEl>
                                          <p:spTgt spid="601"/>
                                        </p:tgtEl>
                                        <p:attrNameLst>
                                          <p:attrName>style.visibility</p:attrName>
                                        </p:attrNameLst>
                                      </p:cBhvr>
                                      <p:to>
                                        <p:strVal val="visible"/>
                                      </p:to>
                                    </p:set>
                                    <p:animEffect transition="in" filter="fade">
                                      <p:cBhvr>
                                        <p:cTn id="203" dur="500"/>
                                        <p:tgtEl>
                                          <p:spTgt spid="601"/>
                                        </p:tgtEl>
                                      </p:cBhvr>
                                    </p:animEffect>
                                  </p:childTnLst>
                                </p:cTn>
                              </p:par>
                              <p:par>
                                <p:cTn id="204" presetID="10" presetClass="entr" presetSubtype="0" fill="hold" nodeType="withEffect">
                                  <p:stCondLst>
                                    <p:cond delay="0"/>
                                  </p:stCondLst>
                                  <p:childTnLst>
                                    <p:set>
                                      <p:cBhvr>
                                        <p:cTn id="205" dur="1" fill="hold">
                                          <p:stCondLst>
                                            <p:cond delay="0"/>
                                          </p:stCondLst>
                                        </p:cTn>
                                        <p:tgtEl>
                                          <p:spTgt spid="592"/>
                                        </p:tgtEl>
                                        <p:attrNameLst>
                                          <p:attrName>style.visibility</p:attrName>
                                        </p:attrNameLst>
                                      </p:cBhvr>
                                      <p:to>
                                        <p:strVal val="visible"/>
                                      </p:to>
                                    </p:set>
                                    <p:animEffect transition="in" filter="fade">
                                      <p:cBhvr>
                                        <p:cTn id="206" dur="500"/>
                                        <p:tgtEl>
                                          <p:spTgt spid="592"/>
                                        </p:tgtEl>
                                      </p:cBhvr>
                                    </p:animEffect>
                                  </p:childTnLst>
                                </p:cTn>
                              </p:par>
                              <p:par>
                                <p:cTn id="207" presetID="10" presetClass="entr" presetSubtype="0" fill="hold" nodeType="withEffect">
                                  <p:stCondLst>
                                    <p:cond delay="0"/>
                                  </p:stCondLst>
                                  <p:childTnLst>
                                    <p:set>
                                      <p:cBhvr>
                                        <p:cTn id="208" dur="1" fill="hold">
                                          <p:stCondLst>
                                            <p:cond delay="0"/>
                                          </p:stCondLst>
                                        </p:cTn>
                                        <p:tgtEl>
                                          <p:spTgt spid="608"/>
                                        </p:tgtEl>
                                        <p:attrNameLst>
                                          <p:attrName>style.visibility</p:attrName>
                                        </p:attrNameLst>
                                      </p:cBhvr>
                                      <p:to>
                                        <p:strVal val="visible"/>
                                      </p:to>
                                    </p:set>
                                    <p:animEffect transition="in" filter="fade">
                                      <p:cBhvr>
                                        <p:cTn id="209" dur="500"/>
                                        <p:tgtEl>
                                          <p:spTgt spid="608"/>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406"/>
                                        </p:tgtEl>
                                        <p:attrNameLst>
                                          <p:attrName>style.visibility</p:attrName>
                                        </p:attrNameLst>
                                      </p:cBhvr>
                                      <p:to>
                                        <p:strVal val="visible"/>
                                      </p:to>
                                    </p:set>
                                    <p:animEffect transition="in" filter="fade">
                                      <p:cBhvr>
                                        <p:cTn id="212" dur="500"/>
                                        <p:tgtEl>
                                          <p:spTgt spid="40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407"/>
                                        </p:tgtEl>
                                        <p:attrNameLst>
                                          <p:attrName>style.visibility</p:attrName>
                                        </p:attrNameLst>
                                      </p:cBhvr>
                                      <p:to>
                                        <p:strVal val="visible"/>
                                      </p:to>
                                    </p:set>
                                    <p:animEffect transition="in" filter="fade">
                                      <p:cBhvr>
                                        <p:cTn id="215" dur="500"/>
                                        <p:tgtEl>
                                          <p:spTgt spid="40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409"/>
                                        </p:tgtEl>
                                        <p:attrNameLst>
                                          <p:attrName>style.visibility</p:attrName>
                                        </p:attrNameLst>
                                      </p:cBhvr>
                                      <p:to>
                                        <p:strVal val="visible"/>
                                      </p:to>
                                    </p:set>
                                    <p:animEffect transition="in" filter="fade">
                                      <p:cBhvr>
                                        <p:cTn id="218" dur="500"/>
                                        <p:tgtEl>
                                          <p:spTgt spid="40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410"/>
                                        </p:tgtEl>
                                        <p:attrNameLst>
                                          <p:attrName>style.visibility</p:attrName>
                                        </p:attrNameLst>
                                      </p:cBhvr>
                                      <p:to>
                                        <p:strVal val="visible"/>
                                      </p:to>
                                    </p:set>
                                    <p:animEffect transition="in" filter="fade">
                                      <p:cBhvr>
                                        <p:cTn id="221" dur="500"/>
                                        <p:tgtEl>
                                          <p:spTgt spid="410"/>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412"/>
                                        </p:tgtEl>
                                        <p:attrNameLst>
                                          <p:attrName>style.visibility</p:attrName>
                                        </p:attrNameLst>
                                      </p:cBhvr>
                                      <p:to>
                                        <p:strVal val="visible"/>
                                      </p:to>
                                    </p:set>
                                    <p:animEffect transition="in" filter="fade">
                                      <p:cBhvr>
                                        <p:cTn id="224" dur="500"/>
                                        <p:tgtEl>
                                          <p:spTgt spid="41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fade">
                                      <p:cBhvr>
                                        <p:cTn id="227" dur="500"/>
                                        <p:tgtEl>
                                          <p:spTgt spid="41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414"/>
                                        </p:tgtEl>
                                        <p:attrNameLst>
                                          <p:attrName>style.visibility</p:attrName>
                                        </p:attrNameLst>
                                      </p:cBhvr>
                                      <p:to>
                                        <p:strVal val="visible"/>
                                      </p:to>
                                    </p:set>
                                    <p:animEffect transition="in" filter="fade">
                                      <p:cBhvr>
                                        <p:cTn id="230" dur="500"/>
                                        <p:tgtEl>
                                          <p:spTgt spid="414"/>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15"/>
                                        </p:tgtEl>
                                        <p:attrNameLst>
                                          <p:attrName>style.visibility</p:attrName>
                                        </p:attrNameLst>
                                      </p:cBhvr>
                                      <p:to>
                                        <p:strVal val="visible"/>
                                      </p:to>
                                    </p:set>
                                    <p:animEffect transition="in" filter="fade">
                                      <p:cBhvr>
                                        <p:cTn id="233" dur="500"/>
                                        <p:tgtEl>
                                          <p:spTgt spid="415"/>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416"/>
                                        </p:tgtEl>
                                        <p:attrNameLst>
                                          <p:attrName>style.visibility</p:attrName>
                                        </p:attrNameLst>
                                      </p:cBhvr>
                                      <p:to>
                                        <p:strVal val="visible"/>
                                      </p:to>
                                    </p:set>
                                    <p:animEffect transition="in" filter="fade">
                                      <p:cBhvr>
                                        <p:cTn id="236" dur="500"/>
                                        <p:tgtEl>
                                          <p:spTgt spid="416"/>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417"/>
                                        </p:tgtEl>
                                        <p:attrNameLst>
                                          <p:attrName>style.visibility</p:attrName>
                                        </p:attrNameLst>
                                      </p:cBhvr>
                                      <p:to>
                                        <p:strVal val="visible"/>
                                      </p:to>
                                    </p:set>
                                    <p:animEffect transition="in" filter="fade">
                                      <p:cBhvr>
                                        <p:cTn id="239" dur="500"/>
                                        <p:tgtEl>
                                          <p:spTgt spid="417"/>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418"/>
                                        </p:tgtEl>
                                        <p:attrNameLst>
                                          <p:attrName>style.visibility</p:attrName>
                                        </p:attrNameLst>
                                      </p:cBhvr>
                                      <p:to>
                                        <p:strVal val="visible"/>
                                      </p:to>
                                    </p:set>
                                    <p:animEffect transition="in" filter="fade">
                                      <p:cBhvr>
                                        <p:cTn id="242" dur="500"/>
                                        <p:tgtEl>
                                          <p:spTgt spid="418"/>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419"/>
                                        </p:tgtEl>
                                        <p:attrNameLst>
                                          <p:attrName>style.visibility</p:attrName>
                                        </p:attrNameLst>
                                      </p:cBhvr>
                                      <p:to>
                                        <p:strVal val="visible"/>
                                      </p:to>
                                    </p:set>
                                    <p:animEffect transition="in" filter="fade">
                                      <p:cBhvr>
                                        <p:cTn id="245" dur="500"/>
                                        <p:tgtEl>
                                          <p:spTgt spid="419"/>
                                        </p:tgtEl>
                                      </p:cBhvr>
                                    </p:animEffect>
                                  </p:childTnLst>
                                </p:cTn>
                              </p:par>
                              <p:par>
                                <p:cTn id="246" presetID="10" presetClass="entr" presetSubtype="0" fill="hold" nodeType="withEffect">
                                  <p:stCondLst>
                                    <p:cond delay="0"/>
                                  </p:stCondLst>
                                  <p:childTnLst>
                                    <p:set>
                                      <p:cBhvr>
                                        <p:cTn id="247" dur="1" fill="hold">
                                          <p:stCondLst>
                                            <p:cond delay="0"/>
                                          </p:stCondLst>
                                        </p:cTn>
                                        <p:tgtEl>
                                          <p:spTgt spid="421"/>
                                        </p:tgtEl>
                                        <p:attrNameLst>
                                          <p:attrName>style.visibility</p:attrName>
                                        </p:attrNameLst>
                                      </p:cBhvr>
                                      <p:to>
                                        <p:strVal val="visible"/>
                                      </p:to>
                                    </p:set>
                                    <p:animEffect transition="in" filter="fade">
                                      <p:cBhvr>
                                        <p:cTn id="248" dur="500"/>
                                        <p:tgtEl>
                                          <p:spTgt spid="421"/>
                                        </p:tgtEl>
                                      </p:cBhvr>
                                    </p:animEffect>
                                  </p:childTnLst>
                                </p:cTn>
                              </p:par>
                              <p:par>
                                <p:cTn id="249" presetID="10" presetClass="entr" presetSubtype="0" fill="hold" nodeType="withEffect">
                                  <p:stCondLst>
                                    <p:cond delay="0"/>
                                  </p:stCondLst>
                                  <p:childTnLst>
                                    <p:set>
                                      <p:cBhvr>
                                        <p:cTn id="250" dur="1" fill="hold">
                                          <p:stCondLst>
                                            <p:cond delay="0"/>
                                          </p:stCondLst>
                                        </p:cTn>
                                        <p:tgtEl>
                                          <p:spTgt spid="422"/>
                                        </p:tgtEl>
                                        <p:attrNameLst>
                                          <p:attrName>style.visibility</p:attrName>
                                        </p:attrNameLst>
                                      </p:cBhvr>
                                      <p:to>
                                        <p:strVal val="visible"/>
                                      </p:to>
                                    </p:set>
                                    <p:animEffect transition="in" filter="fade">
                                      <p:cBhvr>
                                        <p:cTn id="251" dur="500"/>
                                        <p:tgtEl>
                                          <p:spTgt spid="422"/>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423"/>
                                        </p:tgtEl>
                                        <p:attrNameLst>
                                          <p:attrName>style.visibility</p:attrName>
                                        </p:attrNameLst>
                                      </p:cBhvr>
                                      <p:to>
                                        <p:strVal val="visible"/>
                                      </p:to>
                                    </p:set>
                                    <p:animEffect transition="in" filter="fade">
                                      <p:cBhvr>
                                        <p:cTn id="254" dur="500"/>
                                        <p:tgtEl>
                                          <p:spTgt spid="423"/>
                                        </p:tgtEl>
                                      </p:cBhvr>
                                    </p:animEffect>
                                  </p:childTnLst>
                                </p:cTn>
                              </p:par>
                              <p:par>
                                <p:cTn id="255" presetID="10" presetClass="entr" presetSubtype="0" fill="hold" nodeType="withEffect">
                                  <p:stCondLst>
                                    <p:cond delay="0"/>
                                  </p:stCondLst>
                                  <p:childTnLst>
                                    <p:set>
                                      <p:cBhvr>
                                        <p:cTn id="256" dur="1" fill="hold">
                                          <p:stCondLst>
                                            <p:cond delay="0"/>
                                          </p:stCondLst>
                                        </p:cTn>
                                        <p:tgtEl>
                                          <p:spTgt spid="424"/>
                                        </p:tgtEl>
                                        <p:attrNameLst>
                                          <p:attrName>style.visibility</p:attrName>
                                        </p:attrNameLst>
                                      </p:cBhvr>
                                      <p:to>
                                        <p:strVal val="visible"/>
                                      </p:to>
                                    </p:set>
                                    <p:animEffect transition="in" filter="fade">
                                      <p:cBhvr>
                                        <p:cTn id="257" dur="500"/>
                                        <p:tgtEl>
                                          <p:spTgt spid="424"/>
                                        </p:tgtEl>
                                      </p:cBhvr>
                                    </p:animEffect>
                                  </p:childTnLst>
                                </p:cTn>
                              </p:par>
                              <p:par>
                                <p:cTn id="258" presetID="10" presetClass="entr" presetSubtype="0" fill="hold" nodeType="withEffect">
                                  <p:stCondLst>
                                    <p:cond delay="0"/>
                                  </p:stCondLst>
                                  <p:childTnLst>
                                    <p:set>
                                      <p:cBhvr>
                                        <p:cTn id="259" dur="1" fill="hold">
                                          <p:stCondLst>
                                            <p:cond delay="0"/>
                                          </p:stCondLst>
                                        </p:cTn>
                                        <p:tgtEl>
                                          <p:spTgt spid="425"/>
                                        </p:tgtEl>
                                        <p:attrNameLst>
                                          <p:attrName>style.visibility</p:attrName>
                                        </p:attrNameLst>
                                      </p:cBhvr>
                                      <p:to>
                                        <p:strVal val="visible"/>
                                      </p:to>
                                    </p:set>
                                    <p:animEffect transition="in" filter="fade">
                                      <p:cBhvr>
                                        <p:cTn id="260" dur="500"/>
                                        <p:tgtEl>
                                          <p:spTgt spid="425"/>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427"/>
                                        </p:tgtEl>
                                        <p:attrNameLst>
                                          <p:attrName>style.visibility</p:attrName>
                                        </p:attrNameLst>
                                      </p:cBhvr>
                                      <p:to>
                                        <p:strVal val="visible"/>
                                      </p:to>
                                    </p:set>
                                    <p:animEffect transition="in" filter="fade">
                                      <p:cBhvr>
                                        <p:cTn id="263" dur="500"/>
                                        <p:tgtEl>
                                          <p:spTgt spid="427"/>
                                        </p:tgtEl>
                                      </p:cBhvr>
                                    </p:animEffect>
                                  </p:childTnLst>
                                </p:cTn>
                              </p:par>
                              <p:par>
                                <p:cTn id="264" presetID="10" presetClass="entr" presetSubtype="0" fill="hold" nodeType="withEffect">
                                  <p:stCondLst>
                                    <p:cond delay="0"/>
                                  </p:stCondLst>
                                  <p:childTnLst>
                                    <p:set>
                                      <p:cBhvr>
                                        <p:cTn id="265" dur="1" fill="hold">
                                          <p:stCondLst>
                                            <p:cond delay="0"/>
                                          </p:stCondLst>
                                        </p:cTn>
                                        <p:tgtEl>
                                          <p:spTgt spid="428"/>
                                        </p:tgtEl>
                                        <p:attrNameLst>
                                          <p:attrName>style.visibility</p:attrName>
                                        </p:attrNameLst>
                                      </p:cBhvr>
                                      <p:to>
                                        <p:strVal val="visible"/>
                                      </p:to>
                                    </p:set>
                                    <p:animEffect transition="in" filter="fade">
                                      <p:cBhvr>
                                        <p:cTn id="266" dur="500"/>
                                        <p:tgtEl>
                                          <p:spTgt spid="428"/>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430"/>
                                        </p:tgtEl>
                                        <p:attrNameLst>
                                          <p:attrName>style.visibility</p:attrName>
                                        </p:attrNameLst>
                                      </p:cBhvr>
                                      <p:to>
                                        <p:strVal val="visible"/>
                                      </p:to>
                                    </p:set>
                                    <p:animEffect transition="in" filter="fade">
                                      <p:cBhvr>
                                        <p:cTn id="269" dur="500"/>
                                        <p:tgtEl>
                                          <p:spTgt spid="430"/>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431"/>
                                        </p:tgtEl>
                                        <p:attrNameLst>
                                          <p:attrName>style.visibility</p:attrName>
                                        </p:attrNameLst>
                                      </p:cBhvr>
                                      <p:to>
                                        <p:strVal val="visible"/>
                                      </p:to>
                                    </p:set>
                                    <p:animEffect transition="in" filter="fade">
                                      <p:cBhvr>
                                        <p:cTn id="272" dur="500"/>
                                        <p:tgtEl>
                                          <p:spTgt spid="431"/>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432"/>
                                        </p:tgtEl>
                                        <p:attrNameLst>
                                          <p:attrName>style.visibility</p:attrName>
                                        </p:attrNameLst>
                                      </p:cBhvr>
                                      <p:to>
                                        <p:strVal val="visible"/>
                                      </p:to>
                                    </p:set>
                                    <p:animEffect transition="in" filter="fade">
                                      <p:cBhvr>
                                        <p:cTn id="275" dur="500"/>
                                        <p:tgtEl>
                                          <p:spTgt spid="432"/>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433"/>
                                        </p:tgtEl>
                                        <p:attrNameLst>
                                          <p:attrName>style.visibility</p:attrName>
                                        </p:attrNameLst>
                                      </p:cBhvr>
                                      <p:to>
                                        <p:strVal val="visible"/>
                                      </p:to>
                                    </p:set>
                                    <p:animEffect transition="in" filter="fade">
                                      <p:cBhvr>
                                        <p:cTn id="278" dur="500"/>
                                        <p:tgtEl>
                                          <p:spTgt spid="433"/>
                                        </p:tgtEl>
                                      </p:cBhvr>
                                    </p:animEffect>
                                  </p:childTnLst>
                                </p:cTn>
                              </p:par>
                              <p:par>
                                <p:cTn id="279" presetID="10" presetClass="entr" presetSubtype="0" fill="hold" nodeType="withEffect">
                                  <p:stCondLst>
                                    <p:cond delay="0"/>
                                  </p:stCondLst>
                                  <p:childTnLst>
                                    <p:set>
                                      <p:cBhvr>
                                        <p:cTn id="280" dur="1" fill="hold">
                                          <p:stCondLst>
                                            <p:cond delay="0"/>
                                          </p:stCondLst>
                                        </p:cTn>
                                        <p:tgtEl>
                                          <p:spTgt spid="434"/>
                                        </p:tgtEl>
                                        <p:attrNameLst>
                                          <p:attrName>style.visibility</p:attrName>
                                        </p:attrNameLst>
                                      </p:cBhvr>
                                      <p:to>
                                        <p:strVal val="visible"/>
                                      </p:to>
                                    </p:set>
                                    <p:animEffect transition="in" filter="fade">
                                      <p:cBhvr>
                                        <p:cTn id="281" dur="500"/>
                                        <p:tgtEl>
                                          <p:spTgt spid="434"/>
                                        </p:tgtEl>
                                      </p:cBhvr>
                                    </p:animEffect>
                                  </p:childTnLst>
                                </p:cTn>
                              </p:par>
                              <p:par>
                                <p:cTn id="282" presetID="10" presetClass="entr" presetSubtype="0" fill="hold" nodeType="withEffect">
                                  <p:stCondLst>
                                    <p:cond delay="0"/>
                                  </p:stCondLst>
                                  <p:childTnLst>
                                    <p:set>
                                      <p:cBhvr>
                                        <p:cTn id="283" dur="1" fill="hold">
                                          <p:stCondLst>
                                            <p:cond delay="0"/>
                                          </p:stCondLst>
                                        </p:cTn>
                                        <p:tgtEl>
                                          <p:spTgt spid="469"/>
                                        </p:tgtEl>
                                        <p:attrNameLst>
                                          <p:attrName>style.visibility</p:attrName>
                                        </p:attrNameLst>
                                      </p:cBhvr>
                                      <p:to>
                                        <p:strVal val="visible"/>
                                      </p:to>
                                    </p:set>
                                    <p:animEffect transition="in" filter="fade">
                                      <p:cBhvr>
                                        <p:cTn id="284" dur="500"/>
                                        <p:tgtEl>
                                          <p:spTgt spid="469"/>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470"/>
                                        </p:tgtEl>
                                        <p:attrNameLst>
                                          <p:attrName>style.visibility</p:attrName>
                                        </p:attrNameLst>
                                      </p:cBhvr>
                                      <p:to>
                                        <p:strVal val="visible"/>
                                      </p:to>
                                    </p:set>
                                    <p:animEffect transition="in" filter="fade">
                                      <p:cBhvr>
                                        <p:cTn id="287" dur="500"/>
                                        <p:tgtEl>
                                          <p:spTgt spid="470"/>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471"/>
                                        </p:tgtEl>
                                        <p:attrNameLst>
                                          <p:attrName>style.visibility</p:attrName>
                                        </p:attrNameLst>
                                      </p:cBhvr>
                                      <p:to>
                                        <p:strVal val="visible"/>
                                      </p:to>
                                    </p:set>
                                    <p:animEffect transition="in" filter="fade">
                                      <p:cBhvr>
                                        <p:cTn id="290" dur="500"/>
                                        <p:tgtEl>
                                          <p:spTgt spid="471"/>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475"/>
                                        </p:tgtEl>
                                        <p:attrNameLst>
                                          <p:attrName>style.visibility</p:attrName>
                                        </p:attrNameLst>
                                      </p:cBhvr>
                                      <p:to>
                                        <p:strVal val="visible"/>
                                      </p:to>
                                    </p:set>
                                    <p:animEffect transition="in" filter="fade">
                                      <p:cBhvr>
                                        <p:cTn id="293" dur="500"/>
                                        <p:tgtEl>
                                          <p:spTgt spid="475"/>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476"/>
                                        </p:tgtEl>
                                        <p:attrNameLst>
                                          <p:attrName>style.visibility</p:attrName>
                                        </p:attrNameLst>
                                      </p:cBhvr>
                                      <p:to>
                                        <p:strVal val="visible"/>
                                      </p:to>
                                    </p:set>
                                    <p:animEffect transition="in" filter="fade">
                                      <p:cBhvr>
                                        <p:cTn id="296" dur="500"/>
                                        <p:tgtEl>
                                          <p:spTgt spid="476"/>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477"/>
                                        </p:tgtEl>
                                        <p:attrNameLst>
                                          <p:attrName>style.visibility</p:attrName>
                                        </p:attrNameLst>
                                      </p:cBhvr>
                                      <p:to>
                                        <p:strVal val="visible"/>
                                      </p:to>
                                    </p:set>
                                    <p:animEffect transition="in" filter="fade">
                                      <p:cBhvr>
                                        <p:cTn id="299" dur="500"/>
                                        <p:tgtEl>
                                          <p:spTgt spid="477"/>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478"/>
                                        </p:tgtEl>
                                        <p:attrNameLst>
                                          <p:attrName>style.visibility</p:attrName>
                                        </p:attrNameLst>
                                      </p:cBhvr>
                                      <p:to>
                                        <p:strVal val="visible"/>
                                      </p:to>
                                    </p:set>
                                    <p:animEffect transition="in" filter="fade">
                                      <p:cBhvr>
                                        <p:cTn id="302" dur="500"/>
                                        <p:tgtEl>
                                          <p:spTgt spid="478"/>
                                        </p:tgtEl>
                                      </p:cBhvr>
                                    </p:animEffect>
                                  </p:childTnLst>
                                </p:cTn>
                              </p:par>
                              <p:par>
                                <p:cTn id="303" presetID="10" presetClass="entr" presetSubtype="0" fill="hold" nodeType="withEffect">
                                  <p:stCondLst>
                                    <p:cond delay="0"/>
                                  </p:stCondLst>
                                  <p:childTnLst>
                                    <p:set>
                                      <p:cBhvr>
                                        <p:cTn id="304" dur="1" fill="hold">
                                          <p:stCondLst>
                                            <p:cond delay="0"/>
                                          </p:stCondLst>
                                        </p:cTn>
                                        <p:tgtEl>
                                          <p:spTgt spid="486"/>
                                        </p:tgtEl>
                                        <p:attrNameLst>
                                          <p:attrName>style.visibility</p:attrName>
                                        </p:attrNameLst>
                                      </p:cBhvr>
                                      <p:to>
                                        <p:strVal val="visible"/>
                                      </p:to>
                                    </p:set>
                                    <p:animEffect transition="in" filter="fade">
                                      <p:cBhvr>
                                        <p:cTn id="305" dur="500"/>
                                        <p:tgtEl>
                                          <p:spTgt spid="486"/>
                                        </p:tgtEl>
                                      </p:cBhvr>
                                    </p:animEffect>
                                  </p:childTnLst>
                                </p:cTn>
                              </p:par>
                              <p:par>
                                <p:cTn id="306" presetID="10" presetClass="entr" presetSubtype="0" fill="hold" nodeType="withEffect">
                                  <p:stCondLst>
                                    <p:cond delay="0"/>
                                  </p:stCondLst>
                                  <p:childTnLst>
                                    <p:set>
                                      <p:cBhvr>
                                        <p:cTn id="307" dur="1" fill="hold">
                                          <p:stCondLst>
                                            <p:cond delay="0"/>
                                          </p:stCondLst>
                                        </p:cTn>
                                        <p:tgtEl>
                                          <p:spTgt spid="487"/>
                                        </p:tgtEl>
                                        <p:attrNameLst>
                                          <p:attrName>style.visibility</p:attrName>
                                        </p:attrNameLst>
                                      </p:cBhvr>
                                      <p:to>
                                        <p:strVal val="visible"/>
                                      </p:to>
                                    </p:set>
                                    <p:animEffect transition="in" filter="fade">
                                      <p:cBhvr>
                                        <p:cTn id="308" dur="500"/>
                                        <p:tgtEl>
                                          <p:spTgt spid="487"/>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792"/>
                                        </p:tgtEl>
                                        <p:attrNameLst>
                                          <p:attrName>style.visibility</p:attrName>
                                        </p:attrNameLst>
                                      </p:cBhvr>
                                      <p:to>
                                        <p:strVal val="visible"/>
                                      </p:to>
                                    </p:set>
                                    <p:animEffect transition="in" filter="fade">
                                      <p:cBhvr>
                                        <p:cTn id="311" dur="500"/>
                                        <p:tgtEl>
                                          <p:spTgt spid="792"/>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93"/>
                                        </p:tgtEl>
                                        <p:attrNameLst>
                                          <p:attrName>style.visibility</p:attrName>
                                        </p:attrNameLst>
                                      </p:cBhvr>
                                      <p:to>
                                        <p:strVal val="visible"/>
                                      </p:to>
                                    </p:set>
                                    <p:animEffect transition="in" filter="fade">
                                      <p:cBhvr>
                                        <p:cTn id="314" dur="500"/>
                                        <p:tgtEl>
                                          <p:spTgt spid="793"/>
                                        </p:tgtEl>
                                      </p:cBhvr>
                                    </p:animEffect>
                                  </p:childTnLst>
                                </p:cTn>
                              </p:par>
                              <p:par>
                                <p:cTn id="315" presetID="10" presetClass="entr" presetSubtype="0" fill="hold" grpId="0" nodeType="withEffect" nodePh="1">
                                  <p:stCondLst>
                                    <p:cond delay="0"/>
                                  </p:stCondLst>
                                  <p:endCondLst>
                                    <p:cond evt="begin" delay="0">
                                      <p:tn val="315"/>
                                    </p:cond>
                                  </p:endCondLst>
                                  <p:childTnLst>
                                    <p:set>
                                      <p:cBhvr>
                                        <p:cTn id="316" dur="1" fill="hold">
                                          <p:stCondLst>
                                            <p:cond delay="0"/>
                                          </p:stCondLst>
                                        </p:cTn>
                                        <p:tgtEl>
                                          <p:spTgt spid="808"/>
                                        </p:tgtEl>
                                        <p:attrNameLst>
                                          <p:attrName>style.visibility</p:attrName>
                                        </p:attrNameLst>
                                      </p:cBhvr>
                                      <p:to>
                                        <p:strVal val="visible"/>
                                      </p:to>
                                    </p:set>
                                    <p:animEffect transition="in" filter="fade">
                                      <p:cBhvr>
                                        <p:cTn id="317" dur="500"/>
                                        <p:tgtEl>
                                          <p:spTgt spid="808"/>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809"/>
                                        </p:tgtEl>
                                        <p:attrNameLst>
                                          <p:attrName>style.visibility</p:attrName>
                                        </p:attrNameLst>
                                      </p:cBhvr>
                                      <p:to>
                                        <p:strVal val="visible"/>
                                      </p:to>
                                    </p:set>
                                    <p:animEffect transition="in" filter="fade">
                                      <p:cBhvr>
                                        <p:cTn id="320" dur="500"/>
                                        <p:tgtEl>
                                          <p:spTgt spid="809"/>
                                        </p:tgtEl>
                                      </p:cBhvr>
                                    </p:animEffect>
                                  </p:childTnLst>
                                </p:cTn>
                              </p:par>
                              <p:par>
                                <p:cTn id="321" presetID="10" presetClass="entr" presetSubtype="0" fill="hold" grpId="0" nodeType="withEffect">
                                  <p:stCondLst>
                                    <p:cond delay="0"/>
                                  </p:stCondLst>
                                  <p:childTnLst>
                                    <p:set>
                                      <p:cBhvr>
                                        <p:cTn id="322" dur="1" fill="hold">
                                          <p:stCondLst>
                                            <p:cond delay="0"/>
                                          </p:stCondLst>
                                        </p:cTn>
                                        <p:tgtEl>
                                          <p:spTgt spid="810"/>
                                        </p:tgtEl>
                                        <p:attrNameLst>
                                          <p:attrName>style.visibility</p:attrName>
                                        </p:attrNameLst>
                                      </p:cBhvr>
                                      <p:to>
                                        <p:strVal val="visible"/>
                                      </p:to>
                                    </p:set>
                                    <p:animEffect transition="in" filter="fade">
                                      <p:cBhvr>
                                        <p:cTn id="323" dur="500"/>
                                        <p:tgtEl>
                                          <p:spTgt spid="810"/>
                                        </p:tgtEl>
                                      </p:cBhvr>
                                    </p:animEffect>
                                  </p:childTnLst>
                                </p:cTn>
                              </p:par>
                              <p:par>
                                <p:cTn id="324" presetID="10" presetClass="entr" presetSubtype="0" fill="hold" grpId="0" nodeType="withEffect">
                                  <p:stCondLst>
                                    <p:cond delay="0"/>
                                  </p:stCondLst>
                                  <p:childTnLst>
                                    <p:set>
                                      <p:cBhvr>
                                        <p:cTn id="325" dur="1" fill="hold">
                                          <p:stCondLst>
                                            <p:cond delay="0"/>
                                          </p:stCondLst>
                                        </p:cTn>
                                        <p:tgtEl>
                                          <p:spTgt spid="811"/>
                                        </p:tgtEl>
                                        <p:attrNameLst>
                                          <p:attrName>style.visibility</p:attrName>
                                        </p:attrNameLst>
                                      </p:cBhvr>
                                      <p:to>
                                        <p:strVal val="visible"/>
                                      </p:to>
                                    </p:set>
                                    <p:animEffect transition="in" filter="fade">
                                      <p:cBhvr>
                                        <p:cTn id="326" dur="500"/>
                                        <p:tgtEl>
                                          <p:spTgt spid="811"/>
                                        </p:tgtEl>
                                      </p:cBhvr>
                                    </p:animEffect>
                                  </p:childTnLst>
                                </p:cTn>
                              </p:par>
                              <p:par>
                                <p:cTn id="327" presetID="10" presetClass="entr" presetSubtype="0" fill="hold" grpId="0" nodeType="withEffect">
                                  <p:stCondLst>
                                    <p:cond delay="0"/>
                                  </p:stCondLst>
                                  <p:childTnLst>
                                    <p:set>
                                      <p:cBhvr>
                                        <p:cTn id="328" dur="1" fill="hold">
                                          <p:stCondLst>
                                            <p:cond delay="0"/>
                                          </p:stCondLst>
                                        </p:cTn>
                                        <p:tgtEl>
                                          <p:spTgt spid="812"/>
                                        </p:tgtEl>
                                        <p:attrNameLst>
                                          <p:attrName>style.visibility</p:attrName>
                                        </p:attrNameLst>
                                      </p:cBhvr>
                                      <p:to>
                                        <p:strVal val="visible"/>
                                      </p:to>
                                    </p:set>
                                    <p:animEffect transition="in" filter="fade">
                                      <p:cBhvr>
                                        <p:cTn id="329" dur="500"/>
                                        <p:tgtEl>
                                          <p:spTgt spid="812"/>
                                        </p:tgtEl>
                                      </p:cBhvr>
                                    </p:animEffect>
                                  </p:childTnLst>
                                </p:cTn>
                              </p:par>
                              <p:par>
                                <p:cTn id="330" presetID="10" presetClass="entr" presetSubtype="0" fill="hold" grpId="0" nodeType="withEffect">
                                  <p:stCondLst>
                                    <p:cond delay="0"/>
                                  </p:stCondLst>
                                  <p:childTnLst>
                                    <p:set>
                                      <p:cBhvr>
                                        <p:cTn id="331" dur="1" fill="hold">
                                          <p:stCondLst>
                                            <p:cond delay="0"/>
                                          </p:stCondLst>
                                        </p:cTn>
                                        <p:tgtEl>
                                          <p:spTgt spid="813"/>
                                        </p:tgtEl>
                                        <p:attrNameLst>
                                          <p:attrName>style.visibility</p:attrName>
                                        </p:attrNameLst>
                                      </p:cBhvr>
                                      <p:to>
                                        <p:strVal val="visible"/>
                                      </p:to>
                                    </p:set>
                                    <p:animEffect transition="in" filter="fade">
                                      <p:cBhvr>
                                        <p:cTn id="332" dur="500"/>
                                        <p:tgtEl>
                                          <p:spTgt spid="813"/>
                                        </p:tgtEl>
                                      </p:cBhvr>
                                    </p:animEffect>
                                  </p:childTnLst>
                                </p:cTn>
                              </p:par>
                              <p:par>
                                <p:cTn id="333" presetID="10" presetClass="entr" presetSubtype="0" fill="hold" grpId="0" nodeType="withEffect">
                                  <p:stCondLst>
                                    <p:cond delay="0"/>
                                  </p:stCondLst>
                                  <p:childTnLst>
                                    <p:set>
                                      <p:cBhvr>
                                        <p:cTn id="334" dur="1" fill="hold">
                                          <p:stCondLst>
                                            <p:cond delay="0"/>
                                          </p:stCondLst>
                                        </p:cTn>
                                        <p:tgtEl>
                                          <p:spTgt spid="814"/>
                                        </p:tgtEl>
                                        <p:attrNameLst>
                                          <p:attrName>style.visibility</p:attrName>
                                        </p:attrNameLst>
                                      </p:cBhvr>
                                      <p:to>
                                        <p:strVal val="visible"/>
                                      </p:to>
                                    </p:set>
                                    <p:animEffect transition="in" filter="fade">
                                      <p:cBhvr>
                                        <p:cTn id="335" dur="500"/>
                                        <p:tgtEl>
                                          <p:spTgt spid="814"/>
                                        </p:tgtEl>
                                      </p:cBhvr>
                                    </p:animEffect>
                                  </p:childTnLst>
                                </p:cTn>
                              </p:par>
                              <p:par>
                                <p:cTn id="336" presetID="10" presetClass="entr" presetSubtype="0" fill="hold" grpId="0" nodeType="withEffect">
                                  <p:stCondLst>
                                    <p:cond delay="0"/>
                                  </p:stCondLst>
                                  <p:childTnLst>
                                    <p:set>
                                      <p:cBhvr>
                                        <p:cTn id="337" dur="1" fill="hold">
                                          <p:stCondLst>
                                            <p:cond delay="0"/>
                                          </p:stCondLst>
                                        </p:cTn>
                                        <p:tgtEl>
                                          <p:spTgt spid="826"/>
                                        </p:tgtEl>
                                        <p:attrNameLst>
                                          <p:attrName>style.visibility</p:attrName>
                                        </p:attrNameLst>
                                      </p:cBhvr>
                                      <p:to>
                                        <p:strVal val="visible"/>
                                      </p:to>
                                    </p:set>
                                    <p:animEffect transition="in" filter="fade">
                                      <p:cBhvr>
                                        <p:cTn id="338" dur="500"/>
                                        <p:tgtEl>
                                          <p:spTgt spid="826"/>
                                        </p:tgtEl>
                                      </p:cBhvr>
                                    </p:animEffect>
                                  </p:childTnLst>
                                </p:cTn>
                              </p:par>
                              <p:par>
                                <p:cTn id="339" presetID="10" presetClass="entr" presetSubtype="0" fill="hold" nodeType="withEffect">
                                  <p:stCondLst>
                                    <p:cond delay="0"/>
                                  </p:stCondLst>
                                  <p:childTnLst>
                                    <p:set>
                                      <p:cBhvr>
                                        <p:cTn id="340" dur="1" fill="hold">
                                          <p:stCondLst>
                                            <p:cond delay="0"/>
                                          </p:stCondLst>
                                        </p:cTn>
                                        <p:tgtEl>
                                          <p:spTgt spid="829"/>
                                        </p:tgtEl>
                                        <p:attrNameLst>
                                          <p:attrName>style.visibility</p:attrName>
                                        </p:attrNameLst>
                                      </p:cBhvr>
                                      <p:to>
                                        <p:strVal val="visible"/>
                                      </p:to>
                                    </p:set>
                                    <p:animEffect transition="in" filter="fade">
                                      <p:cBhvr>
                                        <p:cTn id="341" dur="500"/>
                                        <p:tgtEl>
                                          <p:spTgt spid="829"/>
                                        </p:tgtEl>
                                      </p:cBhvr>
                                    </p:animEffect>
                                  </p:childTnLst>
                                </p:cTn>
                              </p:par>
                              <p:par>
                                <p:cTn id="342" presetID="10" presetClass="entr" presetSubtype="0" fill="hold" nodeType="withEffect">
                                  <p:stCondLst>
                                    <p:cond delay="0"/>
                                  </p:stCondLst>
                                  <p:childTnLst>
                                    <p:set>
                                      <p:cBhvr>
                                        <p:cTn id="343" dur="1" fill="hold">
                                          <p:stCondLst>
                                            <p:cond delay="0"/>
                                          </p:stCondLst>
                                        </p:cTn>
                                        <p:tgtEl>
                                          <p:spTgt spid="830"/>
                                        </p:tgtEl>
                                        <p:attrNameLst>
                                          <p:attrName>style.visibility</p:attrName>
                                        </p:attrNameLst>
                                      </p:cBhvr>
                                      <p:to>
                                        <p:strVal val="visible"/>
                                      </p:to>
                                    </p:set>
                                    <p:animEffect transition="in" filter="fade">
                                      <p:cBhvr>
                                        <p:cTn id="344" dur="500"/>
                                        <p:tgtEl>
                                          <p:spTgt spid="830"/>
                                        </p:tgtEl>
                                      </p:cBhvr>
                                    </p:animEffect>
                                  </p:childTnLst>
                                </p:cTn>
                              </p:par>
                              <p:par>
                                <p:cTn id="345" presetID="10" presetClass="entr" presetSubtype="0" fill="hold" nodeType="withEffect">
                                  <p:stCondLst>
                                    <p:cond delay="0"/>
                                  </p:stCondLst>
                                  <p:childTnLst>
                                    <p:set>
                                      <p:cBhvr>
                                        <p:cTn id="346" dur="1" fill="hold">
                                          <p:stCondLst>
                                            <p:cond delay="0"/>
                                          </p:stCondLst>
                                        </p:cTn>
                                        <p:tgtEl>
                                          <p:spTgt spid="832"/>
                                        </p:tgtEl>
                                        <p:attrNameLst>
                                          <p:attrName>style.visibility</p:attrName>
                                        </p:attrNameLst>
                                      </p:cBhvr>
                                      <p:to>
                                        <p:strVal val="visible"/>
                                      </p:to>
                                    </p:set>
                                    <p:animEffect transition="in" filter="fade">
                                      <p:cBhvr>
                                        <p:cTn id="347" dur="500"/>
                                        <p:tgtEl>
                                          <p:spTgt spid="832"/>
                                        </p:tgtEl>
                                      </p:cBhvr>
                                    </p:animEffect>
                                  </p:childTnLst>
                                </p:cTn>
                              </p:par>
                              <p:par>
                                <p:cTn id="348" presetID="10" presetClass="entr" presetSubtype="0" fill="hold" nodeType="withEffect">
                                  <p:stCondLst>
                                    <p:cond delay="0"/>
                                  </p:stCondLst>
                                  <p:childTnLst>
                                    <p:set>
                                      <p:cBhvr>
                                        <p:cTn id="349" dur="1" fill="hold">
                                          <p:stCondLst>
                                            <p:cond delay="0"/>
                                          </p:stCondLst>
                                        </p:cTn>
                                        <p:tgtEl>
                                          <p:spTgt spid="1048"/>
                                        </p:tgtEl>
                                        <p:attrNameLst>
                                          <p:attrName>style.visibility</p:attrName>
                                        </p:attrNameLst>
                                      </p:cBhvr>
                                      <p:to>
                                        <p:strVal val="visible"/>
                                      </p:to>
                                    </p:set>
                                    <p:animEffect transition="in" filter="fade">
                                      <p:cBhvr>
                                        <p:cTn id="350" dur="500"/>
                                        <p:tgtEl>
                                          <p:spTgt spid="1048"/>
                                        </p:tgtEl>
                                      </p:cBhvr>
                                    </p:animEffect>
                                  </p:childTnLst>
                                </p:cTn>
                              </p:par>
                              <p:par>
                                <p:cTn id="351" presetID="10" presetClass="entr" presetSubtype="0" fill="hold" nodeType="withEffect">
                                  <p:stCondLst>
                                    <p:cond delay="0"/>
                                  </p:stCondLst>
                                  <p:childTnLst>
                                    <p:set>
                                      <p:cBhvr>
                                        <p:cTn id="352" dur="1" fill="hold">
                                          <p:stCondLst>
                                            <p:cond delay="0"/>
                                          </p:stCondLst>
                                        </p:cTn>
                                        <p:tgtEl>
                                          <p:spTgt spid="1049"/>
                                        </p:tgtEl>
                                        <p:attrNameLst>
                                          <p:attrName>style.visibility</p:attrName>
                                        </p:attrNameLst>
                                      </p:cBhvr>
                                      <p:to>
                                        <p:strVal val="visible"/>
                                      </p:to>
                                    </p:set>
                                    <p:animEffect transition="in" filter="fade">
                                      <p:cBhvr>
                                        <p:cTn id="353" dur="500"/>
                                        <p:tgtEl>
                                          <p:spTgt spid="1049"/>
                                        </p:tgtEl>
                                      </p:cBhvr>
                                    </p:animEffect>
                                  </p:childTnLst>
                                </p:cTn>
                              </p:par>
                              <p:par>
                                <p:cTn id="354" presetID="10" presetClass="entr" presetSubtype="0" fill="hold" nodeType="withEffect">
                                  <p:stCondLst>
                                    <p:cond delay="0"/>
                                  </p:stCondLst>
                                  <p:childTnLst>
                                    <p:set>
                                      <p:cBhvr>
                                        <p:cTn id="355" dur="1" fill="hold">
                                          <p:stCondLst>
                                            <p:cond delay="0"/>
                                          </p:stCondLst>
                                        </p:cTn>
                                        <p:tgtEl>
                                          <p:spTgt spid="1110"/>
                                        </p:tgtEl>
                                        <p:attrNameLst>
                                          <p:attrName>style.visibility</p:attrName>
                                        </p:attrNameLst>
                                      </p:cBhvr>
                                      <p:to>
                                        <p:strVal val="visible"/>
                                      </p:to>
                                    </p:set>
                                    <p:animEffect transition="in" filter="fade">
                                      <p:cBhvr>
                                        <p:cTn id="356" dur="500"/>
                                        <p:tgtEl>
                                          <p:spTgt spid="1110"/>
                                        </p:tgtEl>
                                      </p:cBhvr>
                                    </p:animEffect>
                                  </p:childTnLst>
                                </p:cTn>
                              </p:par>
                              <p:par>
                                <p:cTn id="357" presetID="10" presetClass="entr" presetSubtype="0" fill="hold" nodeType="withEffect">
                                  <p:stCondLst>
                                    <p:cond delay="0"/>
                                  </p:stCondLst>
                                  <p:childTnLst>
                                    <p:set>
                                      <p:cBhvr>
                                        <p:cTn id="358" dur="1" fill="hold">
                                          <p:stCondLst>
                                            <p:cond delay="0"/>
                                          </p:stCondLst>
                                        </p:cTn>
                                        <p:tgtEl>
                                          <p:spTgt spid="1111"/>
                                        </p:tgtEl>
                                        <p:attrNameLst>
                                          <p:attrName>style.visibility</p:attrName>
                                        </p:attrNameLst>
                                      </p:cBhvr>
                                      <p:to>
                                        <p:strVal val="visible"/>
                                      </p:to>
                                    </p:set>
                                    <p:animEffect transition="in" filter="fade">
                                      <p:cBhvr>
                                        <p:cTn id="359" dur="500"/>
                                        <p:tgtEl>
                                          <p:spTgt spid="1111"/>
                                        </p:tgtEl>
                                      </p:cBhvr>
                                    </p:animEffect>
                                  </p:childTnLst>
                                </p:cTn>
                              </p:par>
                              <p:par>
                                <p:cTn id="360" presetID="10" presetClass="entr" presetSubtype="0" fill="hold" nodeType="withEffect">
                                  <p:stCondLst>
                                    <p:cond delay="0"/>
                                  </p:stCondLst>
                                  <p:childTnLst>
                                    <p:set>
                                      <p:cBhvr>
                                        <p:cTn id="361" dur="1" fill="hold">
                                          <p:stCondLst>
                                            <p:cond delay="0"/>
                                          </p:stCondLst>
                                        </p:cTn>
                                        <p:tgtEl>
                                          <p:spTgt spid="1112"/>
                                        </p:tgtEl>
                                        <p:attrNameLst>
                                          <p:attrName>style.visibility</p:attrName>
                                        </p:attrNameLst>
                                      </p:cBhvr>
                                      <p:to>
                                        <p:strVal val="visible"/>
                                      </p:to>
                                    </p:set>
                                    <p:animEffect transition="in" filter="fade">
                                      <p:cBhvr>
                                        <p:cTn id="362" dur="500"/>
                                        <p:tgtEl>
                                          <p:spTgt spid="1112"/>
                                        </p:tgtEl>
                                      </p:cBhvr>
                                    </p:animEffect>
                                  </p:childTnLst>
                                </p:cTn>
                              </p:par>
                              <p:par>
                                <p:cTn id="363" presetID="10" presetClass="entr" presetSubtype="0" fill="hold" nodeType="withEffect">
                                  <p:stCondLst>
                                    <p:cond delay="0"/>
                                  </p:stCondLst>
                                  <p:childTnLst>
                                    <p:set>
                                      <p:cBhvr>
                                        <p:cTn id="364" dur="1" fill="hold">
                                          <p:stCondLst>
                                            <p:cond delay="0"/>
                                          </p:stCondLst>
                                        </p:cTn>
                                        <p:tgtEl>
                                          <p:spTgt spid="1113"/>
                                        </p:tgtEl>
                                        <p:attrNameLst>
                                          <p:attrName>style.visibility</p:attrName>
                                        </p:attrNameLst>
                                      </p:cBhvr>
                                      <p:to>
                                        <p:strVal val="visible"/>
                                      </p:to>
                                    </p:set>
                                    <p:animEffect transition="in" filter="fade">
                                      <p:cBhvr>
                                        <p:cTn id="365" dur="500"/>
                                        <p:tgtEl>
                                          <p:spTgt spid="1113"/>
                                        </p:tgtEl>
                                      </p:cBhvr>
                                    </p:animEffect>
                                  </p:childTnLst>
                                </p:cTn>
                              </p:par>
                              <p:par>
                                <p:cTn id="366" presetID="10" presetClass="entr" presetSubtype="0" fill="hold" nodeType="withEffect">
                                  <p:stCondLst>
                                    <p:cond delay="0"/>
                                  </p:stCondLst>
                                  <p:childTnLst>
                                    <p:set>
                                      <p:cBhvr>
                                        <p:cTn id="367" dur="1" fill="hold">
                                          <p:stCondLst>
                                            <p:cond delay="0"/>
                                          </p:stCondLst>
                                        </p:cTn>
                                        <p:tgtEl>
                                          <p:spTgt spid="1124"/>
                                        </p:tgtEl>
                                        <p:attrNameLst>
                                          <p:attrName>style.visibility</p:attrName>
                                        </p:attrNameLst>
                                      </p:cBhvr>
                                      <p:to>
                                        <p:strVal val="visible"/>
                                      </p:to>
                                    </p:set>
                                    <p:animEffect transition="in" filter="fade">
                                      <p:cBhvr>
                                        <p:cTn id="368" dur="500"/>
                                        <p:tgtEl>
                                          <p:spTgt spid="1124"/>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1268"/>
                                        </p:tgtEl>
                                        <p:attrNameLst>
                                          <p:attrName>style.visibility</p:attrName>
                                        </p:attrNameLst>
                                      </p:cBhvr>
                                      <p:to>
                                        <p:strVal val="visible"/>
                                      </p:to>
                                    </p:set>
                                    <p:animEffect transition="in" filter="fade">
                                      <p:cBhvr>
                                        <p:cTn id="371" dur="500"/>
                                        <p:tgtEl>
                                          <p:spTgt spid="1268"/>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1269"/>
                                        </p:tgtEl>
                                        <p:attrNameLst>
                                          <p:attrName>style.visibility</p:attrName>
                                        </p:attrNameLst>
                                      </p:cBhvr>
                                      <p:to>
                                        <p:strVal val="visible"/>
                                      </p:to>
                                    </p:set>
                                    <p:animEffect transition="in" filter="fade">
                                      <p:cBhvr>
                                        <p:cTn id="374" dur="500"/>
                                        <p:tgtEl>
                                          <p:spTgt spid="1269"/>
                                        </p:tgtEl>
                                      </p:cBhvr>
                                    </p:animEffect>
                                  </p:childTnLst>
                                </p:cTn>
                              </p:par>
                              <p:par>
                                <p:cTn id="375" presetID="10" presetClass="entr" presetSubtype="0" fill="hold" nodeType="withEffect">
                                  <p:stCondLst>
                                    <p:cond delay="0"/>
                                  </p:stCondLst>
                                  <p:childTnLst>
                                    <p:set>
                                      <p:cBhvr>
                                        <p:cTn id="376" dur="1" fill="hold">
                                          <p:stCondLst>
                                            <p:cond delay="0"/>
                                          </p:stCondLst>
                                        </p:cTn>
                                        <p:tgtEl>
                                          <p:spTgt spid="1270"/>
                                        </p:tgtEl>
                                        <p:attrNameLst>
                                          <p:attrName>style.visibility</p:attrName>
                                        </p:attrNameLst>
                                      </p:cBhvr>
                                      <p:to>
                                        <p:strVal val="visible"/>
                                      </p:to>
                                    </p:set>
                                    <p:animEffect transition="in" filter="fade">
                                      <p:cBhvr>
                                        <p:cTn id="377" dur="500"/>
                                        <p:tgtEl>
                                          <p:spTgt spid="1270"/>
                                        </p:tgtEl>
                                      </p:cBhvr>
                                    </p:animEffect>
                                  </p:childTnLst>
                                </p:cTn>
                              </p:par>
                              <p:par>
                                <p:cTn id="378" presetID="10" presetClass="entr" presetSubtype="0" fill="hold" grpId="0" nodeType="withEffect">
                                  <p:stCondLst>
                                    <p:cond delay="0"/>
                                  </p:stCondLst>
                                  <p:childTnLst>
                                    <p:set>
                                      <p:cBhvr>
                                        <p:cTn id="379" dur="1" fill="hold">
                                          <p:stCondLst>
                                            <p:cond delay="0"/>
                                          </p:stCondLst>
                                        </p:cTn>
                                        <p:tgtEl>
                                          <p:spTgt spid="1313"/>
                                        </p:tgtEl>
                                        <p:attrNameLst>
                                          <p:attrName>style.visibility</p:attrName>
                                        </p:attrNameLst>
                                      </p:cBhvr>
                                      <p:to>
                                        <p:strVal val="visible"/>
                                      </p:to>
                                    </p:set>
                                    <p:animEffect transition="in" filter="fade">
                                      <p:cBhvr>
                                        <p:cTn id="380" dur="500"/>
                                        <p:tgtEl>
                                          <p:spTgt spid="1313"/>
                                        </p:tgtEl>
                                      </p:cBhvr>
                                    </p:animEffect>
                                  </p:childTnLst>
                                </p:cTn>
                              </p:par>
                              <p:par>
                                <p:cTn id="381" presetID="10" presetClass="entr" presetSubtype="0" fill="hold" grpId="0" nodeType="withEffect">
                                  <p:stCondLst>
                                    <p:cond delay="0"/>
                                  </p:stCondLst>
                                  <p:childTnLst>
                                    <p:set>
                                      <p:cBhvr>
                                        <p:cTn id="382" dur="1" fill="hold">
                                          <p:stCondLst>
                                            <p:cond delay="0"/>
                                          </p:stCondLst>
                                        </p:cTn>
                                        <p:tgtEl>
                                          <p:spTgt spid="1314"/>
                                        </p:tgtEl>
                                        <p:attrNameLst>
                                          <p:attrName>style.visibility</p:attrName>
                                        </p:attrNameLst>
                                      </p:cBhvr>
                                      <p:to>
                                        <p:strVal val="visible"/>
                                      </p:to>
                                    </p:set>
                                    <p:animEffect transition="in" filter="fade">
                                      <p:cBhvr>
                                        <p:cTn id="383" dur="500"/>
                                        <p:tgtEl>
                                          <p:spTgt spid="1314"/>
                                        </p:tgtEl>
                                      </p:cBhvr>
                                    </p:animEffect>
                                  </p:childTnLst>
                                </p:cTn>
                              </p:par>
                              <p:par>
                                <p:cTn id="384" presetID="10" presetClass="entr" presetSubtype="0" fill="hold" nodeType="withEffect">
                                  <p:stCondLst>
                                    <p:cond delay="0"/>
                                  </p:stCondLst>
                                  <p:childTnLst>
                                    <p:set>
                                      <p:cBhvr>
                                        <p:cTn id="385" dur="1" fill="hold">
                                          <p:stCondLst>
                                            <p:cond delay="0"/>
                                          </p:stCondLst>
                                        </p:cTn>
                                        <p:tgtEl>
                                          <p:spTgt spid="1788"/>
                                        </p:tgtEl>
                                        <p:attrNameLst>
                                          <p:attrName>style.visibility</p:attrName>
                                        </p:attrNameLst>
                                      </p:cBhvr>
                                      <p:to>
                                        <p:strVal val="visible"/>
                                      </p:to>
                                    </p:set>
                                    <p:animEffect transition="in" filter="fade">
                                      <p:cBhvr>
                                        <p:cTn id="386" dur="500"/>
                                        <p:tgtEl>
                                          <p:spTgt spid="1788"/>
                                        </p:tgtEl>
                                      </p:cBhvr>
                                    </p:animEffect>
                                  </p:childTnLst>
                                </p:cTn>
                              </p:par>
                              <p:par>
                                <p:cTn id="387" presetID="10" presetClass="entr" presetSubtype="0" fill="hold" nodeType="withEffect">
                                  <p:stCondLst>
                                    <p:cond delay="0"/>
                                  </p:stCondLst>
                                  <p:childTnLst>
                                    <p:set>
                                      <p:cBhvr>
                                        <p:cTn id="388" dur="1" fill="hold">
                                          <p:stCondLst>
                                            <p:cond delay="0"/>
                                          </p:stCondLst>
                                        </p:cTn>
                                        <p:tgtEl>
                                          <p:spTgt spid="1800"/>
                                        </p:tgtEl>
                                        <p:attrNameLst>
                                          <p:attrName>style.visibility</p:attrName>
                                        </p:attrNameLst>
                                      </p:cBhvr>
                                      <p:to>
                                        <p:strVal val="visible"/>
                                      </p:to>
                                    </p:set>
                                    <p:animEffect transition="in" filter="fade">
                                      <p:cBhvr>
                                        <p:cTn id="389" dur="500"/>
                                        <p:tgtEl>
                                          <p:spTgt spid="1800"/>
                                        </p:tgtEl>
                                      </p:cBhvr>
                                    </p:animEffect>
                                  </p:childTnLst>
                                </p:cTn>
                              </p:par>
                              <p:par>
                                <p:cTn id="390" presetID="10" presetClass="entr" presetSubtype="0" fill="hold" nodeType="withEffect">
                                  <p:stCondLst>
                                    <p:cond delay="0"/>
                                  </p:stCondLst>
                                  <p:childTnLst>
                                    <p:set>
                                      <p:cBhvr>
                                        <p:cTn id="391" dur="1" fill="hold">
                                          <p:stCondLst>
                                            <p:cond delay="0"/>
                                          </p:stCondLst>
                                        </p:cTn>
                                        <p:tgtEl>
                                          <p:spTgt spid="1812"/>
                                        </p:tgtEl>
                                        <p:attrNameLst>
                                          <p:attrName>style.visibility</p:attrName>
                                        </p:attrNameLst>
                                      </p:cBhvr>
                                      <p:to>
                                        <p:strVal val="visible"/>
                                      </p:to>
                                    </p:set>
                                    <p:animEffect transition="in" filter="fade">
                                      <p:cBhvr>
                                        <p:cTn id="392" dur="500"/>
                                        <p:tgtEl>
                                          <p:spTgt spid="1812"/>
                                        </p:tgtEl>
                                      </p:cBhvr>
                                    </p:animEffect>
                                  </p:childTnLst>
                                </p:cTn>
                              </p:par>
                              <p:par>
                                <p:cTn id="393" presetID="10" presetClass="entr" presetSubtype="0" fill="hold" nodeType="withEffect">
                                  <p:stCondLst>
                                    <p:cond delay="0"/>
                                  </p:stCondLst>
                                  <p:childTnLst>
                                    <p:set>
                                      <p:cBhvr>
                                        <p:cTn id="394" dur="1" fill="hold">
                                          <p:stCondLst>
                                            <p:cond delay="0"/>
                                          </p:stCondLst>
                                        </p:cTn>
                                        <p:tgtEl>
                                          <p:spTgt spid="1824"/>
                                        </p:tgtEl>
                                        <p:attrNameLst>
                                          <p:attrName>style.visibility</p:attrName>
                                        </p:attrNameLst>
                                      </p:cBhvr>
                                      <p:to>
                                        <p:strVal val="visible"/>
                                      </p:to>
                                    </p:set>
                                    <p:animEffect transition="in" filter="fade">
                                      <p:cBhvr>
                                        <p:cTn id="395" dur="500"/>
                                        <p:tgtEl>
                                          <p:spTgt spid="1824"/>
                                        </p:tgtEl>
                                      </p:cBhvr>
                                    </p:animEffect>
                                  </p:childTnLst>
                                </p:cTn>
                              </p:par>
                              <p:par>
                                <p:cTn id="396" presetID="10" presetClass="entr" presetSubtype="0" fill="hold" nodeType="withEffect">
                                  <p:stCondLst>
                                    <p:cond delay="0"/>
                                  </p:stCondLst>
                                  <p:childTnLst>
                                    <p:set>
                                      <p:cBhvr>
                                        <p:cTn id="397" dur="1" fill="hold">
                                          <p:stCondLst>
                                            <p:cond delay="0"/>
                                          </p:stCondLst>
                                        </p:cTn>
                                        <p:tgtEl>
                                          <p:spTgt spid="1836"/>
                                        </p:tgtEl>
                                        <p:attrNameLst>
                                          <p:attrName>style.visibility</p:attrName>
                                        </p:attrNameLst>
                                      </p:cBhvr>
                                      <p:to>
                                        <p:strVal val="visible"/>
                                      </p:to>
                                    </p:set>
                                    <p:animEffect transition="in" filter="fade">
                                      <p:cBhvr>
                                        <p:cTn id="398" dur="500"/>
                                        <p:tgtEl>
                                          <p:spTgt spid="1836"/>
                                        </p:tgtEl>
                                      </p:cBhvr>
                                    </p:animEffect>
                                  </p:childTnLst>
                                </p:cTn>
                              </p:par>
                              <p:par>
                                <p:cTn id="399" presetID="10" presetClass="entr" presetSubtype="0" fill="hold" nodeType="withEffect">
                                  <p:stCondLst>
                                    <p:cond delay="0"/>
                                  </p:stCondLst>
                                  <p:childTnLst>
                                    <p:set>
                                      <p:cBhvr>
                                        <p:cTn id="400" dur="1" fill="hold">
                                          <p:stCondLst>
                                            <p:cond delay="0"/>
                                          </p:stCondLst>
                                        </p:cTn>
                                        <p:tgtEl>
                                          <p:spTgt spid="1848"/>
                                        </p:tgtEl>
                                        <p:attrNameLst>
                                          <p:attrName>style.visibility</p:attrName>
                                        </p:attrNameLst>
                                      </p:cBhvr>
                                      <p:to>
                                        <p:strVal val="visible"/>
                                      </p:to>
                                    </p:set>
                                    <p:animEffect transition="in" filter="fade">
                                      <p:cBhvr>
                                        <p:cTn id="401" dur="500"/>
                                        <p:tgtEl>
                                          <p:spTgt spid="1848"/>
                                        </p:tgtEl>
                                      </p:cBhvr>
                                    </p:animEffect>
                                  </p:childTnLst>
                                </p:cTn>
                              </p:par>
                              <p:par>
                                <p:cTn id="402" presetID="10" presetClass="entr" presetSubtype="0" fill="hold" nodeType="withEffect">
                                  <p:stCondLst>
                                    <p:cond delay="0"/>
                                  </p:stCondLst>
                                  <p:childTnLst>
                                    <p:set>
                                      <p:cBhvr>
                                        <p:cTn id="403" dur="1" fill="hold">
                                          <p:stCondLst>
                                            <p:cond delay="0"/>
                                          </p:stCondLst>
                                        </p:cTn>
                                        <p:tgtEl>
                                          <p:spTgt spid="1860"/>
                                        </p:tgtEl>
                                        <p:attrNameLst>
                                          <p:attrName>style.visibility</p:attrName>
                                        </p:attrNameLst>
                                      </p:cBhvr>
                                      <p:to>
                                        <p:strVal val="visible"/>
                                      </p:to>
                                    </p:set>
                                    <p:animEffect transition="in" filter="fade">
                                      <p:cBhvr>
                                        <p:cTn id="404" dur="500"/>
                                        <p:tgtEl>
                                          <p:spTgt spid="1860"/>
                                        </p:tgtEl>
                                      </p:cBhvr>
                                    </p:animEffect>
                                  </p:childTnLst>
                                </p:cTn>
                              </p:par>
                              <p:par>
                                <p:cTn id="405" presetID="10" presetClass="entr" presetSubtype="0" fill="hold" nodeType="withEffect">
                                  <p:stCondLst>
                                    <p:cond delay="0"/>
                                  </p:stCondLst>
                                  <p:childTnLst>
                                    <p:set>
                                      <p:cBhvr>
                                        <p:cTn id="406" dur="1" fill="hold">
                                          <p:stCondLst>
                                            <p:cond delay="0"/>
                                          </p:stCondLst>
                                        </p:cTn>
                                        <p:tgtEl>
                                          <p:spTgt spid="1872"/>
                                        </p:tgtEl>
                                        <p:attrNameLst>
                                          <p:attrName>style.visibility</p:attrName>
                                        </p:attrNameLst>
                                      </p:cBhvr>
                                      <p:to>
                                        <p:strVal val="visible"/>
                                      </p:to>
                                    </p:set>
                                    <p:animEffect transition="in" filter="fade">
                                      <p:cBhvr>
                                        <p:cTn id="407" dur="500"/>
                                        <p:tgtEl>
                                          <p:spTgt spid="1872"/>
                                        </p:tgtEl>
                                      </p:cBhvr>
                                    </p:animEffect>
                                  </p:childTnLst>
                                </p:cTn>
                              </p:par>
                              <p:par>
                                <p:cTn id="408" presetID="10" presetClass="entr" presetSubtype="0" fill="hold" nodeType="withEffect">
                                  <p:stCondLst>
                                    <p:cond delay="0"/>
                                  </p:stCondLst>
                                  <p:childTnLst>
                                    <p:set>
                                      <p:cBhvr>
                                        <p:cTn id="409" dur="1" fill="hold">
                                          <p:stCondLst>
                                            <p:cond delay="0"/>
                                          </p:stCondLst>
                                        </p:cTn>
                                        <p:tgtEl>
                                          <p:spTgt spid="1884"/>
                                        </p:tgtEl>
                                        <p:attrNameLst>
                                          <p:attrName>style.visibility</p:attrName>
                                        </p:attrNameLst>
                                      </p:cBhvr>
                                      <p:to>
                                        <p:strVal val="visible"/>
                                      </p:to>
                                    </p:set>
                                    <p:animEffect transition="in" filter="fade">
                                      <p:cBhvr>
                                        <p:cTn id="410" dur="500"/>
                                        <p:tgtEl>
                                          <p:spTgt spid="1884"/>
                                        </p:tgtEl>
                                      </p:cBhvr>
                                    </p:animEffect>
                                  </p:childTnLst>
                                </p:cTn>
                              </p:par>
                              <p:par>
                                <p:cTn id="411" presetID="10" presetClass="entr" presetSubtype="0" fill="hold" nodeType="withEffect">
                                  <p:stCondLst>
                                    <p:cond delay="0"/>
                                  </p:stCondLst>
                                  <p:childTnLst>
                                    <p:set>
                                      <p:cBhvr>
                                        <p:cTn id="412" dur="1" fill="hold">
                                          <p:stCondLst>
                                            <p:cond delay="0"/>
                                          </p:stCondLst>
                                        </p:cTn>
                                        <p:tgtEl>
                                          <p:spTgt spid="1915"/>
                                        </p:tgtEl>
                                        <p:attrNameLst>
                                          <p:attrName>style.visibility</p:attrName>
                                        </p:attrNameLst>
                                      </p:cBhvr>
                                      <p:to>
                                        <p:strVal val="visible"/>
                                      </p:to>
                                    </p:set>
                                    <p:animEffect transition="in" filter="fade">
                                      <p:cBhvr>
                                        <p:cTn id="413" dur="500"/>
                                        <p:tgtEl>
                                          <p:spTgt spid="1915"/>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1942"/>
                                        </p:tgtEl>
                                        <p:attrNameLst>
                                          <p:attrName>style.visibility</p:attrName>
                                        </p:attrNameLst>
                                      </p:cBhvr>
                                      <p:to>
                                        <p:strVal val="visible"/>
                                      </p:to>
                                    </p:set>
                                    <p:animEffect transition="in" filter="fade">
                                      <p:cBhvr>
                                        <p:cTn id="416" dur="500"/>
                                        <p:tgtEl>
                                          <p:spTgt spid="1942"/>
                                        </p:tgtEl>
                                      </p:cBhvr>
                                    </p:animEffect>
                                  </p:childTnLst>
                                </p:cTn>
                              </p:par>
                              <p:par>
                                <p:cTn id="417" presetID="10" presetClass="entr" presetSubtype="0" fill="hold" nodeType="withEffect">
                                  <p:stCondLst>
                                    <p:cond delay="0"/>
                                  </p:stCondLst>
                                  <p:childTnLst>
                                    <p:set>
                                      <p:cBhvr>
                                        <p:cTn id="418" dur="1" fill="hold">
                                          <p:stCondLst>
                                            <p:cond delay="0"/>
                                          </p:stCondLst>
                                        </p:cTn>
                                        <p:tgtEl>
                                          <p:spTgt spid="6"/>
                                        </p:tgtEl>
                                        <p:attrNameLst>
                                          <p:attrName>style.visibility</p:attrName>
                                        </p:attrNameLst>
                                      </p:cBhvr>
                                      <p:to>
                                        <p:strVal val="visible"/>
                                      </p:to>
                                    </p:set>
                                    <p:animEffect transition="in" filter="fade">
                                      <p:cBhvr>
                                        <p:cTn id="419" dur="500"/>
                                        <p:tgtEl>
                                          <p:spTgt spid="6"/>
                                        </p:tgtEl>
                                      </p:cBhvr>
                                    </p:animEffect>
                                  </p:childTnLst>
                                </p:cTn>
                              </p:par>
                              <p:par>
                                <p:cTn id="420" presetID="10" presetClass="entr" presetSubtype="0" fill="hold" grpId="0" nodeType="withEffect">
                                  <p:stCondLst>
                                    <p:cond delay="0"/>
                                  </p:stCondLst>
                                  <p:childTnLst>
                                    <p:set>
                                      <p:cBhvr>
                                        <p:cTn id="421" dur="1" fill="hold">
                                          <p:stCondLst>
                                            <p:cond delay="0"/>
                                          </p:stCondLst>
                                        </p:cTn>
                                        <p:tgtEl>
                                          <p:spTgt spid="1947"/>
                                        </p:tgtEl>
                                        <p:attrNameLst>
                                          <p:attrName>style.visibility</p:attrName>
                                        </p:attrNameLst>
                                      </p:cBhvr>
                                      <p:to>
                                        <p:strVal val="visible"/>
                                      </p:to>
                                    </p:set>
                                    <p:animEffect transition="in" filter="fade">
                                      <p:cBhvr>
                                        <p:cTn id="422" dur="500"/>
                                        <p:tgtEl>
                                          <p:spTgt spid="1947"/>
                                        </p:tgtEl>
                                      </p:cBhvr>
                                    </p:animEffect>
                                  </p:childTnLst>
                                </p:cTn>
                              </p:par>
                              <p:par>
                                <p:cTn id="423" presetID="10" presetClass="entr" presetSubtype="0" fill="hold" grpId="0" nodeType="withEffect">
                                  <p:stCondLst>
                                    <p:cond delay="0"/>
                                  </p:stCondLst>
                                  <p:childTnLst>
                                    <p:set>
                                      <p:cBhvr>
                                        <p:cTn id="424" dur="1" fill="hold">
                                          <p:stCondLst>
                                            <p:cond delay="0"/>
                                          </p:stCondLst>
                                        </p:cTn>
                                        <p:tgtEl>
                                          <p:spTgt spid="1948"/>
                                        </p:tgtEl>
                                        <p:attrNameLst>
                                          <p:attrName>style.visibility</p:attrName>
                                        </p:attrNameLst>
                                      </p:cBhvr>
                                      <p:to>
                                        <p:strVal val="visible"/>
                                      </p:to>
                                    </p:set>
                                    <p:animEffect transition="in" filter="fade">
                                      <p:cBhvr>
                                        <p:cTn id="425" dur="500"/>
                                        <p:tgtEl>
                                          <p:spTgt spid="1948"/>
                                        </p:tgtEl>
                                      </p:cBhvr>
                                    </p:animEffect>
                                  </p:childTnLst>
                                </p:cTn>
                              </p:par>
                              <p:par>
                                <p:cTn id="426" presetID="10" presetClass="entr" presetSubtype="0" fill="hold" grpId="0" nodeType="withEffect" nodePh="1">
                                  <p:stCondLst>
                                    <p:cond delay="0"/>
                                  </p:stCondLst>
                                  <p:endCondLst>
                                    <p:cond evt="begin" delay="0">
                                      <p:tn val="426"/>
                                    </p:cond>
                                  </p:endCondLst>
                                  <p:childTnLst>
                                    <p:set>
                                      <p:cBhvr>
                                        <p:cTn id="427" dur="1" fill="hold">
                                          <p:stCondLst>
                                            <p:cond delay="0"/>
                                          </p:stCondLst>
                                        </p:cTn>
                                        <p:tgtEl>
                                          <p:spTgt spid="799"/>
                                        </p:tgtEl>
                                        <p:attrNameLst>
                                          <p:attrName>style.visibility</p:attrName>
                                        </p:attrNameLst>
                                      </p:cBhvr>
                                      <p:to>
                                        <p:strVal val="visible"/>
                                      </p:to>
                                    </p:set>
                                    <p:animEffect transition="in" filter="fade">
                                      <p:cBhvr>
                                        <p:cTn id="428" dur="500"/>
                                        <p:tgtEl>
                                          <p:spTgt spid="799"/>
                                        </p:tgtEl>
                                      </p:cBhvr>
                                    </p:animEffect>
                                  </p:childTnLst>
                                </p:cTn>
                              </p:par>
                              <p:par>
                                <p:cTn id="429" presetID="10" presetClass="entr" presetSubtype="0" fill="hold" grpId="0" nodeType="withEffect" nodePh="1">
                                  <p:stCondLst>
                                    <p:cond delay="0"/>
                                  </p:stCondLst>
                                  <p:endCondLst>
                                    <p:cond evt="begin" delay="0">
                                      <p:tn val="429"/>
                                    </p:cond>
                                  </p:endCondLst>
                                  <p:childTnLst>
                                    <p:set>
                                      <p:cBhvr>
                                        <p:cTn id="430" dur="1" fill="hold">
                                          <p:stCondLst>
                                            <p:cond delay="0"/>
                                          </p:stCondLst>
                                        </p:cTn>
                                        <p:tgtEl>
                                          <p:spTgt spid="1922"/>
                                        </p:tgtEl>
                                        <p:attrNameLst>
                                          <p:attrName>style.visibility</p:attrName>
                                        </p:attrNameLst>
                                      </p:cBhvr>
                                      <p:to>
                                        <p:strVal val="visible"/>
                                      </p:to>
                                    </p:set>
                                    <p:animEffect transition="in" filter="fade">
                                      <p:cBhvr>
                                        <p:cTn id="431" dur="500"/>
                                        <p:tgtEl>
                                          <p:spTgt spid="1922"/>
                                        </p:tgtEl>
                                      </p:cBhvr>
                                    </p:animEffect>
                                  </p:childTnLst>
                                </p:cTn>
                              </p:par>
                              <p:par>
                                <p:cTn id="432" presetID="10" presetClass="entr" presetSubtype="0" fill="hold" grpId="0" nodeType="withEffect" nodePh="1">
                                  <p:stCondLst>
                                    <p:cond delay="0"/>
                                  </p:stCondLst>
                                  <p:endCondLst>
                                    <p:cond evt="begin" delay="0">
                                      <p:tn val="432"/>
                                    </p:cond>
                                  </p:endCondLst>
                                  <p:childTnLst>
                                    <p:set>
                                      <p:cBhvr>
                                        <p:cTn id="433" dur="1" fill="hold">
                                          <p:stCondLst>
                                            <p:cond delay="0"/>
                                          </p:stCondLst>
                                        </p:cTn>
                                        <p:tgtEl>
                                          <p:spTgt spid="1927"/>
                                        </p:tgtEl>
                                        <p:attrNameLst>
                                          <p:attrName>style.visibility</p:attrName>
                                        </p:attrNameLst>
                                      </p:cBhvr>
                                      <p:to>
                                        <p:strVal val="visible"/>
                                      </p:to>
                                    </p:set>
                                    <p:animEffect transition="in" filter="fade">
                                      <p:cBhvr>
                                        <p:cTn id="434" dur="500"/>
                                        <p:tgtEl>
                                          <p:spTgt spid="1927"/>
                                        </p:tgtEl>
                                      </p:cBhvr>
                                    </p:animEffect>
                                  </p:childTnLst>
                                </p:cTn>
                              </p:par>
                              <p:par>
                                <p:cTn id="435" presetID="10" presetClass="entr" presetSubtype="0" fill="hold" nodeType="withEffect">
                                  <p:stCondLst>
                                    <p:cond delay="0"/>
                                  </p:stCondLst>
                                  <p:childTnLst>
                                    <p:set>
                                      <p:cBhvr>
                                        <p:cTn id="436" dur="1" fill="hold">
                                          <p:stCondLst>
                                            <p:cond delay="0"/>
                                          </p:stCondLst>
                                        </p:cTn>
                                        <p:tgtEl>
                                          <p:spTgt spid="429"/>
                                        </p:tgtEl>
                                        <p:attrNameLst>
                                          <p:attrName>style.visibility</p:attrName>
                                        </p:attrNameLst>
                                      </p:cBhvr>
                                      <p:to>
                                        <p:strVal val="visible"/>
                                      </p:to>
                                    </p:set>
                                    <p:animEffect transition="in" filter="fade">
                                      <p:cBhvr>
                                        <p:cTn id="437" dur="500"/>
                                        <p:tgtEl>
                                          <p:spTgt spid="429"/>
                                        </p:tgtEl>
                                      </p:cBhvr>
                                    </p:animEffect>
                                  </p:childTnLst>
                                </p:cTn>
                              </p:par>
                              <p:par>
                                <p:cTn id="438" presetID="10" presetClass="entr" presetSubtype="0" fill="hold" grpId="0" nodeType="withEffect">
                                  <p:stCondLst>
                                    <p:cond delay="0"/>
                                  </p:stCondLst>
                                  <p:childTnLst>
                                    <p:set>
                                      <p:cBhvr>
                                        <p:cTn id="439" dur="1" fill="hold">
                                          <p:stCondLst>
                                            <p:cond delay="0"/>
                                          </p:stCondLst>
                                        </p:cTn>
                                        <p:tgtEl>
                                          <p:spTgt spid="408"/>
                                        </p:tgtEl>
                                        <p:attrNameLst>
                                          <p:attrName>style.visibility</p:attrName>
                                        </p:attrNameLst>
                                      </p:cBhvr>
                                      <p:to>
                                        <p:strVal val="visible"/>
                                      </p:to>
                                    </p:set>
                                    <p:animEffect transition="in" filter="fade">
                                      <p:cBhvr>
                                        <p:cTn id="440" dur="500"/>
                                        <p:tgtEl>
                                          <p:spTgt spid="408"/>
                                        </p:tgtEl>
                                      </p:cBhvr>
                                    </p:animEffect>
                                  </p:childTnLst>
                                </p:cTn>
                              </p:par>
                              <p:par>
                                <p:cTn id="441" presetID="10" presetClass="entr" presetSubtype="0" fill="hold" nodeType="withEffect">
                                  <p:stCondLst>
                                    <p:cond delay="0"/>
                                  </p:stCondLst>
                                  <p:childTnLst>
                                    <p:set>
                                      <p:cBhvr>
                                        <p:cTn id="442" dur="1" fill="hold">
                                          <p:stCondLst>
                                            <p:cond delay="0"/>
                                          </p:stCondLst>
                                        </p:cTn>
                                        <p:tgtEl>
                                          <p:spTgt spid="601"/>
                                        </p:tgtEl>
                                        <p:attrNameLst>
                                          <p:attrName>style.visibility</p:attrName>
                                        </p:attrNameLst>
                                      </p:cBhvr>
                                      <p:to>
                                        <p:strVal val="visible"/>
                                      </p:to>
                                    </p:set>
                                    <p:animEffect transition="in" filter="fade">
                                      <p:cBhvr>
                                        <p:cTn id="443" dur="500"/>
                                        <p:tgtEl>
                                          <p:spTgt spid="601"/>
                                        </p:tgtEl>
                                      </p:cBhvr>
                                    </p:animEffect>
                                  </p:childTnLst>
                                </p:cTn>
                              </p:par>
                              <p:par>
                                <p:cTn id="444" presetID="10" presetClass="entr" presetSubtype="0" fill="hold" nodeType="withEffect">
                                  <p:stCondLst>
                                    <p:cond delay="0"/>
                                  </p:stCondLst>
                                  <p:childTnLst>
                                    <p:set>
                                      <p:cBhvr>
                                        <p:cTn id="445" dur="1" fill="hold">
                                          <p:stCondLst>
                                            <p:cond delay="0"/>
                                          </p:stCondLst>
                                        </p:cTn>
                                        <p:tgtEl>
                                          <p:spTgt spid="592"/>
                                        </p:tgtEl>
                                        <p:attrNameLst>
                                          <p:attrName>style.visibility</p:attrName>
                                        </p:attrNameLst>
                                      </p:cBhvr>
                                      <p:to>
                                        <p:strVal val="visible"/>
                                      </p:to>
                                    </p:set>
                                    <p:animEffect transition="in" filter="fade">
                                      <p:cBhvr>
                                        <p:cTn id="446" dur="500"/>
                                        <p:tgtEl>
                                          <p:spTgt spid="592"/>
                                        </p:tgtEl>
                                      </p:cBhvr>
                                    </p:animEffect>
                                  </p:childTnLst>
                                </p:cTn>
                              </p:par>
                              <p:par>
                                <p:cTn id="447" presetID="10" presetClass="entr" presetSubtype="0" fill="hold" nodeType="withEffect">
                                  <p:stCondLst>
                                    <p:cond delay="0"/>
                                  </p:stCondLst>
                                  <p:childTnLst>
                                    <p:set>
                                      <p:cBhvr>
                                        <p:cTn id="448" dur="1" fill="hold">
                                          <p:stCondLst>
                                            <p:cond delay="0"/>
                                          </p:stCondLst>
                                        </p:cTn>
                                        <p:tgtEl>
                                          <p:spTgt spid="608"/>
                                        </p:tgtEl>
                                        <p:attrNameLst>
                                          <p:attrName>style.visibility</p:attrName>
                                        </p:attrNameLst>
                                      </p:cBhvr>
                                      <p:to>
                                        <p:strVal val="visible"/>
                                      </p:to>
                                    </p:set>
                                    <p:animEffect transition="in" filter="fade">
                                      <p:cBhvr>
                                        <p:cTn id="449" dur="500"/>
                                        <p:tgtEl>
                                          <p:spTgt spid="608"/>
                                        </p:tgtEl>
                                      </p:cBhvr>
                                    </p:animEffect>
                                  </p:childTnLst>
                                </p:cTn>
                              </p:par>
                              <p:par>
                                <p:cTn id="450" presetID="8" presetClass="emph" presetSubtype="0" repeatCount="indefinite" fill="hold" nodeType="withEffect">
                                  <p:stCondLst>
                                    <p:cond delay="600"/>
                                  </p:stCondLst>
                                  <p:childTnLst>
                                    <p:animRot by="21600000">
                                      <p:cBhvr>
                                        <p:cTn id="451" dur="5000" fill="hold"/>
                                        <p:tgtEl>
                                          <p:spTgt spid="1992"/>
                                        </p:tgtEl>
                                        <p:attrNameLst>
                                          <p:attrName>r</p:attrName>
                                        </p:attrNameLst>
                                      </p:cBhvr>
                                    </p:animRot>
                                  </p:childTnLst>
                                </p:cTn>
                              </p:par>
                              <p:par>
                                <p:cTn id="452" presetID="8" presetClass="emph" presetSubtype="0" repeatCount="indefinite" fill="hold" nodeType="withEffect">
                                  <p:stCondLst>
                                    <p:cond delay="600"/>
                                  </p:stCondLst>
                                  <p:childTnLst>
                                    <p:animRot by="21600000">
                                      <p:cBhvr>
                                        <p:cTn id="453" dur="5000" fill="hold"/>
                                        <p:tgtEl>
                                          <p:spTgt spid="1995"/>
                                        </p:tgtEl>
                                        <p:attrNameLst>
                                          <p:attrName>r</p:attrName>
                                        </p:attrNameLst>
                                      </p:cBhvr>
                                    </p:animRot>
                                  </p:childTnLst>
                                </p:cTn>
                              </p:par>
                              <p:par>
                                <p:cTn id="454" presetID="8" presetClass="emph" presetSubtype="0" repeatCount="indefinite" fill="hold" nodeType="withEffect">
                                  <p:stCondLst>
                                    <p:cond delay="600"/>
                                  </p:stCondLst>
                                  <p:childTnLst>
                                    <p:animRot by="21600000">
                                      <p:cBhvr>
                                        <p:cTn id="455" dur="5000" fill="hold"/>
                                        <p:tgtEl>
                                          <p:spTgt spid="1998"/>
                                        </p:tgtEl>
                                        <p:attrNameLst>
                                          <p:attrName>r</p:attrName>
                                        </p:attrNameLst>
                                      </p:cBhvr>
                                    </p:animRot>
                                  </p:childTnLst>
                                </p:cTn>
                              </p:par>
                              <p:par>
                                <p:cTn id="456" presetID="10" presetClass="entr" presetSubtype="0" fill="hold" grpId="2" nodeType="withEffect">
                                  <p:stCondLst>
                                    <p:cond delay="600"/>
                                  </p:stCondLst>
                                  <p:childTnLst>
                                    <p:set>
                                      <p:cBhvr>
                                        <p:cTn id="457" dur="1" fill="hold">
                                          <p:stCondLst>
                                            <p:cond delay="0"/>
                                          </p:stCondLst>
                                        </p:cTn>
                                        <p:tgtEl>
                                          <p:spTgt spid="2001"/>
                                        </p:tgtEl>
                                        <p:attrNameLst>
                                          <p:attrName>style.visibility</p:attrName>
                                        </p:attrNameLst>
                                      </p:cBhvr>
                                      <p:to>
                                        <p:strVal val="visible"/>
                                      </p:to>
                                    </p:set>
                                    <p:animEffect transition="in" filter="fade">
                                      <p:cBhvr>
                                        <p:cTn id="458" dur="500"/>
                                        <p:tgtEl>
                                          <p:spTgt spid="2001"/>
                                        </p:tgtEl>
                                      </p:cBhvr>
                                    </p:animEffect>
                                  </p:childTnLst>
                                </p:cTn>
                              </p:par>
                              <p:par>
                                <p:cTn id="459" presetID="10" presetClass="entr" presetSubtype="0" fill="hold" grpId="2" nodeType="withEffect">
                                  <p:stCondLst>
                                    <p:cond delay="600"/>
                                  </p:stCondLst>
                                  <p:childTnLst>
                                    <p:set>
                                      <p:cBhvr>
                                        <p:cTn id="460" dur="1" fill="hold">
                                          <p:stCondLst>
                                            <p:cond delay="0"/>
                                          </p:stCondLst>
                                        </p:cTn>
                                        <p:tgtEl>
                                          <p:spTgt spid="2002"/>
                                        </p:tgtEl>
                                        <p:attrNameLst>
                                          <p:attrName>style.visibility</p:attrName>
                                        </p:attrNameLst>
                                      </p:cBhvr>
                                      <p:to>
                                        <p:strVal val="visible"/>
                                      </p:to>
                                    </p:set>
                                    <p:animEffect transition="in" filter="fade">
                                      <p:cBhvr>
                                        <p:cTn id="461" dur="500"/>
                                        <p:tgtEl>
                                          <p:spTgt spid="2002"/>
                                        </p:tgtEl>
                                      </p:cBhvr>
                                    </p:animEffect>
                                  </p:childTnLst>
                                </p:cTn>
                              </p:par>
                              <p:par>
                                <p:cTn id="462" presetID="10" presetClass="entr" presetSubtype="0" fill="hold" grpId="0" nodeType="withEffect">
                                  <p:stCondLst>
                                    <p:cond delay="600"/>
                                  </p:stCondLst>
                                  <p:childTnLst>
                                    <p:set>
                                      <p:cBhvr>
                                        <p:cTn id="463" dur="1" fill="hold">
                                          <p:stCondLst>
                                            <p:cond delay="0"/>
                                          </p:stCondLst>
                                        </p:cTn>
                                        <p:tgtEl>
                                          <p:spTgt spid="357"/>
                                        </p:tgtEl>
                                        <p:attrNameLst>
                                          <p:attrName>style.visibility</p:attrName>
                                        </p:attrNameLst>
                                      </p:cBhvr>
                                      <p:to>
                                        <p:strVal val="visible"/>
                                      </p:to>
                                    </p:set>
                                    <p:animEffect transition="in" filter="fade">
                                      <p:cBhvr>
                                        <p:cTn id="464" dur="500"/>
                                        <p:tgtEl>
                                          <p:spTgt spid="357"/>
                                        </p:tgtEl>
                                      </p:cBhvr>
                                    </p:animEffect>
                                  </p:childTnLst>
                                </p:cTn>
                              </p:par>
                              <p:par>
                                <p:cTn id="465" presetID="10" presetClass="entr" presetSubtype="0" fill="hold" grpId="0" nodeType="withEffect">
                                  <p:stCondLst>
                                    <p:cond delay="600"/>
                                  </p:stCondLst>
                                  <p:childTnLst>
                                    <p:set>
                                      <p:cBhvr>
                                        <p:cTn id="466" dur="1" fill="hold">
                                          <p:stCondLst>
                                            <p:cond delay="0"/>
                                          </p:stCondLst>
                                        </p:cTn>
                                        <p:tgtEl>
                                          <p:spTgt spid="359"/>
                                        </p:tgtEl>
                                        <p:attrNameLst>
                                          <p:attrName>style.visibility</p:attrName>
                                        </p:attrNameLst>
                                      </p:cBhvr>
                                      <p:to>
                                        <p:strVal val="visible"/>
                                      </p:to>
                                    </p:set>
                                    <p:animEffect transition="in" filter="fade">
                                      <p:cBhvr>
                                        <p:cTn id="467" dur="500"/>
                                        <p:tgtEl>
                                          <p:spTgt spid="359"/>
                                        </p:tgtEl>
                                      </p:cBhvr>
                                    </p:animEffect>
                                  </p:childTnLst>
                                </p:cTn>
                              </p:par>
                              <p:par>
                                <p:cTn id="468" presetID="10" presetClass="entr" presetSubtype="0" fill="hold" grpId="0" nodeType="withEffect">
                                  <p:stCondLst>
                                    <p:cond delay="600"/>
                                  </p:stCondLst>
                                  <p:childTnLst>
                                    <p:set>
                                      <p:cBhvr>
                                        <p:cTn id="469" dur="1" fill="hold">
                                          <p:stCondLst>
                                            <p:cond delay="0"/>
                                          </p:stCondLst>
                                        </p:cTn>
                                        <p:tgtEl>
                                          <p:spTgt spid="459"/>
                                        </p:tgtEl>
                                        <p:attrNameLst>
                                          <p:attrName>style.visibility</p:attrName>
                                        </p:attrNameLst>
                                      </p:cBhvr>
                                      <p:to>
                                        <p:strVal val="visible"/>
                                      </p:to>
                                    </p:set>
                                    <p:animEffect transition="in" filter="fade">
                                      <p:cBhvr>
                                        <p:cTn id="470" dur="500"/>
                                        <p:tgtEl>
                                          <p:spTgt spid="459"/>
                                        </p:tgtEl>
                                      </p:cBhvr>
                                    </p:animEffect>
                                  </p:childTnLst>
                                </p:cTn>
                              </p:par>
                              <p:par>
                                <p:cTn id="471" presetID="10" presetClass="entr" presetSubtype="0" fill="hold" grpId="0" nodeType="withEffect">
                                  <p:stCondLst>
                                    <p:cond delay="600"/>
                                  </p:stCondLst>
                                  <p:childTnLst>
                                    <p:set>
                                      <p:cBhvr>
                                        <p:cTn id="472" dur="1" fill="hold">
                                          <p:stCondLst>
                                            <p:cond delay="0"/>
                                          </p:stCondLst>
                                        </p:cTn>
                                        <p:tgtEl>
                                          <p:spTgt spid="944"/>
                                        </p:tgtEl>
                                        <p:attrNameLst>
                                          <p:attrName>style.visibility</p:attrName>
                                        </p:attrNameLst>
                                      </p:cBhvr>
                                      <p:to>
                                        <p:strVal val="visible"/>
                                      </p:to>
                                    </p:set>
                                    <p:animEffect transition="in" filter="fade">
                                      <p:cBhvr>
                                        <p:cTn id="473" dur="500"/>
                                        <p:tgtEl>
                                          <p:spTgt spid="944"/>
                                        </p:tgtEl>
                                      </p:cBhvr>
                                    </p:animEffect>
                                  </p:childTnLst>
                                </p:cTn>
                              </p:par>
                              <p:par>
                                <p:cTn id="474" presetID="10" presetClass="entr" presetSubtype="0" fill="hold" grpId="0" nodeType="withEffect">
                                  <p:stCondLst>
                                    <p:cond delay="600"/>
                                  </p:stCondLst>
                                  <p:childTnLst>
                                    <p:set>
                                      <p:cBhvr>
                                        <p:cTn id="475" dur="1" fill="hold">
                                          <p:stCondLst>
                                            <p:cond delay="0"/>
                                          </p:stCondLst>
                                        </p:cTn>
                                        <p:tgtEl>
                                          <p:spTgt spid="358"/>
                                        </p:tgtEl>
                                        <p:attrNameLst>
                                          <p:attrName>style.visibility</p:attrName>
                                        </p:attrNameLst>
                                      </p:cBhvr>
                                      <p:to>
                                        <p:strVal val="visible"/>
                                      </p:to>
                                    </p:set>
                                    <p:animEffect transition="in" filter="fade">
                                      <p:cBhvr>
                                        <p:cTn id="476" dur="500"/>
                                        <p:tgtEl>
                                          <p:spTgt spid="358"/>
                                        </p:tgtEl>
                                      </p:cBhvr>
                                    </p:animEffect>
                                  </p:childTnLst>
                                </p:cTn>
                              </p:par>
                              <p:par>
                                <p:cTn id="477" presetID="10" presetClass="entr" presetSubtype="0" fill="hold" grpId="0" nodeType="withEffect">
                                  <p:stCondLst>
                                    <p:cond delay="600"/>
                                  </p:stCondLst>
                                  <p:childTnLst>
                                    <p:set>
                                      <p:cBhvr>
                                        <p:cTn id="478" dur="1" fill="hold">
                                          <p:stCondLst>
                                            <p:cond delay="0"/>
                                          </p:stCondLst>
                                        </p:cTn>
                                        <p:tgtEl>
                                          <p:spTgt spid="458"/>
                                        </p:tgtEl>
                                        <p:attrNameLst>
                                          <p:attrName>style.visibility</p:attrName>
                                        </p:attrNameLst>
                                      </p:cBhvr>
                                      <p:to>
                                        <p:strVal val="visible"/>
                                      </p:to>
                                    </p:set>
                                    <p:animEffect transition="in" filter="fade">
                                      <p:cBhvr>
                                        <p:cTn id="479" dur="500"/>
                                        <p:tgtEl>
                                          <p:spTgt spid="458"/>
                                        </p:tgtEl>
                                      </p:cBhvr>
                                    </p:animEffect>
                                  </p:childTnLst>
                                </p:cTn>
                              </p:par>
                              <p:par>
                                <p:cTn id="480" presetID="42" presetClass="path" presetSubtype="0" repeatCount="indefinite" accel="50000" decel="50000" fill="hold" grpId="0" nodeType="withEffect">
                                  <p:stCondLst>
                                    <p:cond delay="600"/>
                                  </p:stCondLst>
                                  <p:childTnLst>
                                    <p:animMotion origin="layout" path="M 2.50191E-6 -8.67E-7 L 2.50191E-6 -0.0345 " pathEditMode="relative" rAng="0" ptsTypes="AA">
                                      <p:cBhvr>
                                        <p:cTn id="481" dur="1000" fill="hold"/>
                                        <p:tgtEl>
                                          <p:spTgt spid="2002"/>
                                        </p:tgtEl>
                                        <p:attrNameLst>
                                          <p:attrName>ppt_x</p:attrName>
                                          <p:attrName>ppt_y</p:attrName>
                                        </p:attrNameLst>
                                      </p:cBhvr>
                                      <p:rCtr x="0" y="-1725"/>
                                    </p:animMotion>
                                  </p:childTnLst>
                                </p:cTn>
                              </p:par>
                              <p:par>
                                <p:cTn id="482" presetID="10" presetClass="exit" presetSubtype="0" repeatCount="indefinite" fill="hold" grpId="1" nodeType="withEffect">
                                  <p:stCondLst>
                                    <p:cond delay="600"/>
                                  </p:stCondLst>
                                  <p:childTnLst>
                                    <p:animEffect transition="out" filter="fade">
                                      <p:cBhvr>
                                        <p:cTn id="483" dur="1000"/>
                                        <p:tgtEl>
                                          <p:spTgt spid="2002"/>
                                        </p:tgtEl>
                                      </p:cBhvr>
                                    </p:animEffect>
                                    <p:set>
                                      <p:cBhvr>
                                        <p:cTn id="484" dur="1" fill="hold">
                                          <p:stCondLst>
                                            <p:cond delay="999"/>
                                          </p:stCondLst>
                                        </p:cTn>
                                        <p:tgtEl>
                                          <p:spTgt spid="2002"/>
                                        </p:tgtEl>
                                        <p:attrNameLst>
                                          <p:attrName>style.visibility</p:attrName>
                                        </p:attrNameLst>
                                      </p:cBhvr>
                                      <p:to>
                                        <p:strVal val="hidden"/>
                                      </p:to>
                                    </p:set>
                                  </p:childTnLst>
                                </p:cTn>
                              </p:par>
                              <p:par>
                                <p:cTn id="485" presetID="42" presetClass="path" presetSubtype="0" repeatCount="indefinite" accel="50000" decel="50000" fill="hold" grpId="0" nodeType="withEffect">
                                  <p:stCondLst>
                                    <p:cond delay="600"/>
                                  </p:stCondLst>
                                  <p:childTnLst>
                                    <p:animMotion origin="layout" path="M 3.09676E-6 4.83886E-6 L 3.09676E-6 -0.02384 " pathEditMode="relative" rAng="0" ptsTypes="AA">
                                      <p:cBhvr>
                                        <p:cTn id="486" dur="1000" fill="hold"/>
                                        <p:tgtEl>
                                          <p:spTgt spid="2001"/>
                                        </p:tgtEl>
                                        <p:attrNameLst>
                                          <p:attrName>ppt_x</p:attrName>
                                          <p:attrName>ppt_y</p:attrName>
                                        </p:attrNameLst>
                                      </p:cBhvr>
                                      <p:rCtr x="0" y="-1203"/>
                                    </p:animMotion>
                                  </p:childTnLst>
                                </p:cTn>
                              </p:par>
                              <p:par>
                                <p:cTn id="487" presetID="10" presetClass="exit" presetSubtype="0" repeatCount="indefinite" fill="hold" grpId="1" nodeType="withEffect">
                                  <p:stCondLst>
                                    <p:cond delay="600"/>
                                  </p:stCondLst>
                                  <p:childTnLst>
                                    <p:animEffect transition="out" filter="fade">
                                      <p:cBhvr>
                                        <p:cTn id="488" dur="1000"/>
                                        <p:tgtEl>
                                          <p:spTgt spid="2001"/>
                                        </p:tgtEl>
                                      </p:cBhvr>
                                    </p:animEffect>
                                    <p:set>
                                      <p:cBhvr>
                                        <p:cTn id="489" dur="1" fill="hold">
                                          <p:stCondLst>
                                            <p:cond delay="999"/>
                                          </p:stCondLst>
                                        </p:cTn>
                                        <p:tgtEl>
                                          <p:spTgt spid="2001"/>
                                        </p:tgtEl>
                                        <p:attrNameLst>
                                          <p:attrName>style.visibility</p:attrName>
                                        </p:attrNameLst>
                                      </p:cBhvr>
                                      <p:to>
                                        <p:strVal val="hidden"/>
                                      </p:to>
                                    </p:set>
                                  </p:childTnLst>
                                </p:cTn>
                              </p:par>
                              <p:par>
                                <p:cTn id="490" presetID="26" presetClass="emph" presetSubtype="0" repeatCount="indefinite" fill="hold" nodeType="withEffect">
                                  <p:stCondLst>
                                    <p:cond delay="1050"/>
                                  </p:stCondLst>
                                  <p:childTnLst>
                                    <p:animEffect transition="out" filter="fade">
                                      <p:cBhvr>
                                        <p:cTn id="491" dur="2500" tmFilter="0, 0; .2, .5; .8, .5; 1, 0"/>
                                        <p:tgtEl>
                                          <p:spTgt spid="2011"/>
                                        </p:tgtEl>
                                      </p:cBhvr>
                                    </p:animEffect>
                                    <p:animScale>
                                      <p:cBhvr>
                                        <p:cTn id="492" dur="1250" autoRev="1" fill="hold"/>
                                        <p:tgtEl>
                                          <p:spTgt spid="2011"/>
                                        </p:tgtEl>
                                      </p:cBhvr>
                                      <p:by x="105000" y="105000"/>
                                    </p:animScale>
                                  </p:childTnLst>
                                </p:cTn>
                              </p:par>
                              <p:par>
                                <p:cTn id="493" presetID="26" presetClass="emph" presetSubtype="0" repeatCount="indefinite" fill="hold" nodeType="withEffect">
                                  <p:stCondLst>
                                    <p:cond delay="1050"/>
                                  </p:stCondLst>
                                  <p:childTnLst>
                                    <p:animEffect transition="out" filter="fade">
                                      <p:cBhvr>
                                        <p:cTn id="494" dur="2500" tmFilter="0, 0; .2, .5; .8, .5; 1, 0"/>
                                        <p:tgtEl>
                                          <p:spTgt spid="2014"/>
                                        </p:tgtEl>
                                      </p:cBhvr>
                                    </p:animEffect>
                                    <p:animScale>
                                      <p:cBhvr>
                                        <p:cTn id="495" dur="1250" autoRev="1" fill="hold"/>
                                        <p:tgtEl>
                                          <p:spTgt spid="2014"/>
                                        </p:tgtEl>
                                      </p:cBhvr>
                                      <p:by x="105000" y="105000"/>
                                    </p:animScale>
                                  </p:childTnLst>
                                </p:cTn>
                              </p:par>
                              <p:par>
                                <p:cTn id="496" presetID="10" presetClass="entr" presetSubtype="0" fill="hold" grpId="0" nodeType="withEffect">
                                  <p:stCondLst>
                                    <p:cond delay="400"/>
                                  </p:stCondLst>
                                  <p:childTnLst>
                                    <p:set>
                                      <p:cBhvr>
                                        <p:cTn id="497" dur="1" fill="hold">
                                          <p:stCondLst>
                                            <p:cond delay="0"/>
                                          </p:stCondLst>
                                        </p:cTn>
                                        <p:tgtEl>
                                          <p:spTgt spid="2017"/>
                                        </p:tgtEl>
                                        <p:attrNameLst>
                                          <p:attrName>style.visibility</p:attrName>
                                        </p:attrNameLst>
                                      </p:cBhvr>
                                      <p:to>
                                        <p:strVal val="visible"/>
                                      </p:to>
                                    </p:set>
                                    <p:animEffect transition="in" filter="fade">
                                      <p:cBhvr>
                                        <p:cTn id="498" dur="500"/>
                                        <p:tgtEl>
                                          <p:spTgt spid="2017"/>
                                        </p:tgtEl>
                                      </p:cBhvr>
                                    </p:animEffect>
                                  </p:childTnLst>
                                </p:cTn>
                              </p:par>
                              <p:par>
                                <p:cTn id="499" presetID="10" presetClass="entr" presetSubtype="0" fill="hold" grpId="0" nodeType="withEffect">
                                  <p:stCondLst>
                                    <p:cond delay="400"/>
                                  </p:stCondLst>
                                  <p:childTnLst>
                                    <p:set>
                                      <p:cBhvr>
                                        <p:cTn id="500" dur="1" fill="hold">
                                          <p:stCondLst>
                                            <p:cond delay="0"/>
                                          </p:stCondLst>
                                        </p:cTn>
                                        <p:tgtEl>
                                          <p:spTgt spid="2018"/>
                                        </p:tgtEl>
                                        <p:attrNameLst>
                                          <p:attrName>style.visibility</p:attrName>
                                        </p:attrNameLst>
                                      </p:cBhvr>
                                      <p:to>
                                        <p:strVal val="visible"/>
                                      </p:to>
                                    </p:set>
                                    <p:animEffect transition="in" filter="fade">
                                      <p:cBhvr>
                                        <p:cTn id="501" dur="500"/>
                                        <p:tgtEl>
                                          <p:spTgt spid="2018"/>
                                        </p:tgtEl>
                                      </p:cBhvr>
                                    </p:animEffect>
                                  </p:childTnLst>
                                </p:cTn>
                              </p:par>
                              <p:par>
                                <p:cTn id="502" presetID="27" presetClass="emph" presetSubtype="0" repeatCount="indefinite" fill="remove" grpId="1" nodeType="withEffect">
                                  <p:stCondLst>
                                    <p:cond delay="400"/>
                                  </p:stCondLst>
                                  <p:childTnLst>
                                    <p:animClr clrSpc="rgb" dir="cw">
                                      <p:cBhvr override="childStyle">
                                        <p:cTn id="503" dur="750" autoRev="1" fill="remove"/>
                                        <p:tgtEl>
                                          <p:spTgt spid="2018"/>
                                        </p:tgtEl>
                                        <p:attrNameLst>
                                          <p:attrName>style.color</p:attrName>
                                        </p:attrNameLst>
                                      </p:cBhvr>
                                      <p:to>
                                        <a:schemeClr val="bg1"/>
                                      </p:to>
                                    </p:animClr>
                                    <p:animClr clrSpc="rgb" dir="cw">
                                      <p:cBhvr>
                                        <p:cTn id="504" dur="750" autoRev="1" fill="remove"/>
                                        <p:tgtEl>
                                          <p:spTgt spid="2018"/>
                                        </p:tgtEl>
                                        <p:attrNameLst>
                                          <p:attrName>fillcolor</p:attrName>
                                        </p:attrNameLst>
                                      </p:cBhvr>
                                      <p:to>
                                        <a:schemeClr val="bg1"/>
                                      </p:to>
                                    </p:animClr>
                                    <p:set>
                                      <p:cBhvr>
                                        <p:cTn id="505" dur="750" autoRev="1" fill="remove"/>
                                        <p:tgtEl>
                                          <p:spTgt spid="2018"/>
                                        </p:tgtEl>
                                        <p:attrNameLst>
                                          <p:attrName>fill.type</p:attrName>
                                        </p:attrNameLst>
                                      </p:cBhvr>
                                      <p:to>
                                        <p:strVal val="solid"/>
                                      </p:to>
                                    </p:set>
                                    <p:set>
                                      <p:cBhvr>
                                        <p:cTn id="506" dur="750" autoRev="1" fill="remove"/>
                                        <p:tgtEl>
                                          <p:spTgt spid="2018"/>
                                        </p:tgtEl>
                                        <p:attrNameLst>
                                          <p:attrName>fill.on</p:attrName>
                                        </p:attrNameLst>
                                      </p:cBhvr>
                                      <p:to>
                                        <p:strVal val="true"/>
                                      </p:to>
                                    </p:set>
                                  </p:childTnLst>
                                </p:cTn>
                              </p:par>
                              <p:par>
                                <p:cTn id="507" presetID="26" presetClass="emph" presetSubtype="0" repeatCount="indefinite" fill="hold" grpId="2" nodeType="withEffect">
                                  <p:stCondLst>
                                    <p:cond delay="400"/>
                                  </p:stCondLst>
                                  <p:childTnLst>
                                    <p:animEffect transition="out" filter="fade">
                                      <p:cBhvr>
                                        <p:cTn id="508" dur="1500" tmFilter="0, 0; .2, .5; .8, .5; 1, 0"/>
                                        <p:tgtEl>
                                          <p:spTgt spid="2018"/>
                                        </p:tgtEl>
                                      </p:cBhvr>
                                    </p:animEffect>
                                    <p:animScale>
                                      <p:cBhvr>
                                        <p:cTn id="509" dur="750" autoRev="1" fill="hold"/>
                                        <p:tgtEl>
                                          <p:spTgt spid="2018"/>
                                        </p:tgtEl>
                                      </p:cBhvr>
                                      <p:by x="105000" y="105000"/>
                                    </p:animScale>
                                  </p:childTnLst>
                                </p:cTn>
                              </p:par>
                              <p:par>
                                <p:cTn id="510" presetID="10" presetClass="entr" presetSubtype="0" fill="hold" grpId="0" nodeType="withEffect">
                                  <p:stCondLst>
                                    <p:cond delay="400"/>
                                  </p:stCondLst>
                                  <p:childTnLst>
                                    <p:set>
                                      <p:cBhvr>
                                        <p:cTn id="511" dur="1" fill="hold">
                                          <p:stCondLst>
                                            <p:cond delay="0"/>
                                          </p:stCondLst>
                                        </p:cTn>
                                        <p:tgtEl>
                                          <p:spTgt spid="2019"/>
                                        </p:tgtEl>
                                        <p:attrNameLst>
                                          <p:attrName>style.visibility</p:attrName>
                                        </p:attrNameLst>
                                      </p:cBhvr>
                                      <p:to>
                                        <p:strVal val="visible"/>
                                      </p:to>
                                    </p:set>
                                    <p:animEffect transition="in" filter="fade">
                                      <p:cBhvr>
                                        <p:cTn id="512" dur="500"/>
                                        <p:tgtEl>
                                          <p:spTgt spid="2019"/>
                                        </p:tgtEl>
                                      </p:cBhvr>
                                    </p:animEffect>
                                  </p:childTnLst>
                                </p:cTn>
                              </p:par>
                              <p:par>
                                <p:cTn id="513" presetID="27" presetClass="emph" presetSubtype="0" repeatCount="indefinite" fill="remove" grpId="1" nodeType="withEffect">
                                  <p:stCondLst>
                                    <p:cond delay="400"/>
                                  </p:stCondLst>
                                  <p:childTnLst>
                                    <p:animClr clrSpc="rgb" dir="cw">
                                      <p:cBhvr override="childStyle">
                                        <p:cTn id="514" dur="750" autoRev="1" fill="remove"/>
                                        <p:tgtEl>
                                          <p:spTgt spid="2019"/>
                                        </p:tgtEl>
                                        <p:attrNameLst>
                                          <p:attrName>style.color</p:attrName>
                                        </p:attrNameLst>
                                      </p:cBhvr>
                                      <p:to>
                                        <a:schemeClr val="bg1"/>
                                      </p:to>
                                    </p:animClr>
                                    <p:animClr clrSpc="rgb" dir="cw">
                                      <p:cBhvr>
                                        <p:cTn id="515" dur="750" autoRev="1" fill="remove"/>
                                        <p:tgtEl>
                                          <p:spTgt spid="2019"/>
                                        </p:tgtEl>
                                        <p:attrNameLst>
                                          <p:attrName>fillcolor</p:attrName>
                                        </p:attrNameLst>
                                      </p:cBhvr>
                                      <p:to>
                                        <a:schemeClr val="bg1"/>
                                      </p:to>
                                    </p:animClr>
                                    <p:set>
                                      <p:cBhvr>
                                        <p:cTn id="516" dur="750" autoRev="1" fill="remove"/>
                                        <p:tgtEl>
                                          <p:spTgt spid="2019"/>
                                        </p:tgtEl>
                                        <p:attrNameLst>
                                          <p:attrName>fill.type</p:attrName>
                                        </p:attrNameLst>
                                      </p:cBhvr>
                                      <p:to>
                                        <p:strVal val="solid"/>
                                      </p:to>
                                    </p:set>
                                    <p:set>
                                      <p:cBhvr>
                                        <p:cTn id="517" dur="750" autoRev="1" fill="remove"/>
                                        <p:tgtEl>
                                          <p:spTgt spid="2019"/>
                                        </p:tgtEl>
                                        <p:attrNameLst>
                                          <p:attrName>fill.on</p:attrName>
                                        </p:attrNameLst>
                                      </p:cBhvr>
                                      <p:to>
                                        <p:strVal val="true"/>
                                      </p:to>
                                    </p:set>
                                  </p:childTnLst>
                                </p:cTn>
                              </p:par>
                              <p:par>
                                <p:cTn id="518" presetID="26" presetClass="emph" presetSubtype="0" repeatCount="indefinite" fill="hold" grpId="2" nodeType="withEffect">
                                  <p:stCondLst>
                                    <p:cond delay="400"/>
                                  </p:stCondLst>
                                  <p:childTnLst>
                                    <p:animEffect transition="out" filter="fade">
                                      <p:cBhvr>
                                        <p:cTn id="519" dur="1500" tmFilter="0, 0; .2, .5; .8, .5; 1, 0"/>
                                        <p:tgtEl>
                                          <p:spTgt spid="2019"/>
                                        </p:tgtEl>
                                      </p:cBhvr>
                                    </p:animEffect>
                                    <p:animScale>
                                      <p:cBhvr>
                                        <p:cTn id="520" dur="750" autoRev="1" fill="hold"/>
                                        <p:tgtEl>
                                          <p:spTgt spid="2019"/>
                                        </p:tgtEl>
                                      </p:cBhvr>
                                      <p:by x="105000" y="105000"/>
                                    </p:animScale>
                                  </p:childTnLst>
                                </p:cTn>
                              </p:par>
                              <p:par>
                                <p:cTn id="521" presetID="1" presetClass="entr" presetSubtype="0" fill="hold" grpId="0" nodeType="withEffect">
                                  <p:stCondLst>
                                    <p:cond delay="0"/>
                                  </p:stCondLst>
                                  <p:childTnLst>
                                    <p:set>
                                      <p:cBhvr>
                                        <p:cTn id="522" dur="1" fill="hold">
                                          <p:stCondLst>
                                            <p:cond delay="0"/>
                                          </p:stCondLst>
                                        </p:cTn>
                                        <p:tgtEl>
                                          <p:spTgt spid="343"/>
                                        </p:tgtEl>
                                        <p:attrNameLst>
                                          <p:attrName>style.visibility</p:attrName>
                                        </p:attrNameLst>
                                      </p:cBhvr>
                                      <p:to>
                                        <p:strVal val="visible"/>
                                      </p:to>
                                    </p:set>
                                  </p:childTnLst>
                                </p:cTn>
                              </p:par>
                              <p:par>
                                <p:cTn id="523" presetID="37" presetClass="path" presetSubtype="0" repeatCount="indefinite" fill="hold" grpId="1" nodeType="withEffect">
                                  <p:stCondLst>
                                    <p:cond delay="0"/>
                                  </p:stCondLst>
                                  <p:childTnLst>
                                    <p:animMotion origin="layout" path="M -4.11539E-6 3.28189E-6 C -0.00063 -0.03019 -0.0134 -0.08784 -0.02795 -0.11371 " pathEditMode="relative" rAng="0" ptsTypes="AA">
                                      <p:cBhvr>
                                        <p:cTn id="524" dur="1500" spd="-100000" fill="hold"/>
                                        <p:tgtEl>
                                          <p:spTgt spid="343"/>
                                        </p:tgtEl>
                                        <p:attrNameLst>
                                          <p:attrName>ppt_x</p:attrName>
                                          <p:attrName>ppt_y</p:attrName>
                                        </p:attrNameLst>
                                      </p:cBhvr>
                                      <p:rCtr x="-1404" y="-5697"/>
                                    </p:animMotion>
                                  </p:childTnLst>
                                </p:cTn>
                              </p:par>
                              <p:par>
                                <p:cTn id="525" presetID="10" presetClass="exit" presetSubtype="0" repeatCount="indefinite" fill="hold" grpId="2" nodeType="withEffect">
                                  <p:stCondLst>
                                    <p:cond delay="0"/>
                                  </p:stCondLst>
                                  <p:childTnLst>
                                    <p:animEffect transition="out" filter="fade">
                                      <p:cBhvr>
                                        <p:cTn id="526" dur="1500"/>
                                        <p:tgtEl>
                                          <p:spTgt spid="343"/>
                                        </p:tgtEl>
                                      </p:cBhvr>
                                    </p:animEffect>
                                    <p:set>
                                      <p:cBhvr>
                                        <p:cTn id="527" dur="1" fill="hold">
                                          <p:stCondLst>
                                            <p:cond delay="1499"/>
                                          </p:stCondLst>
                                        </p:cTn>
                                        <p:tgtEl>
                                          <p:spTgt spid="343"/>
                                        </p:tgtEl>
                                        <p:attrNameLst>
                                          <p:attrName>style.visibility</p:attrName>
                                        </p:attrNameLst>
                                      </p:cBhvr>
                                      <p:to>
                                        <p:strVal val="hidden"/>
                                      </p:to>
                                    </p:set>
                                  </p:childTnLst>
                                </p:cTn>
                              </p:par>
                              <p:par>
                                <p:cTn id="528" presetID="1" presetClass="entr" presetSubtype="0" fill="hold" grpId="0" nodeType="withEffect">
                                  <p:stCondLst>
                                    <p:cond delay="0"/>
                                  </p:stCondLst>
                                  <p:childTnLst>
                                    <p:set>
                                      <p:cBhvr>
                                        <p:cTn id="529" dur="1" fill="hold">
                                          <p:stCondLst>
                                            <p:cond delay="0"/>
                                          </p:stCondLst>
                                        </p:cTn>
                                        <p:tgtEl>
                                          <p:spTgt spid="346"/>
                                        </p:tgtEl>
                                        <p:attrNameLst>
                                          <p:attrName>style.visibility</p:attrName>
                                        </p:attrNameLst>
                                      </p:cBhvr>
                                      <p:to>
                                        <p:strVal val="visible"/>
                                      </p:to>
                                    </p:set>
                                  </p:childTnLst>
                                </p:cTn>
                              </p:par>
                              <p:par>
                                <p:cTn id="530"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531" dur="1500" fill="hold"/>
                                        <p:tgtEl>
                                          <p:spTgt spid="346"/>
                                        </p:tgtEl>
                                        <p:attrNameLst>
                                          <p:attrName>ppt_x</p:attrName>
                                          <p:attrName>ppt_y</p:attrName>
                                        </p:attrNameLst>
                                      </p:cBhvr>
                                      <p:rCtr x="191" y="6786"/>
                                    </p:animMotion>
                                  </p:childTnLst>
                                </p:cTn>
                              </p:par>
                              <p:par>
                                <p:cTn id="532" presetID="10" presetClass="exit" presetSubtype="0" repeatCount="indefinite" fill="hold" grpId="2" nodeType="withEffect">
                                  <p:stCondLst>
                                    <p:cond delay="0"/>
                                  </p:stCondLst>
                                  <p:childTnLst>
                                    <p:animEffect transition="out" filter="fade">
                                      <p:cBhvr>
                                        <p:cTn id="533" dur="1500"/>
                                        <p:tgtEl>
                                          <p:spTgt spid="346"/>
                                        </p:tgtEl>
                                      </p:cBhvr>
                                    </p:animEffect>
                                    <p:set>
                                      <p:cBhvr>
                                        <p:cTn id="534" dur="1" fill="hold">
                                          <p:stCondLst>
                                            <p:cond delay="1499"/>
                                          </p:stCondLst>
                                        </p:cTn>
                                        <p:tgtEl>
                                          <p:spTgt spid="346"/>
                                        </p:tgtEl>
                                        <p:attrNameLst>
                                          <p:attrName>style.visibility</p:attrName>
                                        </p:attrNameLst>
                                      </p:cBhvr>
                                      <p:to>
                                        <p:strVal val="hidden"/>
                                      </p:to>
                                    </p:set>
                                  </p:childTnLst>
                                </p:cTn>
                              </p:par>
                              <p:par>
                                <p:cTn id="535" presetID="1" presetClass="entr" presetSubtype="0" fill="hold" grpId="2" nodeType="withEffect">
                                  <p:stCondLst>
                                    <p:cond delay="0"/>
                                  </p:stCondLst>
                                  <p:childTnLst>
                                    <p:set>
                                      <p:cBhvr>
                                        <p:cTn id="536" dur="1" fill="hold">
                                          <p:stCondLst>
                                            <p:cond delay="0"/>
                                          </p:stCondLst>
                                        </p:cTn>
                                        <p:tgtEl>
                                          <p:spTgt spid="350"/>
                                        </p:tgtEl>
                                        <p:attrNameLst>
                                          <p:attrName>style.visibility</p:attrName>
                                        </p:attrNameLst>
                                      </p:cBhvr>
                                      <p:to>
                                        <p:strVal val="visible"/>
                                      </p:to>
                                    </p:set>
                                  </p:childTnLst>
                                </p:cTn>
                              </p:par>
                              <p:par>
                                <p:cTn id="537"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538" dur="1500" spd="-100000" fill="hold"/>
                                        <p:tgtEl>
                                          <p:spTgt spid="350"/>
                                        </p:tgtEl>
                                        <p:attrNameLst>
                                          <p:attrName>ppt_x</p:attrName>
                                          <p:attrName>ppt_y</p:attrName>
                                        </p:attrNameLst>
                                      </p:cBhvr>
                                      <p:rCtr x="2055" y="4244"/>
                                    </p:animMotion>
                                  </p:childTnLst>
                                </p:cTn>
                              </p:par>
                              <p:par>
                                <p:cTn id="539" presetID="10" presetClass="exit" presetSubtype="0" repeatCount="indefinite" fill="hold" grpId="1" nodeType="withEffect">
                                  <p:stCondLst>
                                    <p:cond delay="0"/>
                                  </p:stCondLst>
                                  <p:childTnLst>
                                    <p:animEffect transition="out" filter="fade">
                                      <p:cBhvr>
                                        <p:cTn id="540" dur="1500"/>
                                        <p:tgtEl>
                                          <p:spTgt spid="350"/>
                                        </p:tgtEl>
                                      </p:cBhvr>
                                    </p:animEffect>
                                    <p:set>
                                      <p:cBhvr>
                                        <p:cTn id="541" dur="1" fill="hold">
                                          <p:stCondLst>
                                            <p:cond delay="1499"/>
                                          </p:stCondLst>
                                        </p:cTn>
                                        <p:tgtEl>
                                          <p:spTgt spid="350"/>
                                        </p:tgtEl>
                                        <p:attrNameLst>
                                          <p:attrName>style.visibility</p:attrName>
                                        </p:attrNameLst>
                                      </p:cBhvr>
                                      <p:to>
                                        <p:strVal val="hidden"/>
                                      </p:to>
                                    </p:set>
                                  </p:childTnLst>
                                </p:cTn>
                              </p:par>
                              <p:par>
                                <p:cTn id="542" presetID="1" presetClass="entr" presetSubtype="0" fill="hold" grpId="0" nodeType="withEffect">
                                  <p:stCondLst>
                                    <p:cond delay="0"/>
                                  </p:stCondLst>
                                  <p:childTnLst>
                                    <p:set>
                                      <p:cBhvr>
                                        <p:cTn id="543" dur="1" fill="hold">
                                          <p:stCondLst>
                                            <p:cond delay="0"/>
                                          </p:stCondLst>
                                        </p:cTn>
                                        <p:tgtEl>
                                          <p:spTgt spid="355"/>
                                        </p:tgtEl>
                                        <p:attrNameLst>
                                          <p:attrName>style.visibility</p:attrName>
                                        </p:attrNameLst>
                                      </p:cBhvr>
                                      <p:to>
                                        <p:strVal val="visible"/>
                                      </p:to>
                                    </p:set>
                                  </p:childTnLst>
                                </p:cTn>
                              </p:par>
                              <p:par>
                                <p:cTn id="544" presetID="37" presetClass="path" presetSubtype="0" repeatCount="indefinite" fill="hold" grpId="1" nodeType="withEffect">
                                  <p:stCondLst>
                                    <p:cond delay="0"/>
                                  </p:stCondLst>
                                  <p:childTnLst>
                                    <p:animMotion origin="layout" path="M 1.88154E-6 -4.3123E-7 C 0.00013 -0.03177 0.00893 -0.09192 0.01902 -0.1187 " pathEditMode="relative" rAng="0" ptsTypes="AA">
                                      <p:cBhvr>
                                        <p:cTn id="545" dur="1500" fill="hold"/>
                                        <p:tgtEl>
                                          <p:spTgt spid="355"/>
                                        </p:tgtEl>
                                        <p:attrNameLst>
                                          <p:attrName>ppt_x</p:attrName>
                                          <p:attrName>ppt_y</p:attrName>
                                        </p:attrNameLst>
                                      </p:cBhvr>
                                      <p:rCtr x="945" y="-5946"/>
                                    </p:animMotion>
                                  </p:childTnLst>
                                </p:cTn>
                              </p:par>
                              <p:par>
                                <p:cTn id="546" presetID="10" presetClass="exit" presetSubtype="0" repeatCount="indefinite" fill="hold" grpId="2" nodeType="withEffect">
                                  <p:stCondLst>
                                    <p:cond delay="0"/>
                                  </p:stCondLst>
                                  <p:childTnLst>
                                    <p:animEffect transition="out" filter="fade">
                                      <p:cBhvr>
                                        <p:cTn id="547" dur="1500"/>
                                        <p:tgtEl>
                                          <p:spTgt spid="355"/>
                                        </p:tgtEl>
                                      </p:cBhvr>
                                    </p:animEffect>
                                    <p:set>
                                      <p:cBhvr>
                                        <p:cTn id="548" dur="1" fill="hold">
                                          <p:stCondLst>
                                            <p:cond delay="1499"/>
                                          </p:stCondLst>
                                        </p:cTn>
                                        <p:tgtEl>
                                          <p:spTgt spid="355"/>
                                        </p:tgtEl>
                                        <p:attrNameLst>
                                          <p:attrName>style.visibility</p:attrName>
                                        </p:attrNameLst>
                                      </p:cBhvr>
                                      <p:to>
                                        <p:strVal val="hidden"/>
                                      </p:to>
                                    </p:set>
                                  </p:childTnLst>
                                </p:cTn>
                              </p:par>
                              <p:par>
                                <p:cTn id="549" presetID="1" presetClass="entr" presetSubtype="0" fill="hold" grpId="0" nodeType="withEffect">
                                  <p:stCondLst>
                                    <p:cond delay="0"/>
                                  </p:stCondLst>
                                  <p:childTnLst>
                                    <p:set>
                                      <p:cBhvr>
                                        <p:cTn id="550" dur="1" fill="hold">
                                          <p:stCondLst>
                                            <p:cond delay="0"/>
                                          </p:stCondLst>
                                        </p:cTn>
                                        <p:tgtEl>
                                          <p:spTgt spid="342"/>
                                        </p:tgtEl>
                                        <p:attrNameLst>
                                          <p:attrName>style.visibility</p:attrName>
                                        </p:attrNameLst>
                                      </p:cBhvr>
                                      <p:to>
                                        <p:strVal val="visible"/>
                                      </p:to>
                                    </p:set>
                                  </p:childTnLst>
                                </p:cTn>
                              </p:par>
                              <p:par>
                                <p:cTn id="551" presetID="37" presetClass="path" presetSubtype="0" repeatCount="indefinite" fill="hold" grpId="1" nodeType="withEffect">
                                  <p:stCondLst>
                                    <p:cond delay="0"/>
                                  </p:stCondLst>
                                  <p:childTnLst>
                                    <p:animMotion origin="layout" path="M -3.66097E-6 -4.78438E-6 C -0.00063 -0.03018 -0.0134 -0.08783 -0.02795 -0.1137 " pathEditMode="relative" rAng="0" ptsTypes="AA">
                                      <p:cBhvr>
                                        <p:cTn id="552" dur="1500" fill="hold"/>
                                        <p:tgtEl>
                                          <p:spTgt spid="342"/>
                                        </p:tgtEl>
                                        <p:attrNameLst>
                                          <p:attrName>ppt_x</p:attrName>
                                          <p:attrName>ppt_y</p:attrName>
                                        </p:attrNameLst>
                                      </p:cBhvr>
                                      <p:rCtr x="-1404" y="-5697"/>
                                    </p:animMotion>
                                  </p:childTnLst>
                                </p:cTn>
                              </p:par>
                              <p:par>
                                <p:cTn id="553" presetID="10" presetClass="exit" presetSubtype="0" repeatCount="indefinite" fill="hold" grpId="2" nodeType="withEffect">
                                  <p:stCondLst>
                                    <p:cond delay="0"/>
                                  </p:stCondLst>
                                  <p:childTnLst>
                                    <p:animEffect transition="out" filter="fade">
                                      <p:cBhvr>
                                        <p:cTn id="554" dur="1500"/>
                                        <p:tgtEl>
                                          <p:spTgt spid="342"/>
                                        </p:tgtEl>
                                      </p:cBhvr>
                                    </p:animEffect>
                                    <p:set>
                                      <p:cBhvr>
                                        <p:cTn id="555" dur="1" fill="hold">
                                          <p:stCondLst>
                                            <p:cond delay="1499"/>
                                          </p:stCondLst>
                                        </p:cTn>
                                        <p:tgtEl>
                                          <p:spTgt spid="342"/>
                                        </p:tgtEl>
                                        <p:attrNameLst>
                                          <p:attrName>style.visibility</p:attrName>
                                        </p:attrNameLst>
                                      </p:cBhvr>
                                      <p:to>
                                        <p:strVal val="hidden"/>
                                      </p:to>
                                    </p:set>
                                  </p:childTnLst>
                                </p:cTn>
                              </p:par>
                              <p:par>
                                <p:cTn id="556" presetID="1" presetClass="entr" presetSubtype="0" fill="hold" grpId="0" nodeType="withEffect">
                                  <p:stCondLst>
                                    <p:cond delay="0"/>
                                  </p:stCondLst>
                                  <p:childTnLst>
                                    <p:set>
                                      <p:cBhvr>
                                        <p:cTn id="557" dur="1" fill="hold">
                                          <p:stCondLst>
                                            <p:cond delay="0"/>
                                          </p:stCondLst>
                                        </p:cTn>
                                        <p:tgtEl>
                                          <p:spTgt spid="347"/>
                                        </p:tgtEl>
                                        <p:attrNameLst>
                                          <p:attrName>style.visibility</p:attrName>
                                        </p:attrNameLst>
                                      </p:cBhvr>
                                      <p:to>
                                        <p:strVal val="visible"/>
                                      </p:to>
                                    </p:set>
                                  </p:childTnLst>
                                </p:cTn>
                              </p:par>
                              <p:par>
                                <p:cTn id="558"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559" dur="1500" spd="-100000" fill="hold"/>
                                        <p:tgtEl>
                                          <p:spTgt spid="347"/>
                                        </p:tgtEl>
                                        <p:attrNameLst>
                                          <p:attrName>ppt_x</p:attrName>
                                          <p:attrName>ppt_y</p:attrName>
                                        </p:attrNameLst>
                                      </p:cBhvr>
                                      <p:rCtr x="-166" y="6786"/>
                                    </p:animMotion>
                                  </p:childTnLst>
                                </p:cTn>
                              </p:par>
                              <p:par>
                                <p:cTn id="560" presetID="10" presetClass="exit" presetSubtype="0" repeatCount="indefinite" fill="hold" grpId="2" nodeType="withEffect">
                                  <p:stCondLst>
                                    <p:cond delay="0"/>
                                  </p:stCondLst>
                                  <p:childTnLst>
                                    <p:animEffect transition="out" filter="fade">
                                      <p:cBhvr>
                                        <p:cTn id="561" dur="1500"/>
                                        <p:tgtEl>
                                          <p:spTgt spid="347"/>
                                        </p:tgtEl>
                                      </p:cBhvr>
                                    </p:animEffect>
                                    <p:set>
                                      <p:cBhvr>
                                        <p:cTn id="562" dur="1" fill="hold">
                                          <p:stCondLst>
                                            <p:cond delay="1499"/>
                                          </p:stCondLst>
                                        </p:cTn>
                                        <p:tgtEl>
                                          <p:spTgt spid="347"/>
                                        </p:tgtEl>
                                        <p:attrNameLst>
                                          <p:attrName>style.visibility</p:attrName>
                                        </p:attrNameLst>
                                      </p:cBhvr>
                                      <p:to>
                                        <p:strVal val="hidden"/>
                                      </p:to>
                                    </p:set>
                                  </p:childTnLst>
                                </p:cTn>
                              </p:par>
                              <p:par>
                                <p:cTn id="563" presetID="1" presetClass="entr" presetSubtype="0" fill="hold" grpId="0" nodeType="withEffect">
                                  <p:stCondLst>
                                    <p:cond delay="0"/>
                                  </p:stCondLst>
                                  <p:childTnLst>
                                    <p:set>
                                      <p:cBhvr>
                                        <p:cTn id="564" dur="1" fill="hold">
                                          <p:stCondLst>
                                            <p:cond delay="0"/>
                                          </p:stCondLst>
                                        </p:cTn>
                                        <p:tgtEl>
                                          <p:spTgt spid="349"/>
                                        </p:tgtEl>
                                        <p:attrNameLst>
                                          <p:attrName>style.visibility</p:attrName>
                                        </p:attrNameLst>
                                      </p:cBhvr>
                                      <p:to>
                                        <p:strVal val="visible"/>
                                      </p:to>
                                    </p:set>
                                  </p:childTnLst>
                                </p:cTn>
                              </p:par>
                              <p:par>
                                <p:cTn id="565"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566" dur="1500" spd="-100000" fill="hold"/>
                                        <p:tgtEl>
                                          <p:spTgt spid="349"/>
                                        </p:tgtEl>
                                        <p:attrNameLst>
                                          <p:attrName>ppt_x</p:attrName>
                                          <p:attrName>ppt_y</p:attrName>
                                        </p:attrNameLst>
                                      </p:cBhvr>
                                      <p:rCtr x="472" y="5924"/>
                                    </p:animMotion>
                                  </p:childTnLst>
                                </p:cTn>
                              </p:par>
                              <p:par>
                                <p:cTn id="567" presetID="10" presetClass="exit" presetSubtype="0" repeatCount="indefinite" fill="hold" grpId="2" nodeType="withEffect">
                                  <p:stCondLst>
                                    <p:cond delay="0"/>
                                  </p:stCondLst>
                                  <p:childTnLst>
                                    <p:animEffect transition="out" filter="fade">
                                      <p:cBhvr>
                                        <p:cTn id="568" dur="1500"/>
                                        <p:tgtEl>
                                          <p:spTgt spid="349"/>
                                        </p:tgtEl>
                                      </p:cBhvr>
                                    </p:animEffect>
                                    <p:set>
                                      <p:cBhvr>
                                        <p:cTn id="569" dur="1" fill="hold">
                                          <p:stCondLst>
                                            <p:cond delay="1499"/>
                                          </p:stCondLst>
                                        </p:cTn>
                                        <p:tgtEl>
                                          <p:spTgt spid="349"/>
                                        </p:tgtEl>
                                        <p:attrNameLst>
                                          <p:attrName>style.visibility</p:attrName>
                                        </p:attrNameLst>
                                      </p:cBhvr>
                                      <p:to>
                                        <p:strVal val="hidden"/>
                                      </p:to>
                                    </p:set>
                                  </p:childTnLst>
                                </p:cTn>
                              </p:par>
                              <p:par>
                                <p:cTn id="570" presetID="1" presetClass="entr" presetSubtype="0" fill="hold" grpId="2" nodeType="withEffect">
                                  <p:stCondLst>
                                    <p:cond delay="0"/>
                                  </p:stCondLst>
                                  <p:childTnLst>
                                    <p:set>
                                      <p:cBhvr>
                                        <p:cTn id="571" dur="1" fill="hold">
                                          <p:stCondLst>
                                            <p:cond delay="0"/>
                                          </p:stCondLst>
                                        </p:cTn>
                                        <p:tgtEl>
                                          <p:spTgt spid="351"/>
                                        </p:tgtEl>
                                        <p:attrNameLst>
                                          <p:attrName>style.visibility</p:attrName>
                                        </p:attrNameLst>
                                      </p:cBhvr>
                                      <p:to>
                                        <p:strVal val="visible"/>
                                      </p:to>
                                    </p:set>
                                  </p:childTnLst>
                                </p:cTn>
                              </p:par>
                              <p:par>
                                <p:cTn id="572"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573" dur="1500" fill="hold"/>
                                        <p:tgtEl>
                                          <p:spTgt spid="351"/>
                                        </p:tgtEl>
                                        <p:attrNameLst>
                                          <p:attrName>ppt_x</p:attrName>
                                          <p:attrName>ppt_y</p:attrName>
                                        </p:attrNameLst>
                                      </p:cBhvr>
                                      <p:rCtr x="1838" y="3654"/>
                                    </p:animMotion>
                                  </p:childTnLst>
                                </p:cTn>
                              </p:par>
                              <p:par>
                                <p:cTn id="574" presetID="10" presetClass="exit" presetSubtype="0" repeatCount="indefinite" fill="hold" grpId="1" nodeType="withEffect">
                                  <p:stCondLst>
                                    <p:cond delay="0"/>
                                  </p:stCondLst>
                                  <p:childTnLst>
                                    <p:animEffect transition="out" filter="fade">
                                      <p:cBhvr>
                                        <p:cTn id="575" dur="1500"/>
                                        <p:tgtEl>
                                          <p:spTgt spid="351"/>
                                        </p:tgtEl>
                                      </p:cBhvr>
                                    </p:animEffect>
                                    <p:set>
                                      <p:cBhvr>
                                        <p:cTn id="576" dur="1" fill="hold">
                                          <p:stCondLst>
                                            <p:cond delay="1499"/>
                                          </p:stCondLst>
                                        </p:cTn>
                                        <p:tgtEl>
                                          <p:spTgt spid="351"/>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353"/>
                                        </p:tgtEl>
                                        <p:attrNameLst>
                                          <p:attrName>style.visibility</p:attrName>
                                        </p:attrNameLst>
                                      </p:cBhvr>
                                      <p:to>
                                        <p:strVal val="visible"/>
                                      </p:to>
                                    </p:set>
                                  </p:childTnLst>
                                </p:cTn>
                              </p:par>
                              <p:par>
                                <p:cTn id="579" presetID="37" presetClass="path" presetSubtype="0" repeatCount="indefinite" fill="hold" grpId="1" nodeType="withEffect">
                                  <p:stCondLst>
                                    <p:cond delay="0"/>
                                  </p:stCondLst>
                                  <p:childTnLst>
                                    <p:animMotion origin="layout" path="M 2.02451E-6 -3.22288E-6 C 0.00064 0.0286 0.00957 0.08738 0.01634 0.1237 " pathEditMode="relative" rAng="0" ptsTypes="AA">
                                      <p:cBhvr>
                                        <p:cTn id="580" dur="1500" spd="-100000" fill="hold"/>
                                        <p:tgtEl>
                                          <p:spTgt spid="353"/>
                                        </p:tgtEl>
                                        <p:attrNameLst>
                                          <p:attrName>ppt_x</p:attrName>
                                          <p:attrName>ppt_y</p:attrName>
                                        </p:attrNameLst>
                                      </p:cBhvr>
                                      <p:rCtr x="817" y="6173"/>
                                    </p:animMotion>
                                  </p:childTnLst>
                                </p:cTn>
                              </p:par>
                              <p:par>
                                <p:cTn id="581" presetID="10" presetClass="exit" presetSubtype="0" repeatCount="indefinite" fill="hold" grpId="2" nodeType="withEffect">
                                  <p:stCondLst>
                                    <p:cond delay="0"/>
                                  </p:stCondLst>
                                  <p:childTnLst>
                                    <p:animEffect transition="out" filter="fade">
                                      <p:cBhvr>
                                        <p:cTn id="582" dur="1500"/>
                                        <p:tgtEl>
                                          <p:spTgt spid="353"/>
                                        </p:tgtEl>
                                      </p:cBhvr>
                                    </p:animEffect>
                                    <p:set>
                                      <p:cBhvr>
                                        <p:cTn id="583" dur="1" fill="hold">
                                          <p:stCondLst>
                                            <p:cond delay="1499"/>
                                          </p:stCondLst>
                                        </p:cTn>
                                        <p:tgtEl>
                                          <p:spTgt spid="353"/>
                                        </p:tgtEl>
                                        <p:attrNameLst>
                                          <p:attrName>style.visibility</p:attrName>
                                        </p:attrNameLst>
                                      </p:cBhvr>
                                      <p:to>
                                        <p:strVal val="hidden"/>
                                      </p:to>
                                    </p:set>
                                  </p:childTnLst>
                                </p:cTn>
                              </p:par>
                              <p:par>
                                <p:cTn id="584" presetID="1" presetClass="entr" presetSubtype="0" fill="hold" grpId="0" nodeType="withEffect">
                                  <p:stCondLst>
                                    <p:cond delay="0"/>
                                  </p:stCondLst>
                                  <p:childTnLst>
                                    <p:set>
                                      <p:cBhvr>
                                        <p:cTn id="585" dur="1" fill="hold">
                                          <p:stCondLst>
                                            <p:cond delay="0"/>
                                          </p:stCondLst>
                                        </p:cTn>
                                        <p:tgtEl>
                                          <p:spTgt spid="354"/>
                                        </p:tgtEl>
                                        <p:attrNameLst>
                                          <p:attrName>style.visibility</p:attrName>
                                        </p:attrNameLst>
                                      </p:cBhvr>
                                      <p:to>
                                        <p:strVal val="visible"/>
                                      </p:to>
                                    </p:set>
                                  </p:childTnLst>
                                </p:cTn>
                              </p:par>
                              <p:par>
                                <p:cTn id="586" presetID="37" presetClass="path" presetSubtype="0" repeatCount="indefinite" fill="hold" grpId="1" nodeType="withEffect">
                                  <p:stCondLst>
                                    <p:cond delay="0"/>
                                  </p:stCondLst>
                                  <p:childTnLst>
                                    <p:animMotion origin="layout" path="M -1.26117E-6 1.5025E-6 C 0.00038 -0.03064 0.01838 -0.08829 0.03881 -0.11371 " pathEditMode="relative" rAng="0" ptsTypes="AA">
                                      <p:cBhvr>
                                        <p:cTn id="587" dur="1500" spd="-100000" fill="hold"/>
                                        <p:tgtEl>
                                          <p:spTgt spid="354"/>
                                        </p:tgtEl>
                                        <p:attrNameLst>
                                          <p:attrName>ppt_x</p:attrName>
                                          <p:attrName>ppt_y</p:attrName>
                                        </p:attrNameLst>
                                      </p:cBhvr>
                                      <p:rCtr x="1940" y="-5697"/>
                                    </p:animMotion>
                                  </p:childTnLst>
                                </p:cTn>
                              </p:par>
                              <p:par>
                                <p:cTn id="588" presetID="10" presetClass="exit" presetSubtype="0" repeatCount="indefinite" fill="hold" grpId="2" nodeType="withEffect">
                                  <p:stCondLst>
                                    <p:cond delay="0"/>
                                  </p:stCondLst>
                                  <p:childTnLst>
                                    <p:animEffect transition="out" filter="fade">
                                      <p:cBhvr>
                                        <p:cTn id="589" dur="1500"/>
                                        <p:tgtEl>
                                          <p:spTgt spid="354"/>
                                        </p:tgtEl>
                                      </p:cBhvr>
                                    </p:animEffect>
                                    <p:set>
                                      <p:cBhvr>
                                        <p:cTn id="590" dur="1" fill="hold">
                                          <p:stCondLst>
                                            <p:cond delay="1499"/>
                                          </p:stCondLst>
                                        </p:cTn>
                                        <p:tgtEl>
                                          <p:spTgt spid="354"/>
                                        </p:tgtEl>
                                        <p:attrNameLst>
                                          <p:attrName>style.visibility</p:attrName>
                                        </p:attrNameLst>
                                      </p:cBhvr>
                                      <p:to>
                                        <p:strVal val="hidden"/>
                                      </p:to>
                                    </p:set>
                                  </p:childTnLst>
                                </p:cTn>
                              </p:par>
                              <p:par>
                                <p:cTn id="591" presetID="1" presetClass="entr" presetSubtype="0" fill="hold" grpId="0" nodeType="withEffect">
                                  <p:stCondLst>
                                    <p:cond delay="0"/>
                                  </p:stCondLst>
                                  <p:childTnLst>
                                    <p:set>
                                      <p:cBhvr>
                                        <p:cTn id="592" dur="1" fill="hold">
                                          <p:stCondLst>
                                            <p:cond delay="0"/>
                                          </p:stCondLst>
                                        </p:cTn>
                                        <p:tgtEl>
                                          <p:spTgt spid="719"/>
                                        </p:tgtEl>
                                        <p:attrNameLst>
                                          <p:attrName>style.visibility</p:attrName>
                                        </p:attrNameLst>
                                      </p:cBhvr>
                                      <p:to>
                                        <p:strVal val="visible"/>
                                      </p:to>
                                    </p:set>
                                  </p:childTnLst>
                                </p:cTn>
                              </p:par>
                              <p:par>
                                <p:cTn id="593" presetID="37" presetClass="path" presetSubtype="0" repeatCount="indefinite" fill="hold" grpId="1" nodeType="withEffect">
                                  <p:stCondLst>
                                    <p:cond delay="0"/>
                                  </p:stCondLst>
                                  <p:childTnLst>
                                    <p:animMotion origin="layout" path="M -2.23896E-6 -1.97458E-6 C 0.00039 0.02973 -0.00089 0.07036 0.00945 0.1187 " pathEditMode="relative" rAng="0" ptsTypes="AA">
                                      <p:cBhvr>
                                        <p:cTn id="594" dur="1500" fill="hold"/>
                                        <p:tgtEl>
                                          <p:spTgt spid="719"/>
                                        </p:tgtEl>
                                        <p:attrNameLst>
                                          <p:attrName>ppt_x</p:attrName>
                                          <p:attrName>ppt_y</p:attrName>
                                        </p:attrNameLst>
                                      </p:cBhvr>
                                      <p:rCtr x="472" y="5924"/>
                                    </p:animMotion>
                                  </p:childTnLst>
                                </p:cTn>
                              </p:par>
                              <p:par>
                                <p:cTn id="595" presetID="10" presetClass="exit" presetSubtype="0" repeatCount="indefinite" fill="hold" grpId="2" nodeType="withEffect">
                                  <p:stCondLst>
                                    <p:cond delay="0"/>
                                  </p:stCondLst>
                                  <p:childTnLst>
                                    <p:animEffect transition="out" filter="fade">
                                      <p:cBhvr>
                                        <p:cTn id="596" dur="1500"/>
                                        <p:tgtEl>
                                          <p:spTgt spid="719"/>
                                        </p:tgtEl>
                                      </p:cBhvr>
                                    </p:animEffect>
                                    <p:set>
                                      <p:cBhvr>
                                        <p:cTn id="597" dur="1" fill="hold">
                                          <p:stCondLst>
                                            <p:cond delay="1499"/>
                                          </p:stCondLst>
                                        </p:cTn>
                                        <p:tgtEl>
                                          <p:spTgt spid="719"/>
                                        </p:tgtEl>
                                        <p:attrNameLst>
                                          <p:attrName>style.visibility</p:attrName>
                                        </p:attrNameLst>
                                      </p:cBhvr>
                                      <p:to>
                                        <p:strVal val="hidden"/>
                                      </p:to>
                                    </p:set>
                                  </p:childTnLst>
                                </p:cTn>
                              </p:par>
                              <p:par>
                                <p:cTn id="598" presetID="1" presetClass="entr" presetSubtype="0" fill="hold" grpId="0" nodeType="withEffect">
                                  <p:stCondLst>
                                    <p:cond delay="0"/>
                                  </p:stCondLst>
                                  <p:childTnLst>
                                    <p:set>
                                      <p:cBhvr>
                                        <p:cTn id="599" dur="1" fill="hold">
                                          <p:stCondLst>
                                            <p:cond delay="0"/>
                                          </p:stCondLst>
                                        </p:cTn>
                                        <p:tgtEl>
                                          <p:spTgt spid="344"/>
                                        </p:tgtEl>
                                        <p:attrNameLst>
                                          <p:attrName>style.visibility</p:attrName>
                                        </p:attrNameLst>
                                      </p:cBhvr>
                                      <p:to>
                                        <p:strVal val="visible"/>
                                      </p:to>
                                    </p:set>
                                  </p:childTnLst>
                                </p:cTn>
                              </p:par>
                              <p:par>
                                <p:cTn id="600" presetID="37" presetClass="path" presetSubtype="0" repeatCount="indefinite" fill="hold" grpId="1" nodeType="withEffect">
                                  <p:stCondLst>
                                    <p:cond delay="0"/>
                                  </p:stCondLst>
                                  <p:childTnLst>
                                    <p:animMotion origin="layout" path="M -4.48813E-6 4.80708E-6 C -0.00051 0.05356 -0.0097 0.07444 -0.0471 0.08647 " pathEditMode="relative" rAng="0" ptsTypes="AA">
                                      <p:cBhvr>
                                        <p:cTn id="601" dur="1500" spd="-100000" fill="hold"/>
                                        <p:tgtEl>
                                          <p:spTgt spid="344"/>
                                        </p:tgtEl>
                                        <p:attrNameLst>
                                          <p:attrName>ppt_x</p:attrName>
                                          <p:attrName>ppt_y</p:attrName>
                                        </p:attrNameLst>
                                      </p:cBhvr>
                                      <p:rCtr x="-2362" y="4312"/>
                                    </p:animMotion>
                                  </p:childTnLst>
                                </p:cTn>
                              </p:par>
                              <p:par>
                                <p:cTn id="602" presetID="10" presetClass="exit" presetSubtype="0" repeatCount="indefinite" fill="hold" grpId="2" nodeType="withEffect">
                                  <p:stCondLst>
                                    <p:cond delay="0"/>
                                  </p:stCondLst>
                                  <p:childTnLst>
                                    <p:animEffect transition="out" filter="fade">
                                      <p:cBhvr>
                                        <p:cTn id="603" dur="1500"/>
                                        <p:tgtEl>
                                          <p:spTgt spid="344"/>
                                        </p:tgtEl>
                                      </p:cBhvr>
                                    </p:animEffect>
                                    <p:set>
                                      <p:cBhvr>
                                        <p:cTn id="604" dur="1" fill="hold">
                                          <p:stCondLst>
                                            <p:cond delay="1499"/>
                                          </p:stCondLst>
                                        </p:cTn>
                                        <p:tgtEl>
                                          <p:spTgt spid="344"/>
                                        </p:tgtEl>
                                        <p:attrNameLst>
                                          <p:attrName>style.visibility</p:attrName>
                                        </p:attrNameLst>
                                      </p:cBhvr>
                                      <p:to>
                                        <p:strVal val="hidden"/>
                                      </p:to>
                                    </p:set>
                                  </p:childTnLst>
                                </p:cTn>
                              </p:par>
                              <p:par>
                                <p:cTn id="605" presetID="1" presetClass="entr" presetSubtype="0" fill="hold" grpId="0" nodeType="withEffect">
                                  <p:stCondLst>
                                    <p:cond delay="0"/>
                                  </p:stCondLst>
                                  <p:childTnLst>
                                    <p:set>
                                      <p:cBhvr>
                                        <p:cTn id="606" dur="1" fill="hold">
                                          <p:stCondLst>
                                            <p:cond delay="0"/>
                                          </p:stCondLst>
                                        </p:cTn>
                                        <p:tgtEl>
                                          <p:spTgt spid="345"/>
                                        </p:tgtEl>
                                        <p:attrNameLst>
                                          <p:attrName>style.visibility</p:attrName>
                                        </p:attrNameLst>
                                      </p:cBhvr>
                                      <p:to>
                                        <p:strVal val="visible"/>
                                      </p:to>
                                    </p:set>
                                  </p:childTnLst>
                                </p:cTn>
                              </p:par>
                              <p:par>
                                <p:cTn id="607" presetID="37" presetClass="path" presetSubtype="0" repeatCount="indefinite" fill="hold" grpId="1" nodeType="withEffect">
                                  <p:stCondLst>
                                    <p:cond delay="0"/>
                                  </p:stCondLst>
                                  <p:childTnLst>
                                    <p:animMotion origin="layout" path="M 1.2918E-6 2.66001E-6 C -0.00051 0.05356 -0.0097 0.07444 -0.0471 0.08647 " pathEditMode="relative" rAng="0" ptsTypes="AA">
                                      <p:cBhvr>
                                        <p:cTn id="608" dur="1500" fill="hold"/>
                                        <p:tgtEl>
                                          <p:spTgt spid="345"/>
                                        </p:tgtEl>
                                        <p:attrNameLst>
                                          <p:attrName>ppt_x</p:attrName>
                                          <p:attrName>ppt_y</p:attrName>
                                        </p:attrNameLst>
                                      </p:cBhvr>
                                      <p:rCtr x="-2362" y="4312"/>
                                    </p:animMotion>
                                  </p:childTnLst>
                                </p:cTn>
                              </p:par>
                              <p:par>
                                <p:cTn id="609" presetID="10" presetClass="exit" presetSubtype="0" repeatCount="indefinite" fill="hold" grpId="2" nodeType="withEffect">
                                  <p:stCondLst>
                                    <p:cond delay="0"/>
                                  </p:stCondLst>
                                  <p:childTnLst>
                                    <p:animEffect transition="out" filter="fade">
                                      <p:cBhvr>
                                        <p:cTn id="610" dur="1500"/>
                                        <p:tgtEl>
                                          <p:spTgt spid="345"/>
                                        </p:tgtEl>
                                      </p:cBhvr>
                                    </p:animEffect>
                                    <p:set>
                                      <p:cBhvr>
                                        <p:cTn id="611" dur="1" fill="hold">
                                          <p:stCondLst>
                                            <p:cond delay="1499"/>
                                          </p:stCondLst>
                                        </p:cTn>
                                        <p:tgtEl>
                                          <p:spTgt spid="345"/>
                                        </p:tgtEl>
                                        <p:attrNameLst>
                                          <p:attrName>style.visibility</p:attrName>
                                        </p:attrNameLst>
                                      </p:cBhvr>
                                      <p:to>
                                        <p:strVal val="hidden"/>
                                      </p:to>
                                    </p:set>
                                  </p:childTnLst>
                                </p:cTn>
                              </p:par>
                            </p:childTnLst>
                          </p:cTn>
                        </p:par>
                        <p:par>
                          <p:cTn id="612" fill="hold">
                            <p:stCondLst>
                              <p:cond delay="9100"/>
                            </p:stCondLst>
                            <p:childTnLst>
                              <p:par>
                                <p:cTn id="613" presetID="10" presetClass="entr" presetSubtype="0" fill="hold" grpId="0" nodeType="afterEffect">
                                  <p:stCondLst>
                                    <p:cond delay="0"/>
                                  </p:stCondLst>
                                  <p:childTnLst>
                                    <p:set>
                                      <p:cBhvr>
                                        <p:cTn id="614" dur="1" fill="hold">
                                          <p:stCondLst>
                                            <p:cond delay="0"/>
                                          </p:stCondLst>
                                        </p:cTn>
                                        <p:tgtEl>
                                          <p:spTgt spid="718"/>
                                        </p:tgtEl>
                                        <p:attrNameLst>
                                          <p:attrName>style.visibility</p:attrName>
                                        </p:attrNameLst>
                                      </p:cBhvr>
                                      <p:to>
                                        <p:strVal val="visible"/>
                                      </p:to>
                                    </p:set>
                                    <p:animEffect transition="in" filter="fade">
                                      <p:cBhvr>
                                        <p:cTn id="615" dur="500"/>
                                        <p:tgtEl>
                                          <p:spTgt spid="718"/>
                                        </p:tgtEl>
                                      </p:cBhvr>
                                    </p:animEffect>
                                  </p:childTnLst>
                                </p:cTn>
                              </p:par>
                              <p:par>
                                <p:cTn id="616" presetID="10" presetClass="entr" presetSubtype="0" fill="hold" grpId="0" nodeType="withEffect">
                                  <p:stCondLst>
                                    <p:cond delay="0"/>
                                  </p:stCondLst>
                                  <p:childTnLst>
                                    <p:set>
                                      <p:cBhvr>
                                        <p:cTn id="617" dur="1" fill="hold">
                                          <p:stCondLst>
                                            <p:cond delay="0"/>
                                          </p:stCondLst>
                                        </p:cTn>
                                        <p:tgtEl>
                                          <p:spTgt spid="11"/>
                                        </p:tgtEl>
                                        <p:attrNameLst>
                                          <p:attrName>style.visibility</p:attrName>
                                        </p:attrNameLst>
                                      </p:cBhvr>
                                      <p:to>
                                        <p:strVal val="visible"/>
                                      </p:to>
                                    </p:set>
                                    <p:animEffect transition="in" filter="fade">
                                      <p:cBhvr>
                                        <p:cTn id="618" dur="500"/>
                                        <p:tgtEl>
                                          <p:spTgt spid="11"/>
                                        </p:tgtEl>
                                      </p:cBhvr>
                                    </p:animEffect>
                                  </p:childTnLst>
                                </p:cTn>
                              </p:par>
                              <p:par>
                                <p:cTn id="619" presetID="42" presetClass="path" presetSubtype="0" decel="100000" fill="hold" grpId="1" nodeType="withEffect">
                                  <p:stCondLst>
                                    <p:cond delay="0"/>
                                  </p:stCondLst>
                                  <p:childTnLst>
                                    <p:animMotion origin="layout" path="M 0 4.44444E-6 L 0 0.01898 " pathEditMode="relative" rAng="0" ptsTypes="AA">
                                      <p:cBhvr>
                                        <p:cTn id="620" dur="700" spd="-100000" fill="hold"/>
                                        <p:tgtEl>
                                          <p:spTgt spid="11"/>
                                        </p:tgtEl>
                                        <p:attrNameLst>
                                          <p:attrName>ppt_x</p:attrName>
                                          <p:attrName>ppt_y</p:attrName>
                                        </p:attrNameLst>
                                      </p:cBhvr>
                                      <p:rCtr x="0" y="949"/>
                                    </p:animMotion>
                                  </p:childTnLst>
                                </p:cTn>
                              </p:par>
                              <p:par>
                                <p:cTn id="621" presetID="10" presetClass="entr" presetSubtype="0" fill="hold" grpId="0" nodeType="withEffect">
                                  <p:stCondLst>
                                    <p:cond delay="250"/>
                                  </p:stCondLst>
                                  <p:childTnLst>
                                    <p:set>
                                      <p:cBhvr>
                                        <p:cTn id="622" dur="1" fill="hold">
                                          <p:stCondLst>
                                            <p:cond delay="0"/>
                                          </p:stCondLst>
                                        </p:cTn>
                                        <p:tgtEl>
                                          <p:spTgt spid="831"/>
                                        </p:tgtEl>
                                        <p:attrNameLst>
                                          <p:attrName>style.visibility</p:attrName>
                                        </p:attrNameLst>
                                      </p:cBhvr>
                                      <p:to>
                                        <p:strVal val="visible"/>
                                      </p:to>
                                    </p:set>
                                    <p:animEffect transition="in" filter="fade">
                                      <p:cBhvr>
                                        <p:cTn id="623" dur="500"/>
                                        <p:tgtEl>
                                          <p:spTgt spid="831"/>
                                        </p:tgtEl>
                                      </p:cBhvr>
                                    </p:animEffect>
                                  </p:childTnLst>
                                </p:cTn>
                              </p:par>
                              <p:par>
                                <p:cTn id="624" presetID="42" presetClass="path" presetSubtype="0" decel="100000" fill="hold" grpId="1" nodeType="withEffect">
                                  <p:stCondLst>
                                    <p:cond delay="250"/>
                                  </p:stCondLst>
                                  <p:childTnLst>
                                    <p:animMotion origin="layout" path="M 0 4.44444E-6 L 0 0.01898 " pathEditMode="relative" rAng="0" ptsTypes="AA">
                                      <p:cBhvr>
                                        <p:cTn id="625" dur="700" spd="-100000" fill="hold"/>
                                        <p:tgtEl>
                                          <p:spTgt spid="831"/>
                                        </p:tgtEl>
                                        <p:attrNameLst>
                                          <p:attrName>ppt_x</p:attrName>
                                          <p:attrName>ppt_y</p:attrName>
                                        </p:attrNameLst>
                                      </p:cBhvr>
                                      <p:rCtr x="0" y="949"/>
                                    </p:animMotion>
                                  </p:childTnLst>
                                </p:cTn>
                              </p:par>
                              <p:par>
                                <p:cTn id="626" presetID="10" presetClass="entr" presetSubtype="0" fill="hold" grpId="0" nodeType="withEffect">
                                  <p:stCondLst>
                                    <p:cond delay="500"/>
                                  </p:stCondLst>
                                  <p:childTnLst>
                                    <p:set>
                                      <p:cBhvr>
                                        <p:cTn id="627" dur="1" fill="hold">
                                          <p:stCondLst>
                                            <p:cond delay="0"/>
                                          </p:stCondLst>
                                        </p:cTn>
                                        <p:tgtEl>
                                          <p:spTgt spid="833"/>
                                        </p:tgtEl>
                                        <p:attrNameLst>
                                          <p:attrName>style.visibility</p:attrName>
                                        </p:attrNameLst>
                                      </p:cBhvr>
                                      <p:to>
                                        <p:strVal val="visible"/>
                                      </p:to>
                                    </p:set>
                                    <p:animEffect transition="in" filter="fade">
                                      <p:cBhvr>
                                        <p:cTn id="628" dur="500"/>
                                        <p:tgtEl>
                                          <p:spTgt spid="833"/>
                                        </p:tgtEl>
                                      </p:cBhvr>
                                    </p:animEffect>
                                  </p:childTnLst>
                                </p:cTn>
                              </p:par>
                              <p:par>
                                <p:cTn id="629" presetID="42" presetClass="path" presetSubtype="0" decel="100000" fill="hold" grpId="1" nodeType="withEffect">
                                  <p:stCondLst>
                                    <p:cond delay="500"/>
                                  </p:stCondLst>
                                  <p:childTnLst>
                                    <p:animMotion origin="layout" path="M 0 4.44444E-6 L 0 0.01898 " pathEditMode="relative" rAng="0" ptsTypes="AA">
                                      <p:cBhvr>
                                        <p:cTn id="630" dur="700" spd="-100000" fill="hold"/>
                                        <p:tgtEl>
                                          <p:spTgt spid="833"/>
                                        </p:tgtEl>
                                        <p:attrNameLst>
                                          <p:attrName>ppt_x</p:attrName>
                                          <p:attrName>ppt_y</p:attrName>
                                        </p:attrNameLst>
                                      </p:cBhvr>
                                      <p:rCtr x="0" y="949"/>
                                    </p:animMotion>
                                  </p:childTnLst>
                                </p:cTn>
                              </p:par>
                              <p:par>
                                <p:cTn id="631" presetID="10" presetClass="entr" presetSubtype="0" fill="hold" grpId="0" nodeType="withEffect">
                                  <p:stCondLst>
                                    <p:cond delay="750"/>
                                  </p:stCondLst>
                                  <p:childTnLst>
                                    <p:set>
                                      <p:cBhvr>
                                        <p:cTn id="632" dur="1" fill="hold">
                                          <p:stCondLst>
                                            <p:cond delay="0"/>
                                          </p:stCondLst>
                                        </p:cTn>
                                        <p:tgtEl>
                                          <p:spTgt spid="834"/>
                                        </p:tgtEl>
                                        <p:attrNameLst>
                                          <p:attrName>style.visibility</p:attrName>
                                        </p:attrNameLst>
                                      </p:cBhvr>
                                      <p:to>
                                        <p:strVal val="visible"/>
                                      </p:to>
                                    </p:set>
                                    <p:animEffect transition="in" filter="fade">
                                      <p:cBhvr>
                                        <p:cTn id="633" dur="500"/>
                                        <p:tgtEl>
                                          <p:spTgt spid="834"/>
                                        </p:tgtEl>
                                      </p:cBhvr>
                                    </p:animEffect>
                                  </p:childTnLst>
                                </p:cTn>
                              </p:par>
                              <p:par>
                                <p:cTn id="634" presetID="42" presetClass="path" presetSubtype="0" decel="100000" fill="hold" grpId="1" nodeType="withEffect">
                                  <p:stCondLst>
                                    <p:cond delay="750"/>
                                  </p:stCondLst>
                                  <p:childTnLst>
                                    <p:animMotion origin="layout" path="M 0 4.44444E-6 L 0 0.01898 " pathEditMode="relative" rAng="0" ptsTypes="AA">
                                      <p:cBhvr>
                                        <p:cTn id="635" dur="700" spd="-100000" fill="hold"/>
                                        <p:tgtEl>
                                          <p:spTgt spid="834"/>
                                        </p:tgtEl>
                                        <p:attrNameLst>
                                          <p:attrName>ppt_x</p:attrName>
                                          <p:attrName>ppt_y</p:attrName>
                                        </p:attrNameLst>
                                      </p:cBhvr>
                                      <p:rCtr x="0" y="949"/>
                                    </p:animMotion>
                                  </p:childTnLst>
                                </p:cTn>
                              </p:par>
                            </p:childTnLst>
                          </p:cTn>
                        </p:par>
                        <p:par>
                          <p:cTn id="636" fill="hold">
                            <p:stCondLst>
                              <p:cond delay="10550"/>
                            </p:stCondLst>
                            <p:childTnLst>
                              <p:par>
                                <p:cTn id="637" presetID="10" presetClass="entr" presetSubtype="0" fill="hold" nodeType="afterEffect">
                                  <p:stCondLst>
                                    <p:cond delay="0"/>
                                  </p:stCondLst>
                                  <p:childTnLst>
                                    <p:set>
                                      <p:cBhvr>
                                        <p:cTn id="638" dur="1" fill="hold">
                                          <p:stCondLst>
                                            <p:cond delay="0"/>
                                          </p:stCondLst>
                                        </p:cTn>
                                        <p:tgtEl>
                                          <p:spTgt spid="360"/>
                                        </p:tgtEl>
                                        <p:attrNameLst>
                                          <p:attrName>style.visibility</p:attrName>
                                        </p:attrNameLst>
                                      </p:cBhvr>
                                      <p:to>
                                        <p:strVal val="visible"/>
                                      </p:to>
                                    </p:set>
                                    <p:animEffect transition="in" filter="fade">
                                      <p:cBhvr>
                                        <p:cTn id="639" dur="500"/>
                                        <p:tgtEl>
                                          <p:spTgt spid="360"/>
                                        </p:tgtEl>
                                      </p:cBhvr>
                                    </p:animEffect>
                                  </p:childTnLst>
                                </p:cTn>
                              </p:par>
                              <p:par>
                                <p:cTn id="640" presetID="10" presetClass="entr" presetSubtype="0" fill="hold" nodeType="withEffect">
                                  <p:stCondLst>
                                    <p:cond delay="0"/>
                                  </p:stCondLst>
                                  <p:childTnLst>
                                    <p:set>
                                      <p:cBhvr>
                                        <p:cTn id="641" dur="1" fill="hold">
                                          <p:stCondLst>
                                            <p:cond delay="0"/>
                                          </p:stCondLst>
                                        </p:cTn>
                                        <p:tgtEl>
                                          <p:spTgt spid="390"/>
                                        </p:tgtEl>
                                        <p:attrNameLst>
                                          <p:attrName>style.visibility</p:attrName>
                                        </p:attrNameLst>
                                      </p:cBhvr>
                                      <p:to>
                                        <p:strVal val="visible"/>
                                      </p:to>
                                    </p:set>
                                    <p:animEffect transition="in" filter="fade">
                                      <p:cBhvr>
                                        <p:cTn id="642" dur="500"/>
                                        <p:tgtEl>
                                          <p:spTgt spid="390"/>
                                        </p:tgtEl>
                                      </p:cBhvr>
                                    </p:animEffect>
                                  </p:childTnLst>
                                </p:cTn>
                              </p:par>
                              <p:par>
                                <p:cTn id="643" presetID="10" presetClass="entr" presetSubtype="0" fill="hold" nodeType="withEffect">
                                  <p:stCondLst>
                                    <p:cond delay="0"/>
                                  </p:stCondLst>
                                  <p:childTnLst>
                                    <p:set>
                                      <p:cBhvr>
                                        <p:cTn id="644" dur="1" fill="hold">
                                          <p:stCondLst>
                                            <p:cond delay="0"/>
                                          </p:stCondLst>
                                        </p:cTn>
                                        <p:tgtEl>
                                          <p:spTgt spid="390"/>
                                        </p:tgtEl>
                                        <p:attrNameLst>
                                          <p:attrName>style.visibility</p:attrName>
                                        </p:attrNameLst>
                                      </p:cBhvr>
                                      <p:to>
                                        <p:strVal val="visible"/>
                                      </p:to>
                                    </p:set>
                                    <p:animEffect transition="in" filter="fade">
                                      <p:cBhvr>
                                        <p:cTn id="645" dur="500"/>
                                        <p:tgtEl>
                                          <p:spTgt spid="390"/>
                                        </p:tgtEl>
                                      </p:cBhvr>
                                    </p:animEffect>
                                  </p:childTnLst>
                                </p:cTn>
                              </p:par>
                              <p:par>
                                <p:cTn id="646" presetID="10" presetClass="entr" presetSubtype="0" fill="hold" nodeType="withEffect">
                                  <p:stCondLst>
                                    <p:cond delay="0"/>
                                  </p:stCondLst>
                                  <p:childTnLst>
                                    <p:set>
                                      <p:cBhvr>
                                        <p:cTn id="647" dur="1" fill="hold">
                                          <p:stCondLst>
                                            <p:cond delay="0"/>
                                          </p:stCondLst>
                                        </p:cTn>
                                        <p:tgtEl>
                                          <p:spTgt spid="397"/>
                                        </p:tgtEl>
                                        <p:attrNameLst>
                                          <p:attrName>style.visibility</p:attrName>
                                        </p:attrNameLst>
                                      </p:cBhvr>
                                      <p:to>
                                        <p:strVal val="visible"/>
                                      </p:to>
                                    </p:set>
                                    <p:animEffect transition="in" filter="fade">
                                      <p:cBhvr>
                                        <p:cTn id="648" dur="500"/>
                                        <p:tgtEl>
                                          <p:spTgt spid="397"/>
                                        </p:tgtEl>
                                      </p:cBhvr>
                                    </p:animEffect>
                                  </p:childTnLst>
                                </p:cTn>
                              </p:par>
                              <p:par>
                                <p:cTn id="649" presetID="10" presetClass="entr" presetSubtype="0" fill="hold" nodeType="withEffect">
                                  <p:stCondLst>
                                    <p:cond delay="0"/>
                                  </p:stCondLst>
                                  <p:childTnLst>
                                    <p:set>
                                      <p:cBhvr>
                                        <p:cTn id="650" dur="1" fill="hold">
                                          <p:stCondLst>
                                            <p:cond delay="0"/>
                                          </p:stCondLst>
                                        </p:cTn>
                                        <p:tgtEl>
                                          <p:spTgt spid="446"/>
                                        </p:tgtEl>
                                        <p:attrNameLst>
                                          <p:attrName>style.visibility</p:attrName>
                                        </p:attrNameLst>
                                      </p:cBhvr>
                                      <p:to>
                                        <p:strVal val="visible"/>
                                      </p:to>
                                    </p:set>
                                    <p:animEffect transition="in" filter="fade">
                                      <p:cBhvr>
                                        <p:cTn id="651" dur="500"/>
                                        <p:tgtEl>
                                          <p:spTgt spid="446"/>
                                        </p:tgtEl>
                                      </p:cBhvr>
                                    </p:animEffect>
                                  </p:childTnLst>
                                </p:cTn>
                              </p:par>
                              <p:par>
                                <p:cTn id="652" presetID="10" presetClass="entr" presetSubtype="0" fill="hold" nodeType="withEffect">
                                  <p:stCondLst>
                                    <p:cond delay="0"/>
                                  </p:stCondLst>
                                  <p:childTnLst>
                                    <p:set>
                                      <p:cBhvr>
                                        <p:cTn id="653" dur="1" fill="hold">
                                          <p:stCondLst>
                                            <p:cond delay="0"/>
                                          </p:stCondLst>
                                        </p:cTn>
                                        <p:tgtEl>
                                          <p:spTgt spid="461"/>
                                        </p:tgtEl>
                                        <p:attrNameLst>
                                          <p:attrName>style.visibility</p:attrName>
                                        </p:attrNameLst>
                                      </p:cBhvr>
                                      <p:to>
                                        <p:strVal val="visible"/>
                                      </p:to>
                                    </p:set>
                                    <p:animEffect transition="in" filter="fade">
                                      <p:cBhvr>
                                        <p:cTn id="654" dur="500"/>
                                        <p:tgtEl>
                                          <p:spTgt spid="461"/>
                                        </p:tgtEl>
                                      </p:cBhvr>
                                    </p:animEffect>
                                  </p:childTnLst>
                                </p:cTn>
                              </p:par>
                              <p:par>
                                <p:cTn id="655" presetID="10" presetClass="entr" presetSubtype="0" fill="hold" nodeType="withEffect">
                                  <p:stCondLst>
                                    <p:cond delay="0"/>
                                  </p:stCondLst>
                                  <p:childTnLst>
                                    <p:set>
                                      <p:cBhvr>
                                        <p:cTn id="656" dur="1" fill="hold">
                                          <p:stCondLst>
                                            <p:cond delay="0"/>
                                          </p:stCondLst>
                                        </p:cTn>
                                        <p:tgtEl>
                                          <p:spTgt spid="501"/>
                                        </p:tgtEl>
                                        <p:attrNameLst>
                                          <p:attrName>style.visibility</p:attrName>
                                        </p:attrNameLst>
                                      </p:cBhvr>
                                      <p:to>
                                        <p:strVal val="visible"/>
                                      </p:to>
                                    </p:set>
                                    <p:animEffect transition="in" filter="fade">
                                      <p:cBhvr>
                                        <p:cTn id="657" dur="500"/>
                                        <p:tgtEl>
                                          <p:spTgt spid="501"/>
                                        </p:tgtEl>
                                      </p:cBhvr>
                                    </p:animEffect>
                                  </p:childTnLst>
                                </p:cTn>
                              </p:par>
                              <p:par>
                                <p:cTn id="658" presetID="10" presetClass="entr" presetSubtype="0" fill="hold" nodeType="withEffect">
                                  <p:stCondLst>
                                    <p:cond delay="0"/>
                                  </p:stCondLst>
                                  <p:childTnLst>
                                    <p:set>
                                      <p:cBhvr>
                                        <p:cTn id="659" dur="1" fill="hold">
                                          <p:stCondLst>
                                            <p:cond delay="0"/>
                                          </p:stCondLst>
                                        </p:cTn>
                                        <p:tgtEl>
                                          <p:spTgt spid="531"/>
                                        </p:tgtEl>
                                        <p:attrNameLst>
                                          <p:attrName>style.visibility</p:attrName>
                                        </p:attrNameLst>
                                      </p:cBhvr>
                                      <p:to>
                                        <p:strVal val="visible"/>
                                      </p:to>
                                    </p:set>
                                    <p:animEffect transition="in" filter="fade">
                                      <p:cBhvr>
                                        <p:cTn id="660" dur="500"/>
                                        <p:tgtEl>
                                          <p:spTgt spid="531"/>
                                        </p:tgtEl>
                                      </p:cBhvr>
                                    </p:animEffect>
                                  </p:childTnLst>
                                </p:cTn>
                              </p:par>
                              <p:par>
                                <p:cTn id="661" presetID="1" presetClass="entr" presetSubtype="0" fill="hold" grpId="0" nodeType="withEffect">
                                  <p:stCondLst>
                                    <p:cond delay="0"/>
                                  </p:stCondLst>
                                  <p:childTnLst>
                                    <p:set>
                                      <p:cBhvr>
                                        <p:cTn id="662" dur="1" fill="hold">
                                          <p:stCondLst>
                                            <p:cond delay="0"/>
                                          </p:stCondLst>
                                        </p:cTn>
                                        <p:tgtEl>
                                          <p:spTgt spid="720"/>
                                        </p:tgtEl>
                                        <p:attrNameLst>
                                          <p:attrName>style.visibility</p:attrName>
                                        </p:attrNameLst>
                                      </p:cBhvr>
                                      <p:to>
                                        <p:strVal val="visible"/>
                                      </p:to>
                                    </p:set>
                                  </p:childTnLst>
                                </p:cTn>
                              </p:par>
                              <p:par>
                                <p:cTn id="663"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664" dur="1500" spd="-100000" fill="hold"/>
                                        <p:tgtEl>
                                          <p:spTgt spid="720"/>
                                        </p:tgtEl>
                                        <p:attrNameLst>
                                          <p:attrName>ppt_x</p:attrName>
                                          <p:attrName>ppt_y</p:attrName>
                                        </p:attrNameLst>
                                      </p:cBhvr>
                                      <p:rCtr x="243" y="6423"/>
                                    </p:animMotion>
                                  </p:childTnLst>
                                </p:cTn>
                              </p:par>
                              <p:par>
                                <p:cTn id="665" presetID="10" presetClass="exit" presetSubtype="0" repeatCount="indefinite" fill="hold" grpId="2" nodeType="withEffect">
                                  <p:stCondLst>
                                    <p:cond delay="0"/>
                                  </p:stCondLst>
                                  <p:childTnLst>
                                    <p:animEffect transition="out" filter="fade">
                                      <p:cBhvr>
                                        <p:cTn id="666" dur="1500"/>
                                        <p:tgtEl>
                                          <p:spTgt spid="720"/>
                                        </p:tgtEl>
                                      </p:cBhvr>
                                    </p:animEffect>
                                    <p:set>
                                      <p:cBhvr>
                                        <p:cTn id="667" dur="1" fill="hold">
                                          <p:stCondLst>
                                            <p:cond delay="1499"/>
                                          </p:stCondLst>
                                        </p:cTn>
                                        <p:tgtEl>
                                          <p:spTgt spid="720"/>
                                        </p:tgtEl>
                                        <p:attrNameLst>
                                          <p:attrName>style.visibility</p:attrName>
                                        </p:attrNameLst>
                                      </p:cBhvr>
                                      <p:to>
                                        <p:strVal val="hidden"/>
                                      </p:to>
                                    </p:set>
                                  </p:childTnLst>
                                </p:cTn>
                              </p:par>
                              <p:par>
                                <p:cTn id="668" presetID="1" presetClass="entr" presetSubtype="0" fill="hold" grpId="0" nodeType="withEffect">
                                  <p:stCondLst>
                                    <p:cond delay="0"/>
                                  </p:stCondLst>
                                  <p:childTnLst>
                                    <p:set>
                                      <p:cBhvr>
                                        <p:cTn id="669" dur="1" fill="hold">
                                          <p:stCondLst>
                                            <p:cond delay="0"/>
                                          </p:stCondLst>
                                        </p:cTn>
                                        <p:tgtEl>
                                          <p:spTgt spid="721"/>
                                        </p:tgtEl>
                                        <p:attrNameLst>
                                          <p:attrName>style.visibility</p:attrName>
                                        </p:attrNameLst>
                                      </p:cBhvr>
                                      <p:to>
                                        <p:strVal val="visible"/>
                                      </p:to>
                                    </p:set>
                                  </p:childTnLst>
                                </p:cTn>
                              </p:par>
                              <p:par>
                                <p:cTn id="670"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671" dur="1500" spd="-100000" fill="hold"/>
                                        <p:tgtEl>
                                          <p:spTgt spid="721"/>
                                        </p:tgtEl>
                                        <p:attrNameLst>
                                          <p:attrName>ppt_x</p:attrName>
                                          <p:attrName>ppt_y</p:attrName>
                                        </p:attrNameLst>
                                      </p:cBhvr>
                                      <p:rCtr x="243" y="6423"/>
                                    </p:animMotion>
                                  </p:childTnLst>
                                </p:cTn>
                              </p:par>
                              <p:par>
                                <p:cTn id="672" presetID="10" presetClass="exit" presetSubtype="0" repeatCount="indefinite" fill="hold" grpId="2" nodeType="withEffect">
                                  <p:stCondLst>
                                    <p:cond delay="0"/>
                                  </p:stCondLst>
                                  <p:childTnLst>
                                    <p:animEffect transition="out" filter="fade">
                                      <p:cBhvr>
                                        <p:cTn id="673" dur="1500"/>
                                        <p:tgtEl>
                                          <p:spTgt spid="721"/>
                                        </p:tgtEl>
                                      </p:cBhvr>
                                    </p:animEffect>
                                    <p:set>
                                      <p:cBhvr>
                                        <p:cTn id="674" dur="1" fill="hold">
                                          <p:stCondLst>
                                            <p:cond delay="1499"/>
                                          </p:stCondLst>
                                        </p:cTn>
                                        <p:tgtEl>
                                          <p:spTgt spid="721"/>
                                        </p:tgtEl>
                                        <p:attrNameLst>
                                          <p:attrName>style.visibility</p:attrName>
                                        </p:attrNameLst>
                                      </p:cBhvr>
                                      <p:to>
                                        <p:strVal val="hidden"/>
                                      </p:to>
                                    </p:set>
                                  </p:childTnLst>
                                </p:cTn>
                              </p:par>
                              <p:par>
                                <p:cTn id="675" presetID="1" presetClass="entr" presetSubtype="0" fill="hold" grpId="0" nodeType="withEffect">
                                  <p:stCondLst>
                                    <p:cond delay="0"/>
                                  </p:stCondLst>
                                  <p:childTnLst>
                                    <p:set>
                                      <p:cBhvr>
                                        <p:cTn id="676" dur="1" fill="hold">
                                          <p:stCondLst>
                                            <p:cond delay="0"/>
                                          </p:stCondLst>
                                        </p:cTn>
                                        <p:tgtEl>
                                          <p:spTgt spid="722"/>
                                        </p:tgtEl>
                                        <p:attrNameLst>
                                          <p:attrName>style.visibility</p:attrName>
                                        </p:attrNameLst>
                                      </p:cBhvr>
                                      <p:to>
                                        <p:strVal val="visible"/>
                                      </p:to>
                                    </p:set>
                                  </p:childTnLst>
                                </p:cTn>
                              </p:par>
                              <p:par>
                                <p:cTn id="677"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678" dur="1500" fill="hold"/>
                                        <p:tgtEl>
                                          <p:spTgt spid="722"/>
                                        </p:tgtEl>
                                        <p:attrNameLst>
                                          <p:attrName>ppt_x</p:attrName>
                                          <p:attrName>ppt_y</p:attrName>
                                        </p:attrNameLst>
                                      </p:cBhvr>
                                      <p:rCtr x="-230" y="6627"/>
                                    </p:animMotion>
                                  </p:childTnLst>
                                </p:cTn>
                              </p:par>
                              <p:par>
                                <p:cTn id="679" presetID="10" presetClass="exit" presetSubtype="0" repeatCount="indefinite" fill="hold" grpId="2" nodeType="withEffect">
                                  <p:stCondLst>
                                    <p:cond delay="0"/>
                                  </p:stCondLst>
                                  <p:childTnLst>
                                    <p:animEffect transition="out" filter="fade">
                                      <p:cBhvr>
                                        <p:cTn id="680" dur="1500"/>
                                        <p:tgtEl>
                                          <p:spTgt spid="722"/>
                                        </p:tgtEl>
                                      </p:cBhvr>
                                    </p:animEffect>
                                    <p:set>
                                      <p:cBhvr>
                                        <p:cTn id="681" dur="1" fill="hold">
                                          <p:stCondLst>
                                            <p:cond delay="1499"/>
                                          </p:stCondLst>
                                        </p:cTn>
                                        <p:tgtEl>
                                          <p:spTgt spid="722"/>
                                        </p:tgtEl>
                                        <p:attrNameLst>
                                          <p:attrName>style.visibility</p:attrName>
                                        </p:attrNameLst>
                                      </p:cBhvr>
                                      <p:to>
                                        <p:strVal val="hidden"/>
                                      </p:to>
                                    </p:set>
                                  </p:childTnLst>
                                </p:cTn>
                              </p:par>
                              <p:par>
                                <p:cTn id="682" presetID="1" presetClass="entr" presetSubtype="0" fill="hold" grpId="0" nodeType="withEffect">
                                  <p:stCondLst>
                                    <p:cond delay="0"/>
                                  </p:stCondLst>
                                  <p:childTnLst>
                                    <p:set>
                                      <p:cBhvr>
                                        <p:cTn id="683" dur="1" fill="hold">
                                          <p:stCondLst>
                                            <p:cond delay="0"/>
                                          </p:stCondLst>
                                        </p:cTn>
                                        <p:tgtEl>
                                          <p:spTgt spid="723"/>
                                        </p:tgtEl>
                                        <p:attrNameLst>
                                          <p:attrName>style.visibility</p:attrName>
                                        </p:attrNameLst>
                                      </p:cBhvr>
                                      <p:to>
                                        <p:strVal val="visible"/>
                                      </p:to>
                                    </p:set>
                                  </p:childTnLst>
                                </p:cTn>
                              </p:par>
                              <p:par>
                                <p:cTn id="684"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685" dur="1500" spd="-100000" fill="hold"/>
                                        <p:tgtEl>
                                          <p:spTgt spid="723"/>
                                        </p:tgtEl>
                                        <p:attrNameLst>
                                          <p:attrName>ppt_x</p:attrName>
                                          <p:attrName>ppt_y</p:attrName>
                                        </p:attrNameLst>
                                      </p:cBhvr>
                                      <p:rCtr x="-230" y="6627"/>
                                    </p:animMotion>
                                  </p:childTnLst>
                                </p:cTn>
                              </p:par>
                              <p:par>
                                <p:cTn id="686" presetID="10" presetClass="exit" presetSubtype="0" repeatCount="indefinite" fill="hold" grpId="2" nodeType="withEffect">
                                  <p:stCondLst>
                                    <p:cond delay="0"/>
                                  </p:stCondLst>
                                  <p:childTnLst>
                                    <p:animEffect transition="out" filter="fade">
                                      <p:cBhvr>
                                        <p:cTn id="687" dur="1500"/>
                                        <p:tgtEl>
                                          <p:spTgt spid="723"/>
                                        </p:tgtEl>
                                      </p:cBhvr>
                                    </p:animEffect>
                                    <p:set>
                                      <p:cBhvr>
                                        <p:cTn id="688" dur="1" fill="hold">
                                          <p:stCondLst>
                                            <p:cond delay="1499"/>
                                          </p:stCondLst>
                                        </p:cTn>
                                        <p:tgtEl>
                                          <p:spTgt spid="723"/>
                                        </p:tgtEl>
                                        <p:attrNameLst>
                                          <p:attrName>style.visibility</p:attrName>
                                        </p:attrNameLst>
                                      </p:cBhvr>
                                      <p:to>
                                        <p:strVal val="hidden"/>
                                      </p:to>
                                    </p:set>
                                  </p:childTnLst>
                                </p:cTn>
                              </p:par>
                              <p:par>
                                <p:cTn id="689" presetID="1" presetClass="entr" presetSubtype="0" fill="hold" grpId="0" nodeType="withEffect">
                                  <p:stCondLst>
                                    <p:cond delay="0"/>
                                  </p:stCondLst>
                                  <p:childTnLst>
                                    <p:set>
                                      <p:cBhvr>
                                        <p:cTn id="690" dur="1" fill="hold">
                                          <p:stCondLst>
                                            <p:cond delay="0"/>
                                          </p:stCondLst>
                                        </p:cTn>
                                        <p:tgtEl>
                                          <p:spTgt spid="725"/>
                                        </p:tgtEl>
                                        <p:attrNameLst>
                                          <p:attrName>style.visibility</p:attrName>
                                        </p:attrNameLst>
                                      </p:cBhvr>
                                      <p:to>
                                        <p:strVal val="visible"/>
                                      </p:to>
                                    </p:set>
                                  </p:childTnLst>
                                </p:cTn>
                              </p:par>
                              <p:par>
                                <p:cTn id="691" presetID="37" presetClass="path" presetSubtype="0" repeatCount="indefinite" fill="hold" grpId="1" nodeType="withEffect">
                                  <p:stCondLst>
                                    <p:cond delay="0"/>
                                  </p:stCondLst>
                                  <p:childTnLst>
                                    <p:animMotion origin="layout" path="M -0.00051 1.2483E-6 C 0.0032 0.03041 -0.00982 0.0665 -0.04965 0.09328 " pathEditMode="relative" rAng="0" ptsTypes="AA">
                                      <p:cBhvr>
                                        <p:cTn id="692" dur="1500" spd="-100000" fill="hold"/>
                                        <p:tgtEl>
                                          <p:spTgt spid="725"/>
                                        </p:tgtEl>
                                        <p:attrNameLst>
                                          <p:attrName>ppt_x</p:attrName>
                                          <p:attrName>ppt_y</p:attrName>
                                        </p:attrNameLst>
                                      </p:cBhvr>
                                      <p:rCtr x="-2438" y="4653"/>
                                    </p:animMotion>
                                  </p:childTnLst>
                                </p:cTn>
                              </p:par>
                              <p:par>
                                <p:cTn id="693" presetID="10" presetClass="exit" presetSubtype="0" repeatCount="indefinite" fill="hold" grpId="2" nodeType="withEffect">
                                  <p:stCondLst>
                                    <p:cond delay="0"/>
                                  </p:stCondLst>
                                  <p:childTnLst>
                                    <p:animEffect transition="out" filter="fade">
                                      <p:cBhvr>
                                        <p:cTn id="694" dur="1500"/>
                                        <p:tgtEl>
                                          <p:spTgt spid="725"/>
                                        </p:tgtEl>
                                      </p:cBhvr>
                                    </p:animEffect>
                                    <p:set>
                                      <p:cBhvr>
                                        <p:cTn id="695" dur="1" fill="hold">
                                          <p:stCondLst>
                                            <p:cond delay="1499"/>
                                          </p:stCondLst>
                                        </p:cTn>
                                        <p:tgtEl>
                                          <p:spTgt spid="725"/>
                                        </p:tgtEl>
                                        <p:attrNameLst>
                                          <p:attrName>style.visibility</p:attrName>
                                        </p:attrNameLst>
                                      </p:cBhvr>
                                      <p:to>
                                        <p:strVal val="hidden"/>
                                      </p:to>
                                    </p:set>
                                  </p:childTnLst>
                                </p:cTn>
                              </p:par>
                              <p:par>
                                <p:cTn id="696" presetID="1" presetClass="entr" presetSubtype="0" fill="hold" grpId="2" nodeType="withEffect">
                                  <p:stCondLst>
                                    <p:cond delay="0"/>
                                  </p:stCondLst>
                                  <p:childTnLst>
                                    <p:set>
                                      <p:cBhvr>
                                        <p:cTn id="697" dur="1" fill="hold">
                                          <p:stCondLst>
                                            <p:cond delay="0"/>
                                          </p:stCondLst>
                                        </p:cTn>
                                        <p:tgtEl>
                                          <p:spTgt spid="730"/>
                                        </p:tgtEl>
                                        <p:attrNameLst>
                                          <p:attrName>style.visibility</p:attrName>
                                        </p:attrNameLst>
                                      </p:cBhvr>
                                      <p:to>
                                        <p:strVal val="visible"/>
                                      </p:to>
                                    </p:set>
                                  </p:childTnLst>
                                </p:cTn>
                              </p:par>
                              <p:par>
                                <p:cTn id="698" presetID="37" presetClass="path" presetSubtype="0" repeatCount="indefinite" fill="hold" grpId="0" nodeType="withEffect">
                                  <p:stCondLst>
                                    <p:cond delay="0"/>
                                  </p:stCondLst>
                                  <p:childTnLst>
                                    <p:animMotion origin="layout" path="M -1.25351E-6 2.70086E-6 C -0.00562 -0.02815 -0.0143 -0.0833 -0.02987 -0.11575 " pathEditMode="relative" rAng="0" ptsTypes="AA">
                                      <p:cBhvr>
                                        <p:cTn id="699" dur="1500" fill="hold"/>
                                        <p:tgtEl>
                                          <p:spTgt spid="730"/>
                                        </p:tgtEl>
                                        <p:attrNameLst>
                                          <p:attrName>ppt_x</p:attrName>
                                          <p:attrName>ppt_y</p:attrName>
                                        </p:attrNameLst>
                                      </p:cBhvr>
                                      <p:rCtr x="-1493" y="-5788"/>
                                    </p:animMotion>
                                  </p:childTnLst>
                                </p:cTn>
                              </p:par>
                              <p:par>
                                <p:cTn id="700" presetID="10" presetClass="exit" presetSubtype="0" repeatCount="indefinite" fill="hold" grpId="1" nodeType="withEffect">
                                  <p:stCondLst>
                                    <p:cond delay="0"/>
                                  </p:stCondLst>
                                  <p:childTnLst>
                                    <p:animEffect transition="out" filter="fade">
                                      <p:cBhvr>
                                        <p:cTn id="701" dur="1500"/>
                                        <p:tgtEl>
                                          <p:spTgt spid="730"/>
                                        </p:tgtEl>
                                      </p:cBhvr>
                                    </p:animEffect>
                                    <p:set>
                                      <p:cBhvr>
                                        <p:cTn id="702" dur="1" fill="hold">
                                          <p:stCondLst>
                                            <p:cond delay="1499"/>
                                          </p:stCondLst>
                                        </p:cTn>
                                        <p:tgtEl>
                                          <p:spTgt spid="730"/>
                                        </p:tgtEl>
                                        <p:attrNameLst>
                                          <p:attrName>style.visibility</p:attrName>
                                        </p:attrNameLst>
                                      </p:cBhvr>
                                      <p:to>
                                        <p:strVal val="hidden"/>
                                      </p:to>
                                    </p:set>
                                  </p:childTnLst>
                                </p:cTn>
                              </p:par>
                              <p:par>
                                <p:cTn id="703" presetID="1" presetClass="entr" presetSubtype="0" fill="hold" grpId="2" nodeType="withEffect">
                                  <p:stCondLst>
                                    <p:cond delay="0"/>
                                  </p:stCondLst>
                                  <p:childTnLst>
                                    <p:set>
                                      <p:cBhvr>
                                        <p:cTn id="704" dur="1" fill="hold">
                                          <p:stCondLst>
                                            <p:cond delay="0"/>
                                          </p:stCondLst>
                                        </p:cTn>
                                        <p:tgtEl>
                                          <p:spTgt spid="726"/>
                                        </p:tgtEl>
                                        <p:attrNameLst>
                                          <p:attrName>style.visibility</p:attrName>
                                        </p:attrNameLst>
                                      </p:cBhvr>
                                      <p:to>
                                        <p:strVal val="visible"/>
                                      </p:to>
                                    </p:set>
                                  </p:childTnLst>
                                </p:cTn>
                              </p:par>
                              <p:par>
                                <p:cTn id="705" presetID="37" presetClass="path" presetSubtype="0" repeatCount="indefinite" fill="hold" grpId="0" nodeType="withEffect">
                                  <p:stCondLst>
                                    <p:cond delay="0"/>
                                  </p:stCondLst>
                                  <p:childTnLst>
                                    <p:animMotion origin="layout" path="M 4.80725E-6 -1.80663E-6 C -0.00562 -0.02814 -0.0143 -0.08329 -0.02987 -0.11575 " pathEditMode="relative" rAng="0" ptsTypes="AA">
                                      <p:cBhvr>
                                        <p:cTn id="706" dur="1500" fill="hold"/>
                                        <p:tgtEl>
                                          <p:spTgt spid="726"/>
                                        </p:tgtEl>
                                        <p:attrNameLst>
                                          <p:attrName>ppt_x</p:attrName>
                                          <p:attrName>ppt_y</p:attrName>
                                        </p:attrNameLst>
                                      </p:cBhvr>
                                      <p:rCtr x="-1493" y="-5788"/>
                                    </p:animMotion>
                                  </p:childTnLst>
                                </p:cTn>
                              </p:par>
                              <p:par>
                                <p:cTn id="707" presetID="10" presetClass="exit" presetSubtype="0" repeatCount="indefinite" fill="hold" grpId="1" nodeType="withEffect">
                                  <p:stCondLst>
                                    <p:cond delay="0"/>
                                  </p:stCondLst>
                                  <p:childTnLst>
                                    <p:animEffect transition="out" filter="fade">
                                      <p:cBhvr>
                                        <p:cTn id="708" dur="1500"/>
                                        <p:tgtEl>
                                          <p:spTgt spid="726"/>
                                        </p:tgtEl>
                                      </p:cBhvr>
                                    </p:animEffect>
                                    <p:set>
                                      <p:cBhvr>
                                        <p:cTn id="709" dur="1" fill="hold">
                                          <p:stCondLst>
                                            <p:cond delay="1499"/>
                                          </p:stCondLst>
                                        </p:cTn>
                                        <p:tgtEl>
                                          <p:spTgt spid="726"/>
                                        </p:tgtEl>
                                        <p:attrNameLst>
                                          <p:attrName>style.visibility</p:attrName>
                                        </p:attrNameLst>
                                      </p:cBhvr>
                                      <p:to>
                                        <p:strVal val="hidden"/>
                                      </p:to>
                                    </p:set>
                                  </p:childTnLst>
                                </p:cTn>
                              </p:par>
                              <p:par>
                                <p:cTn id="710" presetID="1" presetClass="entr" presetSubtype="0" fill="hold" grpId="0" nodeType="withEffect">
                                  <p:stCondLst>
                                    <p:cond delay="0"/>
                                  </p:stCondLst>
                                  <p:childTnLst>
                                    <p:set>
                                      <p:cBhvr>
                                        <p:cTn id="711" dur="1" fill="hold">
                                          <p:stCondLst>
                                            <p:cond delay="0"/>
                                          </p:stCondLst>
                                        </p:cTn>
                                        <p:tgtEl>
                                          <p:spTgt spid="732"/>
                                        </p:tgtEl>
                                        <p:attrNameLst>
                                          <p:attrName>style.visibility</p:attrName>
                                        </p:attrNameLst>
                                      </p:cBhvr>
                                      <p:to>
                                        <p:strVal val="visible"/>
                                      </p:to>
                                    </p:set>
                                  </p:childTnLst>
                                </p:cTn>
                              </p:par>
                              <p:par>
                                <p:cTn id="712" presetID="37" presetClass="path" presetSubtype="0" repeatCount="indefinite" fill="hold" grpId="1" nodeType="withEffect">
                                  <p:stCondLst>
                                    <p:cond delay="0"/>
                                  </p:stCondLst>
                                  <p:childTnLst>
                                    <p:animMotion origin="layout" path="M -9.24177E-7 -1.68861E-6 C 0.00026 -0.02723 0.00217 -0.08375 0.0037 -0.1187 " pathEditMode="relative" rAng="0" ptsTypes="AA">
                                      <p:cBhvr>
                                        <p:cTn id="713" dur="1500" fill="hold"/>
                                        <p:tgtEl>
                                          <p:spTgt spid="732"/>
                                        </p:tgtEl>
                                        <p:attrNameLst>
                                          <p:attrName>ppt_x</p:attrName>
                                          <p:attrName>ppt_y</p:attrName>
                                        </p:attrNameLst>
                                      </p:cBhvr>
                                      <p:rCtr x="179" y="-5946"/>
                                    </p:animMotion>
                                  </p:childTnLst>
                                </p:cTn>
                              </p:par>
                              <p:par>
                                <p:cTn id="714" presetID="10" presetClass="exit" presetSubtype="0" repeatCount="indefinite" fill="hold" grpId="2" nodeType="withEffect">
                                  <p:stCondLst>
                                    <p:cond delay="0"/>
                                  </p:stCondLst>
                                  <p:childTnLst>
                                    <p:animEffect transition="out" filter="fade">
                                      <p:cBhvr>
                                        <p:cTn id="715" dur="1500"/>
                                        <p:tgtEl>
                                          <p:spTgt spid="732"/>
                                        </p:tgtEl>
                                      </p:cBhvr>
                                    </p:animEffect>
                                    <p:set>
                                      <p:cBhvr>
                                        <p:cTn id="716" dur="1" fill="hold">
                                          <p:stCondLst>
                                            <p:cond delay="1499"/>
                                          </p:stCondLst>
                                        </p:cTn>
                                        <p:tgtEl>
                                          <p:spTgt spid="732"/>
                                        </p:tgtEl>
                                        <p:attrNameLst>
                                          <p:attrName>style.visibility</p:attrName>
                                        </p:attrNameLst>
                                      </p:cBhvr>
                                      <p:to>
                                        <p:strVal val="hidden"/>
                                      </p:to>
                                    </p:set>
                                  </p:childTnLst>
                                </p:cTn>
                              </p:par>
                              <p:par>
                                <p:cTn id="717" presetID="1" presetClass="entr" presetSubtype="0" fill="hold" grpId="0" nodeType="withEffect">
                                  <p:stCondLst>
                                    <p:cond delay="0"/>
                                  </p:stCondLst>
                                  <p:childTnLst>
                                    <p:set>
                                      <p:cBhvr>
                                        <p:cTn id="718" dur="1" fill="hold">
                                          <p:stCondLst>
                                            <p:cond delay="0"/>
                                          </p:stCondLst>
                                        </p:cTn>
                                        <p:tgtEl>
                                          <p:spTgt spid="731"/>
                                        </p:tgtEl>
                                        <p:attrNameLst>
                                          <p:attrName>style.visibility</p:attrName>
                                        </p:attrNameLst>
                                      </p:cBhvr>
                                      <p:to>
                                        <p:strVal val="visible"/>
                                      </p:to>
                                    </p:set>
                                  </p:childTnLst>
                                </p:cTn>
                              </p:par>
                              <p:par>
                                <p:cTn id="719" presetID="37" presetClass="path" presetSubtype="0" repeatCount="indefinite" fill="hold" grpId="1" nodeType="withEffect">
                                  <p:stCondLst>
                                    <p:cond delay="0"/>
                                  </p:stCondLst>
                                  <p:childTnLst>
                                    <p:animMotion origin="layout" path="M 4.09242E-6 -3.468E-6 C 0.0014 -0.02701 0.01187 -0.08261 0.02042 -0.11666 " pathEditMode="relative" rAng="0" ptsTypes="AA">
                                      <p:cBhvr>
                                        <p:cTn id="720" dur="1500" spd="-100000" fill="hold"/>
                                        <p:tgtEl>
                                          <p:spTgt spid="731"/>
                                        </p:tgtEl>
                                        <p:attrNameLst>
                                          <p:attrName>ppt_x</p:attrName>
                                          <p:attrName>ppt_y</p:attrName>
                                        </p:attrNameLst>
                                      </p:cBhvr>
                                      <p:rCtr x="1021" y="-5833"/>
                                    </p:animMotion>
                                  </p:childTnLst>
                                </p:cTn>
                              </p:par>
                              <p:par>
                                <p:cTn id="721" presetID="10" presetClass="exit" presetSubtype="0" repeatCount="indefinite" fill="hold" grpId="2" nodeType="withEffect">
                                  <p:stCondLst>
                                    <p:cond delay="0"/>
                                  </p:stCondLst>
                                  <p:childTnLst>
                                    <p:animEffect transition="out" filter="fade">
                                      <p:cBhvr>
                                        <p:cTn id="722" dur="1500"/>
                                        <p:tgtEl>
                                          <p:spTgt spid="731"/>
                                        </p:tgtEl>
                                      </p:cBhvr>
                                    </p:animEffect>
                                    <p:set>
                                      <p:cBhvr>
                                        <p:cTn id="723" dur="1" fill="hold">
                                          <p:stCondLst>
                                            <p:cond delay="1499"/>
                                          </p:stCondLst>
                                        </p:cTn>
                                        <p:tgtEl>
                                          <p:spTgt spid="731"/>
                                        </p:tgtEl>
                                        <p:attrNameLst>
                                          <p:attrName>style.visibility</p:attrName>
                                        </p:attrNameLst>
                                      </p:cBhvr>
                                      <p:to>
                                        <p:strVal val="hidden"/>
                                      </p:to>
                                    </p:set>
                                  </p:childTnLst>
                                </p:cTn>
                              </p:par>
                              <p:par>
                                <p:cTn id="724" presetID="1" presetClass="entr" presetSubtype="0" fill="hold" grpId="0" nodeType="withEffect">
                                  <p:stCondLst>
                                    <p:cond delay="0"/>
                                  </p:stCondLst>
                                  <p:childTnLst>
                                    <p:set>
                                      <p:cBhvr>
                                        <p:cTn id="725" dur="1" fill="hold">
                                          <p:stCondLst>
                                            <p:cond delay="0"/>
                                          </p:stCondLst>
                                        </p:cTn>
                                        <p:tgtEl>
                                          <p:spTgt spid="733"/>
                                        </p:tgtEl>
                                        <p:attrNameLst>
                                          <p:attrName>style.visibility</p:attrName>
                                        </p:attrNameLst>
                                      </p:cBhvr>
                                      <p:to>
                                        <p:strVal val="visible"/>
                                      </p:to>
                                    </p:set>
                                  </p:childTnLst>
                                </p:cTn>
                              </p:par>
                              <p:par>
                                <p:cTn id="726" presetID="37" presetClass="path" presetSubtype="0" repeatCount="indefinite" fill="hold" grpId="1" nodeType="withEffect">
                                  <p:stCondLst>
                                    <p:cond delay="0"/>
                                  </p:stCondLst>
                                  <p:childTnLst>
                                    <p:animMotion origin="layout" path="M 2.02451E-6 -3.22288E-6 C 2.02451E-6 0.03019 0.0157 0.08784 0.03382 0.11348 " pathEditMode="relative" rAng="0" ptsTypes="AA">
                                      <p:cBhvr>
                                        <p:cTn id="727" dur="1500" spd="-100000" fill="hold"/>
                                        <p:tgtEl>
                                          <p:spTgt spid="733"/>
                                        </p:tgtEl>
                                        <p:attrNameLst>
                                          <p:attrName>ppt_x</p:attrName>
                                          <p:attrName>ppt_y</p:attrName>
                                        </p:attrNameLst>
                                      </p:cBhvr>
                                      <p:rCtr x="1685" y="5674"/>
                                    </p:animMotion>
                                  </p:childTnLst>
                                </p:cTn>
                              </p:par>
                              <p:par>
                                <p:cTn id="728" presetID="10" presetClass="exit" presetSubtype="0" repeatCount="indefinite" fill="hold" grpId="2" nodeType="withEffect">
                                  <p:stCondLst>
                                    <p:cond delay="0"/>
                                  </p:stCondLst>
                                  <p:childTnLst>
                                    <p:animEffect transition="out" filter="fade">
                                      <p:cBhvr>
                                        <p:cTn id="729" dur="1500"/>
                                        <p:tgtEl>
                                          <p:spTgt spid="733"/>
                                        </p:tgtEl>
                                      </p:cBhvr>
                                    </p:animEffect>
                                    <p:set>
                                      <p:cBhvr>
                                        <p:cTn id="730" dur="1" fill="hold">
                                          <p:stCondLst>
                                            <p:cond delay="1499"/>
                                          </p:stCondLst>
                                        </p:cTn>
                                        <p:tgtEl>
                                          <p:spTgt spid="733"/>
                                        </p:tgtEl>
                                        <p:attrNameLst>
                                          <p:attrName>style.visibility</p:attrName>
                                        </p:attrNameLst>
                                      </p:cBhvr>
                                      <p:to>
                                        <p:strVal val="hidden"/>
                                      </p:to>
                                    </p:set>
                                  </p:childTnLst>
                                </p:cTn>
                              </p:par>
                              <p:par>
                                <p:cTn id="731" presetID="1" presetClass="entr" presetSubtype="0" fill="hold" grpId="0" nodeType="withEffect">
                                  <p:stCondLst>
                                    <p:cond delay="0"/>
                                  </p:stCondLst>
                                  <p:childTnLst>
                                    <p:set>
                                      <p:cBhvr>
                                        <p:cTn id="732" dur="1" fill="hold">
                                          <p:stCondLst>
                                            <p:cond delay="0"/>
                                          </p:stCondLst>
                                        </p:cTn>
                                        <p:tgtEl>
                                          <p:spTgt spid="735"/>
                                        </p:tgtEl>
                                        <p:attrNameLst>
                                          <p:attrName>style.visibility</p:attrName>
                                        </p:attrNameLst>
                                      </p:cBhvr>
                                      <p:to>
                                        <p:strVal val="visible"/>
                                      </p:to>
                                    </p:set>
                                  </p:childTnLst>
                                </p:cTn>
                              </p:par>
                              <p:par>
                                <p:cTn id="733" presetID="37" presetClass="path" presetSubtype="0" repeatCount="indefinite" fill="hold" grpId="1" nodeType="withEffect">
                                  <p:stCondLst>
                                    <p:cond delay="0"/>
                                  </p:stCondLst>
                                  <p:childTnLst>
                                    <p:animMotion origin="layout" path="M 2.02451E-6 -3.22288E-6 C 0.00013 0.03496 0.0171 0.10123 0.03676 0.13073 " pathEditMode="relative" rAng="0" ptsTypes="AA">
                                      <p:cBhvr>
                                        <p:cTn id="734" dur="1500" fill="hold"/>
                                        <p:tgtEl>
                                          <p:spTgt spid="735"/>
                                        </p:tgtEl>
                                        <p:attrNameLst>
                                          <p:attrName>ppt_x</p:attrName>
                                          <p:attrName>ppt_y</p:attrName>
                                        </p:attrNameLst>
                                      </p:cBhvr>
                                      <p:rCtr x="1838" y="6537"/>
                                    </p:animMotion>
                                  </p:childTnLst>
                                </p:cTn>
                              </p:par>
                              <p:par>
                                <p:cTn id="735" presetID="10" presetClass="exit" presetSubtype="0" repeatCount="indefinite" fill="hold" grpId="2" nodeType="withEffect">
                                  <p:stCondLst>
                                    <p:cond delay="0"/>
                                  </p:stCondLst>
                                  <p:childTnLst>
                                    <p:animEffect transition="out" filter="fade">
                                      <p:cBhvr>
                                        <p:cTn id="736" dur="1500"/>
                                        <p:tgtEl>
                                          <p:spTgt spid="735"/>
                                        </p:tgtEl>
                                      </p:cBhvr>
                                    </p:animEffect>
                                    <p:set>
                                      <p:cBhvr>
                                        <p:cTn id="737" dur="1" fill="hold">
                                          <p:stCondLst>
                                            <p:cond delay="1499"/>
                                          </p:stCondLst>
                                        </p:cTn>
                                        <p:tgtEl>
                                          <p:spTgt spid="735"/>
                                        </p:tgtEl>
                                        <p:attrNameLst>
                                          <p:attrName>style.visibility</p:attrName>
                                        </p:attrNameLst>
                                      </p:cBhvr>
                                      <p:to>
                                        <p:strVal val="hidden"/>
                                      </p:to>
                                    </p:set>
                                  </p:childTnLst>
                                </p:cTn>
                              </p:par>
                              <p:par>
                                <p:cTn id="738" presetID="1" presetClass="entr" presetSubtype="0" fill="hold" grpId="0" nodeType="withEffect">
                                  <p:stCondLst>
                                    <p:cond delay="0"/>
                                  </p:stCondLst>
                                  <p:childTnLst>
                                    <p:set>
                                      <p:cBhvr>
                                        <p:cTn id="739" dur="1" fill="hold">
                                          <p:stCondLst>
                                            <p:cond delay="0"/>
                                          </p:stCondLst>
                                        </p:cTn>
                                        <p:tgtEl>
                                          <p:spTgt spid="736"/>
                                        </p:tgtEl>
                                        <p:attrNameLst>
                                          <p:attrName>style.visibility</p:attrName>
                                        </p:attrNameLst>
                                      </p:cBhvr>
                                      <p:to>
                                        <p:strVal val="visible"/>
                                      </p:to>
                                    </p:set>
                                  </p:childTnLst>
                                </p:cTn>
                              </p:par>
                              <p:par>
                                <p:cTn id="740"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741" dur="1500" fill="hold"/>
                                        <p:tgtEl>
                                          <p:spTgt spid="736"/>
                                        </p:tgtEl>
                                        <p:attrNameLst>
                                          <p:attrName>ppt_x</p:attrName>
                                          <p:attrName>ppt_y</p:attrName>
                                        </p:attrNameLst>
                                      </p:cBhvr>
                                      <p:rCtr x="2157" y="4744"/>
                                    </p:animMotion>
                                  </p:childTnLst>
                                </p:cTn>
                              </p:par>
                              <p:par>
                                <p:cTn id="742" presetID="10" presetClass="exit" presetSubtype="0" repeatCount="indefinite" fill="hold" grpId="2" nodeType="withEffect">
                                  <p:stCondLst>
                                    <p:cond delay="0"/>
                                  </p:stCondLst>
                                  <p:childTnLst>
                                    <p:animEffect transition="out" filter="fade">
                                      <p:cBhvr>
                                        <p:cTn id="743" dur="1500"/>
                                        <p:tgtEl>
                                          <p:spTgt spid="736"/>
                                        </p:tgtEl>
                                      </p:cBhvr>
                                    </p:animEffect>
                                    <p:set>
                                      <p:cBhvr>
                                        <p:cTn id="744" dur="1" fill="hold">
                                          <p:stCondLst>
                                            <p:cond delay="1499"/>
                                          </p:stCondLst>
                                        </p:cTn>
                                        <p:tgtEl>
                                          <p:spTgt spid="736"/>
                                        </p:tgtEl>
                                        <p:attrNameLst>
                                          <p:attrName>style.visibility</p:attrName>
                                        </p:attrNameLst>
                                      </p:cBhvr>
                                      <p:to>
                                        <p:strVal val="hidden"/>
                                      </p:to>
                                    </p:set>
                                  </p:childTnLst>
                                </p:cTn>
                              </p:par>
                              <p:par>
                                <p:cTn id="745" presetID="1" presetClass="entr" presetSubtype="0" fill="hold" grpId="0" nodeType="withEffect">
                                  <p:stCondLst>
                                    <p:cond delay="0"/>
                                  </p:stCondLst>
                                  <p:childTnLst>
                                    <p:set>
                                      <p:cBhvr>
                                        <p:cTn id="746" dur="1" fill="hold">
                                          <p:stCondLst>
                                            <p:cond delay="0"/>
                                          </p:stCondLst>
                                        </p:cTn>
                                        <p:tgtEl>
                                          <p:spTgt spid="737"/>
                                        </p:tgtEl>
                                        <p:attrNameLst>
                                          <p:attrName>style.visibility</p:attrName>
                                        </p:attrNameLst>
                                      </p:cBhvr>
                                      <p:to>
                                        <p:strVal val="visible"/>
                                      </p:to>
                                    </p:set>
                                  </p:childTnLst>
                                </p:cTn>
                              </p:par>
                              <p:par>
                                <p:cTn id="747"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748" dur="1500" fill="hold"/>
                                        <p:tgtEl>
                                          <p:spTgt spid="737"/>
                                        </p:tgtEl>
                                        <p:attrNameLst>
                                          <p:attrName>ppt_x</p:attrName>
                                          <p:attrName>ppt_y</p:attrName>
                                        </p:attrNameLst>
                                      </p:cBhvr>
                                      <p:rCtr x="2157" y="4744"/>
                                    </p:animMotion>
                                  </p:childTnLst>
                                </p:cTn>
                              </p:par>
                              <p:par>
                                <p:cTn id="749" presetID="10" presetClass="exit" presetSubtype="0" repeatCount="indefinite" fill="hold" grpId="2" nodeType="withEffect">
                                  <p:stCondLst>
                                    <p:cond delay="0"/>
                                  </p:stCondLst>
                                  <p:childTnLst>
                                    <p:animEffect transition="out" filter="fade">
                                      <p:cBhvr>
                                        <p:cTn id="750" dur="1500"/>
                                        <p:tgtEl>
                                          <p:spTgt spid="737"/>
                                        </p:tgtEl>
                                      </p:cBhvr>
                                    </p:animEffect>
                                    <p:set>
                                      <p:cBhvr>
                                        <p:cTn id="751" dur="1" fill="hold">
                                          <p:stCondLst>
                                            <p:cond delay="1499"/>
                                          </p:stCondLst>
                                        </p:cTn>
                                        <p:tgtEl>
                                          <p:spTgt spid="737"/>
                                        </p:tgtEl>
                                        <p:attrNameLst>
                                          <p:attrName>style.visibility</p:attrName>
                                        </p:attrNameLst>
                                      </p:cBhvr>
                                      <p:to>
                                        <p:strVal val="hidden"/>
                                      </p:to>
                                    </p:set>
                                  </p:childTnLst>
                                </p:cTn>
                              </p:par>
                              <p:par>
                                <p:cTn id="752" presetID="1" presetClass="entr" presetSubtype="0" fill="hold" grpId="0" nodeType="withEffect">
                                  <p:stCondLst>
                                    <p:cond delay="0"/>
                                  </p:stCondLst>
                                  <p:childTnLst>
                                    <p:set>
                                      <p:cBhvr>
                                        <p:cTn id="753" dur="1" fill="hold">
                                          <p:stCondLst>
                                            <p:cond delay="0"/>
                                          </p:stCondLst>
                                        </p:cTn>
                                        <p:tgtEl>
                                          <p:spTgt spid="724"/>
                                        </p:tgtEl>
                                        <p:attrNameLst>
                                          <p:attrName>style.visibility</p:attrName>
                                        </p:attrNameLst>
                                      </p:cBhvr>
                                      <p:to>
                                        <p:strVal val="visible"/>
                                      </p:to>
                                    </p:set>
                                  </p:childTnLst>
                                </p:cTn>
                              </p:par>
                              <p:par>
                                <p:cTn id="754" presetID="37" presetClass="path" presetSubtype="0" repeatCount="indefinite" fill="hold" grpId="1" nodeType="withEffect">
                                  <p:stCondLst>
                                    <p:cond delay="0"/>
                                  </p:stCondLst>
                                  <p:childTnLst>
                                    <p:animMotion origin="layout" path="M -0.00051 1.2483E-6 C 0.0032 0.03041 -0.00982 0.0665 -0.04965 0.09328 " pathEditMode="relative" rAng="0" ptsTypes="AA">
                                      <p:cBhvr>
                                        <p:cTn id="755" dur="1500" spd="-100000" fill="hold"/>
                                        <p:tgtEl>
                                          <p:spTgt spid="724"/>
                                        </p:tgtEl>
                                        <p:attrNameLst>
                                          <p:attrName>ppt_x</p:attrName>
                                          <p:attrName>ppt_y</p:attrName>
                                        </p:attrNameLst>
                                      </p:cBhvr>
                                      <p:rCtr x="-2438" y="4653"/>
                                    </p:animMotion>
                                  </p:childTnLst>
                                </p:cTn>
                              </p:par>
                              <p:par>
                                <p:cTn id="756" presetID="10" presetClass="exit" presetSubtype="0" repeatCount="indefinite" fill="hold" grpId="2" nodeType="withEffect">
                                  <p:stCondLst>
                                    <p:cond delay="0"/>
                                  </p:stCondLst>
                                  <p:childTnLst>
                                    <p:animEffect transition="out" filter="fade">
                                      <p:cBhvr>
                                        <p:cTn id="757" dur="1500"/>
                                        <p:tgtEl>
                                          <p:spTgt spid="724"/>
                                        </p:tgtEl>
                                      </p:cBhvr>
                                    </p:animEffect>
                                    <p:set>
                                      <p:cBhvr>
                                        <p:cTn id="758" dur="1" fill="hold">
                                          <p:stCondLst>
                                            <p:cond delay="1499"/>
                                          </p:stCondLst>
                                        </p:cTn>
                                        <p:tgtEl>
                                          <p:spTgt spid="724"/>
                                        </p:tgtEl>
                                        <p:attrNameLst>
                                          <p:attrName>style.visibility</p:attrName>
                                        </p:attrNameLst>
                                      </p:cBhvr>
                                      <p:to>
                                        <p:strVal val="hidden"/>
                                      </p:to>
                                    </p:set>
                                  </p:childTnLst>
                                </p:cTn>
                              </p:par>
                              <p:par>
                                <p:cTn id="759" presetID="10" presetClass="entr" presetSubtype="0" fill="hold" grpId="1" nodeType="withEffect">
                                  <p:stCondLst>
                                    <p:cond delay="0"/>
                                  </p:stCondLst>
                                  <p:childTnLst>
                                    <p:set>
                                      <p:cBhvr>
                                        <p:cTn id="760" dur="1" fill="hold">
                                          <p:stCondLst>
                                            <p:cond delay="0"/>
                                          </p:stCondLst>
                                        </p:cTn>
                                        <p:tgtEl>
                                          <p:spTgt spid="743"/>
                                        </p:tgtEl>
                                        <p:attrNameLst>
                                          <p:attrName>style.visibility</p:attrName>
                                        </p:attrNameLst>
                                      </p:cBhvr>
                                      <p:to>
                                        <p:strVal val="visible"/>
                                      </p:to>
                                    </p:set>
                                    <p:animEffect transition="in" filter="fade">
                                      <p:cBhvr>
                                        <p:cTn id="761" dur="500"/>
                                        <p:tgtEl>
                                          <p:spTgt spid="743"/>
                                        </p:tgtEl>
                                      </p:cBhvr>
                                    </p:animEffect>
                                  </p:childTnLst>
                                </p:cTn>
                              </p:par>
                              <p:par>
                                <p:cTn id="762" presetID="10" presetClass="entr" presetSubtype="0" fill="hold" grpId="1" nodeType="withEffect">
                                  <p:stCondLst>
                                    <p:cond delay="0"/>
                                  </p:stCondLst>
                                  <p:childTnLst>
                                    <p:set>
                                      <p:cBhvr>
                                        <p:cTn id="763" dur="1" fill="hold">
                                          <p:stCondLst>
                                            <p:cond delay="0"/>
                                          </p:stCondLst>
                                        </p:cTn>
                                        <p:tgtEl>
                                          <p:spTgt spid="744"/>
                                        </p:tgtEl>
                                        <p:attrNameLst>
                                          <p:attrName>style.visibility</p:attrName>
                                        </p:attrNameLst>
                                      </p:cBhvr>
                                      <p:to>
                                        <p:strVal val="visible"/>
                                      </p:to>
                                    </p:set>
                                    <p:animEffect transition="in" filter="fade">
                                      <p:cBhvr>
                                        <p:cTn id="764" dur="500"/>
                                        <p:tgtEl>
                                          <p:spTgt spid="744"/>
                                        </p:tgtEl>
                                      </p:cBhvr>
                                    </p:animEffect>
                                  </p:childTnLst>
                                </p:cTn>
                              </p:par>
                              <p:par>
                                <p:cTn id="765" presetID="10" presetClass="entr" presetSubtype="0" fill="hold" grpId="1" nodeType="withEffect">
                                  <p:stCondLst>
                                    <p:cond delay="0"/>
                                  </p:stCondLst>
                                  <p:childTnLst>
                                    <p:set>
                                      <p:cBhvr>
                                        <p:cTn id="766" dur="1" fill="hold">
                                          <p:stCondLst>
                                            <p:cond delay="0"/>
                                          </p:stCondLst>
                                        </p:cTn>
                                        <p:tgtEl>
                                          <p:spTgt spid="745"/>
                                        </p:tgtEl>
                                        <p:attrNameLst>
                                          <p:attrName>style.visibility</p:attrName>
                                        </p:attrNameLst>
                                      </p:cBhvr>
                                      <p:to>
                                        <p:strVal val="visible"/>
                                      </p:to>
                                    </p:set>
                                    <p:animEffect transition="in" filter="fade">
                                      <p:cBhvr>
                                        <p:cTn id="767" dur="500"/>
                                        <p:tgtEl>
                                          <p:spTgt spid="745"/>
                                        </p:tgtEl>
                                      </p:cBhvr>
                                    </p:animEffect>
                                  </p:childTnLst>
                                </p:cTn>
                              </p:par>
                              <p:par>
                                <p:cTn id="768" presetID="10" presetClass="entr" presetSubtype="0" fill="hold" grpId="1" nodeType="withEffect">
                                  <p:stCondLst>
                                    <p:cond delay="0"/>
                                  </p:stCondLst>
                                  <p:childTnLst>
                                    <p:set>
                                      <p:cBhvr>
                                        <p:cTn id="769" dur="1" fill="hold">
                                          <p:stCondLst>
                                            <p:cond delay="0"/>
                                          </p:stCondLst>
                                        </p:cTn>
                                        <p:tgtEl>
                                          <p:spTgt spid="746"/>
                                        </p:tgtEl>
                                        <p:attrNameLst>
                                          <p:attrName>style.visibility</p:attrName>
                                        </p:attrNameLst>
                                      </p:cBhvr>
                                      <p:to>
                                        <p:strVal val="visible"/>
                                      </p:to>
                                    </p:set>
                                    <p:animEffect transition="in" filter="fade">
                                      <p:cBhvr>
                                        <p:cTn id="770" dur="500"/>
                                        <p:tgtEl>
                                          <p:spTgt spid="746"/>
                                        </p:tgtEl>
                                      </p:cBhvr>
                                    </p:animEffect>
                                  </p:childTnLst>
                                </p:cTn>
                              </p:par>
                              <p:par>
                                <p:cTn id="771" presetID="10" presetClass="entr" presetSubtype="0" fill="hold" grpId="1" nodeType="withEffect">
                                  <p:stCondLst>
                                    <p:cond delay="0"/>
                                  </p:stCondLst>
                                  <p:childTnLst>
                                    <p:set>
                                      <p:cBhvr>
                                        <p:cTn id="772" dur="1" fill="hold">
                                          <p:stCondLst>
                                            <p:cond delay="0"/>
                                          </p:stCondLst>
                                        </p:cTn>
                                        <p:tgtEl>
                                          <p:spTgt spid="747"/>
                                        </p:tgtEl>
                                        <p:attrNameLst>
                                          <p:attrName>style.visibility</p:attrName>
                                        </p:attrNameLst>
                                      </p:cBhvr>
                                      <p:to>
                                        <p:strVal val="visible"/>
                                      </p:to>
                                    </p:set>
                                    <p:animEffect transition="in" filter="fade">
                                      <p:cBhvr>
                                        <p:cTn id="773" dur="500"/>
                                        <p:tgtEl>
                                          <p:spTgt spid="747"/>
                                        </p:tgtEl>
                                      </p:cBhvr>
                                    </p:animEffect>
                                  </p:childTnLst>
                                </p:cTn>
                              </p:par>
                              <p:par>
                                <p:cTn id="774" presetID="10" presetClass="entr" presetSubtype="0" fill="hold" grpId="1" nodeType="withEffect">
                                  <p:stCondLst>
                                    <p:cond delay="0"/>
                                  </p:stCondLst>
                                  <p:childTnLst>
                                    <p:set>
                                      <p:cBhvr>
                                        <p:cTn id="775" dur="1" fill="hold">
                                          <p:stCondLst>
                                            <p:cond delay="0"/>
                                          </p:stCondLst>
                                        </p:cTn>
                                        <p:tgtEl>
                                          <p:spTgt spid="748"/>
                                        </p:tgtEl>
                                        <p:attrNameLst>
                                          <p:attrName>style.visibility</p:attrName>
                                        </p:attrNameLst>
                                      </p:cBhvr>
                                      <p:to>
                                        <p:strVal val="visible"/>
                                      </p:to>
                                    </p:set>
                                    <p:animEffect transition="in" filter="fade">
                                      <p:cBhvr>
                                        <p:cTn id="776" dur="500"/>
                                        <p:tgtEl>
                                          <p:spTgt spid="748"/>
                                        </p:tgtEl>
                                      </p:cBhvr>
                                    </p:animEffect>
                                  </p:childTnLst>
                                </p:cTn>
                              </p:par>
                              <p:par>
                                <p:cTn id="777" presetID="10" presetClass="entr" presetSubtype="0" fill="hold" grpId="1" nodeType="withEffect">
                                  <p:stCondLst>
                                    <p:cond delay="0"/>
                                  </p:stCondLst>
                                  <p:childTnLst>
                                    <p:set>
                                      <p:cBhvr>
                                        <p:cTn id="778" dur="1" fill="hold">
                                          <p:stCondLst>
                                            <p:cond delay="0"/>
                                          </p:stCondLst>
                                        </p:cTn>
                                        <p:tgtEl>
                                          <p:spTgt spid="739"/>
                                        </p:tgtEl>
                                        <p:attrNameLst>
                                          <p:attrName>style.visibility</p:attrName>
                                        </p:attrNameLst>
                                      </p:cBhvr>
                                      <p:to>
                                        <p:strVal val="visible"/>
                                      </p:to>
                                    </p:set>
                                    <p:animEffect transition="in" filter="fade">
                                      <p:cBhvr>
                                        <p:cTn id="779" dur="500"/>
                                        <p:tgtEl>
                                          <p:spTgt spid="739"/>
                                        </p:tgtEl>
                                      </p:cBhvr>
                                    </p:animEffect>
                                  </p:childTnLst>
                                </p:cTn>
                              </p:par>
                              <p:par>
                                <p:cTn id="780" presetID="10" presetClass="entr" presetSubtype="0" fill="hold" grpId="1" nodeType="withEffect">
                                  <p:stCondLst>
                                    <p:cond delay="0"/>
                                  </p:stCondLst>
                                  <p:childTnLst>
                                    <p:set>
                                      <p:cBhvr>
                                        <p:cTn id="781" dur="1" fill="hold">
                                          <p:stCondLst>
                                            <p:cond delay="0"/>
                                          </p:stCondLst>
                                        </p:cTn>
                                        <p:tgtEl>
                                          <p:spTgt spid="740"/>
                                        </p:tgtEl>
                                        <p:attrNameLst>
                                          <p:attrName>style.visibility</p:attrName>
                                        </p:attrNameLst>
                                      </p:cBhvr>
                                      <p:to>
                                        <p:strVal val="visible"/>
                                      </p:to>
                                    </p:set>
                                    <p:animEffect transition="in" filter="fade">
                                      <p:cBhvr>
                                        <p:cTn id="782" dur="500"/>
                                        <p:tgtEl>
                                          <p:spTgt spid="740"/>
                                        </p:tgtEl>
                                      </p:cBhvr>
                                    </p:animEffect>
                                  </p:childTnLst>
                                </p:cTn>
                              </p:par>
                              <p:par>
                                <p:cTn id="783" presetID="10" presetClass="entr" presetSubtype="0" fill="hold" grpId="1" nodeType="withEffect">
                                  <p:stCondLst>
                                    <p:cond delay="0"/>
                                  </p:stCondLst>
                                  <p:childTnLst>
                                    <p:set>
                                      <p:cBhvr>
                                        <p:cTn id="784" dur="1" fill="hold">
                                          <p:stCondLst>
                                            <p:cond delay="0"/>
                                          </p:stCondLst>
                                        </p:cTn>
                                        <p:tgtEl>
                                          <p:spTgt spid="741"/>
                                        </p:tgtEl>
                                        <p:attrNameLst>
                                          <p:attrName>style.visibility</p:attrName>
                                        </p:attrNameLst>
                                      </p:cBhvr>
                                      <p:to>
                                        <p:strVal val="visible"/>
                                      </p:to>
                                    </p:set>
                                    <p:animEffect transition="in" filter="fade">
                                      <p:cBhvr>
                                        <p:cTn id="785" dur="500"/>
                                        <p:tgtEl>
                                          <p:spTgt spid="741"/>
                                        </p:tgtEl>
                                      </p:cBhvr>
                                    </p:animEffect>
                                  </p:childTnLst>
                                </p:cTn>
                              </p:par>
                              <p:par>
                                <p:cTn id="786" presetID="10" presetClass="entr" presetSubtype="0" fill="hold" grpId="1" nodeType="withEffect">
                                  <p:stCondLst>
                                    <p:cond delay="0"/>
                                  </p:stCondLst>
                                  <p:childTnLst>
                                    <p:set>
                                      <p:cBhvr>
                                        <p:cTn id="787" dur="1" fill="hold">
                                          <p:stCondLst>
                                            <p:cond delay="0"/>
                                          </p:stCondLst>
                                        </p:cTn>
                                        <p:tgtEl>
                                          <p:spTgt spid="742"/>
                                        </p:tgtEl>
                                        <p:attrNameLst>
                                          <p:attrName>style.visibility</p:attrName>
                                        </p:attrNameLst>
                                      </p:cBhvr>
                                      <p:to>
                                        <p:strVal val="visible"/>
                                      </p:to>
                                    </p:set>
                                    <p:animEffect transition="in" filter="fade">
                                      <p:cBhvr>
                                        <p:cTn id="788" dur="500"/>
                                        <p:tgtEl>
                                          <p:spTgt spid="742"/>
                                        </p:tgtEl>
                                      </p:cBhvr>
                                    </p:animEffect>
                                  </p:childTnLst>
                                </p:cTn>
                              </p:par>
                              <p:par>
                                <p:cTn id="789" presetID="1" presetClass="path" presetSubtype="0" repeatCount="indefinite" fill="hold" grpId="0" nodeType="withEffect">
                                  <p:stCondLst>
                                    <p:cond delay="0"/>
                                  </p:stCondLst>
                                  <p:childTnLst>
                                    <p:animMotion origin="layout" path="M 0.0088 0.01612 C 0.2461 0.01612 0.43911 0.11939 0.43911 0.2483 C 0.43911 0.37722 0.2461 0.4823 0.0088 0.4823 C -0.22926 0.4823 -0.42112 0.37722 -0.42112 0.2483 C -0.42112 0.11939 -0.22926 0.01612 0.0088 0.01612 Z " pathEditMode="relative" rAng="0" ptsTypes="AAAAA">
                                      <p:cBhvr>
                                        <p:cTn id="790" dur="7000" fill="hold"/>
                                        <p:tgtEl>
                                          <p:spTgt spid="743"/>
                                        </p:tgtEl>
                                        <p:attrNameLst>
                                          <p:attrName>ppt_x</p:attrName>
                                          <p:attrName>ppt_y</p:attrName>
                                        </p:attrNameLst>
                                      </p:cBhvr>
                                      <p:rCtr x="13" y="23309"/>
                                    </p:animMotion>
                                  </p:childTnLst>
                                </p:cTn>
                              </p:par>
                              <p:par>
                                <p:cTn id="791" presetID="1" presetClass="path" presetSubtype="0" repeatCount="indefinite" fill="hold" grpId="0" nodeType="withEffect">
                                  <p:stCondLst>
                                    <p:cond delay="1000"/>
                                  </p:stCondLst>
                                  <p:childTnLst>
                                    <p:animMotion origin="layout" path="M 0.0088 0.01612 C 0.2461 0.01612 0.43911 0.11984 0.43911 0.24875 C 0.43911 0.37767 0.2461 0.48298 0.0088 0.48298 C -0.22926 0.48298 -0.42112 0.37767 -0.42112 0.24875 C -0.42112 0.11984 -0.22926 0.01612 0.0088 0.01612 Z " pathEditMode="relative" rAng="0" ptsTypes="AAAAA">
                                      <p:cBhvr>
                                        <p:cTn id="792" dur="7500" fill="hold"/>
                                        <p:tgtEl>
                                          <p:spTgt spid="744"/>
                                        </p:tgtEl>
                                        <p:attrNameLst>
                                          <p:attrName>ppt_x</p:attrName>
                                          <p:attrName>ppt_y</p:attrName>
                                        </p:attrNameLst>
                                      </p:cBhvr>
                                      <p:rCtr x="13" y="23332"/>
                                    </p:animMotion>
                                  </p:childTnLst>
                                </p:cTn>
                              </p:par>
                              <p:par>
                                <p:cTn id="793" presetID="1" presetClass="path" presetSubtype="0" repeatCount="indefinite" fill="hold" grpId="0" nodeType="withEffect">
                                  <p:stCondLst>
                                    <p:cond delay="2000"/>
                                  </p:stCondLst>
                                  <p:childTnLst>
                                    <p:animMotion origin="layout" path="M 0.00893 0.01612 C 0.24623 0.01612 0.43924 0.11916 0.43924 0.24762 C 0.43924 0.37585 0.24623 0.48071 0.00893 0.48071 C -0.22913 0.48071 -0.42099 0.37585 -0.42099 0.24762 C -0.42099 0.11916 -0.22913 0.01612 0.00893 0.01612 Z " pathEditMode="relative" rAng="0" ptsTypes="AAAAA">
                                      <p:cBhvr>
                                        <p:cTn id="794" dur="8750" fill="hold"/>
                                        <p:tgtEl>
                                          <p:spTgt spid="745"/>
                                        </p:tgtEl>
                                        <p:attrNameLst>
                                          <p:attrName>ppt_x</p:attrName>
                                          <p:attrName>ppt_y</p:attrName>
                                        </p:attrNameLst>
                                      </p:cBhvr>
                                      <p:rCtr x="13" y="23218"/>
                                    </p:animMotion>
                                  </p:childTnLst>
                                </p:cTn>
                              </p:par>
                              <p:par>
                                <p:cTn id="795" presetID="1" presetClass="path" presetSubtype="0" repeatCount="indefinite" fill="hold" grpId="0" nodeType="withEffect">
                                  <p:stCondLst>
                                    <p:cond delay="3250"/>
                                  </p:stCondLst>
                                  <p:childTnLst>
                                    <p:animMotion origin="layout" path="M 0.00485 0.01612 C 0.24215 0.01612 0.43515 0.12029 0.43515 0.24989 C 0.43515 0.37949 0.24215 0.48525 0.00485 0.48525 C -0.23322 0.48525 -0.42507 0.37949 -0.42507 0.24989 C -0.42507 0.12029 -0.23322 0.01612 0.00485 0.01612 Z " pathEditMode="relative" rAng="0" ptsTypes="AAAAA">
                                      <p:cBhvr>
                                        <p:cTn id="796" dur="7250" fill="hold"/>
                                        <p:tgtEl>
                                          <p:spTgt spid="746"/>
                                        </p:tgtEl>
                                        <p:attrNameLst>
                                          <p:attrName>ppt_x</p:attrName>
                                          <p:attrName>ppt_y</p:attrName>
                                        </p:attrNameLst>
                                      </p:cBhvr>
                                      <p:rCtr x="13" y="23445"/>
                                    </p:animMotion>
                                  </p:childTnLst>
                                </p:cTn>
                              </p:par>
                              <p:par>
                                <p:cTn id="797" presetID="1" presetClass="path" presetSubtype="0" repeatCount="indefinite" fill="hold" grpId="0" nodeType="withEffect">
                                  <p:stCondLst>
                                    <p:cond delay="1000"/>
                                  </p:stCondLst>
                                  <p:childTnLst>
                                    <p:animMotion origin="layout" path="M 0.00727 0.01612 C 0.24585 0.01612 0.43987 0.12075 0.43987 0.25148 C 0.43987 0.38153 0.24585 0.4882 0.00727 0.4882 C -0.23194 0.4882 -0.42469 0.38153 -0.42469 0.25148 C -0.42469 0.12075 -0.23194 0.01612 0.00727 0.01612 Z " pathEditMode="relative" rAng="0" ptsTypes="AAAAA">
                                      <p:cBhvr>
                                        <p:cTn id="798" dur="6250" fill="hold"/>
                                        <p:tgtEl>
                                          <p:spTgt spid="747"/>
                                        </p:tgtEl>
                                        <p:attrNameLst>
                                          <p:attrName>ppt_x</p:attrName>
                                          <p:attrName>ppt_y</p:attrName>
                                        </p:attrNameLst>
                                      </p:cBhvr>
                                      <p:rCtr x="26" y="23604"/>
                                    </p:animMotion>
                                  </p:childTnLst>
                                </p:cTn>
                              </p:par>
                              <p:par>
                                <p:cTn id="799" presetID="1" presetClass="path" presetSubtype="0" repeatCount="indefinite" fill="hold" grpId="0" nodeType="withEffect">
                                  <p:stCondLst>
                                    <p:cond delay="0"/>
                                  </p:stCondLst>
                                  <p:childTnLst>
                                    <p:animMotion origin="layout" path="M 0.00727 0.01612 C 0.24457 0.01612 0.43758 0.12052 0.43758 0.25057 C 0.43758 0.38039 0.24457 0.48661 0.00727 0.48661 C -0.23079 0.48661 -0.42265 0.38039 -0.42265 0.25057 C -0.42265 0.12052 -0.23079 0.01612 0.00727 0.01612 Z " pathEditMode="relative" rAng="0" ptsTypes="AAAAA">
                                      <p:cBhvr>
                                        <p:cTn id="800" dur="9500" fill="hold"/>
                                        <p:tgtEl>
                                          <p:spTgt spid="748"/>
                                        </p:tgtEl>
                                        <p:attrNameLst>
                                          <p:attrName>ppt_x</p:attrName>
                                          <p:attrName>ppt_y</p:attrName>
                                        </p:attrNameLst>
                                      </p:cBhvr>
                                      <p:rCtr x="13" y="23513"/>
                                    </p:animMotion>
                                  </p:childTnLst>
                                </p:cTn>
                              </p:par>
                              <p:par>
                                <p:cTn id="801" presetID="1" presetClass="path" presetSubtype="0" repeatCount="indefinite" fill="hold" grpId="0" nodeType="withEffect">
                                  <p:stCondLst>
                                    <p:cond delay="4500"/>
                                  </p:stCondLst>
                                  <p:childTnLst>
                                    <p:animMotion origin="layout" path="M 0.00676 0.01612 C 0.24444 0.01612 0.43847 0.12052 0.43847 0.25102 C 0.43847 0.38085 0.24444 0.48729 0.00676 0.48729 C -0.23207 0.48729 -0.42444 0.38085 -0.42444 0.25102 C -0.42444 0.12052 -0.23207 0.01612 0.00676 0.01612 Z " pathEditMode="relative" rAng="0" ptsTypes="AAAAA">
                                      <p:cBhvr>
                                        <p:cTn id="802" dur="6000" fill="hold"/>
                                        <p:tgtEl>
                                          <p:spTgt spid="739"/>
                                        </p:tgtEl>
                                        <p:attrNameLst>
                                          <p:attrName>ppt_x</p:attrName>
                                          <p:attrName>ppt_y</p:attrName>
                                        </p:attrNameLst>
                                      </p:cBhvr>
                                      <p:rCtr x="26" y="23559"/>
                                    </p:animMotion>
                                  </p:childTnLst>
                                </p:cTn>
                              </p:par>
                              <p:par>
                                <p:cTn id="803" presetID="1" presetClass="path" presetSubtype="0" repeatCount="indefinite" fill="hold" grpId="0" nodeType="withEffect">
                                  <p:stCondLst>
                                    <p:cond delay="500"/>
                                  </p:stCondLst>
                                  <p:childTnLst>
                                    <p:animMotion origin="layout" path="M 0.00574 0.01612 C 0.24546 0.01612 0.44038 0.11961 0.44038 0.2483 C 0.44038 0.37699 0.24546 0.48207 0.00574 0.48207 C -0.23449 0.48207 -0.42814 0.37699 -0.42814 0.2483 C -0.42814 0.11961 -0.23449 0.01612 0.00574 0.01612 Z " pathEditMode="relative" rAng="0" ptsTypes="AAAAA">
                                      <p:cBhvr>
                                        <p:cTn id="804" dur="7500" fill="hold"/>
                                        <p:tgtEl>
                                          <p:spTgt spid="740"/>
                                        </p:tgtEl>
                                        <p:attrNameLst>
                                          <p:attrName>ppt_x</p:attrName>
                                          <p:attrName>ppt_y</p:attrName>
                                        </p:attrNameLst>
                                      </p:cBhvr>
                                      <p:rCtr x="38" y="23286"/>
                                    </p:animMotion>
                                  </p:childTnLst>
                                </p:cTn>
                              </p:par>
                              <p:par>
                                <p:cTn id="805" presetID="1" presetClass="path" presetSubtype="0" repeatCount="indefinite" fill="hold" grpId="0" nodeType="withEffect">
                                  <p:stCondLst>
                                    <p:cond delay="3750"/>
                                  </p:stCondLst>
                                  <p:childTnLst>
                                    <p:animMotion origin="layout" path="M 0.00472 0.01612 C 0.24444 0.01612 0.43936 0.12052 0.43936 0.25034 C 0.43936 0.38017 0.24444 0.48616 0.00472 0.48616 C -0.23552 0.48616 -0.42916 0.38017 -0.42916 0.25034 C -0.42916 0.12052 -0.23552 0.01612 0.00472 0.01612 Z " pathEditMode="relative" rAng="0" ptsTypes="AAAAA">
                                      <p:cBhvr>
                                        <p:cTn id="806" dur="8000" fill="hold"/>
                                        <p:tgtEl>
                                          <p:spTgt spid="741"/>
                                        </p:tgtEl>
                                        <p:attrNameLst>
                                          <p:attrName>ppt_x</p:attrName>
                                          <p:attrName>ppt_y</p:attrName>
                                        </p:attrNameLst>
                                      </p:cBhvr>
                                      <p:rCtr x="38" y="23491"/>
                                    </p:animMotion>
                                  </p:childTnLst>
                                </p:cTn>
                              </p:par>
                              <p:par>
                                <p:cTn id="807" presetID="1" presetClass="path" presetSubtype="0" repeatCount="indefinite" fill="hold" grpId="0" nodeType="withEffect">
                                  <p:stCondLst>
                                    <p:cond delay="2500"/>
                                  </p:stCondLst>
                                  <p:childTnLst>
                                    <p:animMotion origin="layout" path="M 0.00919 0.02474 C 0.24866 0.02474 0.44345 0.12551 0.44345 0.25125 C 0.44345 0.37654 0.24866 0.47935 0.00919 0.47935 C -0.23092 0.47935 -0.42418 0.37654 -0.42418 0.25125 C -0.42418 0.12551 -0.23092 0.02474 0.00919 0.02474 Z " pathEditMode="relative" rAng="0" ptsTypes="AAAAA">
                                      <p:cBhvr>
                                        <p:cTn id="808" dur="8750" fill="hold"/>
                                        <p:tgtEl>
                                          <p:spTgt spid="742"/>
                                        </p:tgtEl>
                                        <p:attrNameLst>
                                          <p:attrName>ppt_x</p:attrName>
                                          <p:attrName>ppt_y</p:attrName>
                                        </p:attrNameLst>
                                      </p:cBhvr>
                                      <p:rCtr x="38" y="227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 grpId="0" animBg="1"/>
      <p:bldP spid="1991" grpId="1" animBg="1"/>
      <p:bldP spid="1991" grpId="2" animBg="1"/>
      <p:bldP spid="591" grpId="0" animBg="1"/>
      <p:bldP spid="718" grpId="0" animBg="1"/>
      <p:bldP spid="2020" grpId="0" animBg="1"/>
      <p:bldP spid="2020" grpId="1" animBg="1"/>
      <p:bldP spid="406" grpId="0" animBg="1"/>
      <p:bldP spid="407" grpId="0" animBg="1"/>
      <p:bldP spid="408" grpId="0" animBg="1"/>
      <p:bldP spid="409" grpId="0" animBg="1"/>
      <p:bldP spid="410" grpId="0" animBg="1"/>
      <p:bldP spid="412" grpId="0" animBg="1"/>
      <p:bldP spid="413" grpId="0" animBg="1"/>
      <p:bldP spid="414" grpId="0" animBg="1"/>
      <p:bldP spid="415" grpId="0" animBg="1"/>
      <p:bldP spid="416" grpId="0" animBg="1"/>
      <p:bldP spid="417" grpId="0" animBg="1"/>
      <p:bldP spid="418" grpId="0" animBg="1"/>
      <p:bldP spid="419" grpId="0" animBg="1"/>
      <p:bldP spid="423" grpId="0" animBg="1"/>
      <p:bldP spid="427" grpId="0" animBg="1"/>
      <p:bldP spid="430" grpId="0" animBg="1"/>
      <p:bldP spid="431" grpId="0" animBg="1"/>
      <p:bldP spid="432" grpId="0" animBg="1"/>
      <p:bldP spid="433" grpId="0" animBg="1"/>
      <p:bldP spid="470" grpId="0" animBg="1"/>
      <p:bldP spid="471" grpId="0" animBg="1"/>
      <p:bldP spid="475" grpId="0" animBg="1"/>
      <p:bldP spid="476" grpId="0" animBg="1"/>
      <p:bldP spid="477" grpId="0" animBg="1"/>
      <p:bldP spid="478" grpId="0" animBg="1"/>
      <p:bldP spid="792" grpId="0" animBg="1"/>
      <p:bldP spid="793" grpId="0" animBg="1"/>
      <p:bldP spid="808" grpId="0"/>
      <p:bldP spid="809" grpId="0" animBg="1"/>
      <p:bldP spid="810" grpId="0" animBg="1"/>
      <p:bldP spid="811" grpId="0" animBg="1"/>
      <p:bldP spid="812" grpId="0" animBg="1"/>
      <p:bldP spid="813" grpId="0" animBg="1"/>
      <p:bldP spid="814" grpId="0" animBg="1"/>
      <p:bldP spid="821" grpId="0" animBg="1"/>
      <p:bldP spid="824" grpId="0" animBg="1"/>
      <p:bldP spid="826" grpId="0" animBg="1"/>
      <p:bldP spid="1016" grpId="0" animBg="1"/>
      <p:bldP spid="1268" grpId="0" animBg="1"/>
      <p:bldP spid="1269" grpId="0" animBg="1"/>
      <p:bldP spid="1313" grpId="0" animBg="1"/>
      <p:bldP spid="1314" grpId="0" animBg="1"/>
      <p:bldP spid="1896" grpId="0" animBg="1"/>
      <p:bldP spid="1898" grpId="0" animBg="1"/>
      <p:bldP spid="1942" grpId="0" animBg="1"/>
      <p:bldP spid="1947" grpId="0" animBg="1"/>
      <p:bldP spid="1948" grpId="0" animBg="1"/>
      <p:bldP spid="1949" grpId="0" animBg="1"/>
      <p:bldP spid="1950" grpId="0" animBg="1"/>
      <p:bldP spid="799" grpId="0"/>
      <p:bldP spid="1922" grpId="0"/>
      <p:bldP spid="1923" grpId="0" animBg="1"/>
      <p:bldP spid="1923" grpId="1" animBg="1"/>
      <p:bldP spid="1924" grpId="0" animBg="1"/>
      <p:bldP spid="1924" grpId="1" animBg="1"/>
      <p:bldP spid="1926" grpId="0" animBg="1"/>
      <p:bldP spid="1926" grpId="1" animBg="1"/>
      <p:bldP spid="1927" grpId="0"/>
      <p:bldP spid="2001" grpId="0" animBg="1"/>
      <p:bldP spid="2001" grpId="1" animBg="1"/>
      <p:bldP spid="2001" grpId="2" animBg="1"/>
      <p:bldP spid="2001" grpId="3" animBg="1"/>
      <p:bldP spid="2002" grpId="0" animBg="1"/>
      <p:bldP spid="2002" grpId="1" animBg="1"/>
      <p:bldP spid="2002" grpId="2" animBg="1"/>
      <p:bldP spid="2002" grpId="3" animBg="1"/>
      <p:bldP spid="2017" grpId="0" animBg="1"/>
      <p:bldP spid="2017" grpId="1" animBg="1"/>
      <p:bldP spid="2018" grpId="0" animBg="1"/>
      <p:bldP spid="2018" grpId="1" animBg="1"/>
      <p:bldP spid="2018" grpId="2" animBg="1"/>
      <p:bldP spid="2018" grpId="3" animBg="1"/>
      <p:bldP spid="2019" grpId="0" animBg="1"/>
      <p:bldP spid="2019" grpId="1" animBg="1"/>
      <p:bldP spid="2019" grpId="2" animBg="1"/>
      <p:bldP spid="2019" grpId="3" animBg="1"/>
      <p:bldP spid="563" grpId="0" animBg="1"/>
      <p:bldP spid="563" grpId="1" animBg="1"/>
      <p:bldP spid="426" grpId="0" animBg="1"/>
      <p:bldP spid="731" grpId="0" animBg="1"/>
      <p:bldP spid="731" grpId="1" animBg="1"/>
      <p:bldP spid="731" grpId="2" animBg="1"/>
      <p:bldP spid="732" grpId="0" animBg="1"/>
      <p:bldP spid="732" grpId="1" animBg="1"/>
      <p:bldP spid="732" grpId="2" animBg="1"/>
      <p:bldP spid="726" grpId="0" animBg="1"/>
      <p:bldP spid="726" grpId="1" animBg="1"/>
      <p:bldP spid="726" grpId="2" animBg="1"/>
      <p:bldP spid="730" grpId="0" animBg="1"/>
      <p:bldP spid="730" grpId="1" animBg="1"/>
      <p:bldP spid="730" grpId="2" animBg="1"/>
      <p:bldP spid="342" grpId="0" animBg="1"/>
      <p:bldP spid="342" grpId="1" animBg="1"/>
      <p:bldP spid="342" grpId="2" animBg="1"/>
      <p:bldP spid="343" grpId="0" animBg="1"/>
      <p:bldP spid="343" grpId="1" animBg="1"/>
      <p:bldP spid="343" grpId="2" animBg="1"/>
      <p:bldP spid="354" grpId="0" animBg="1"/>
      <p:bldP spid="354" grpId="1" animBg="1"/>
      <p:bldP spid="354" grpId="2" animBg="1"/>
      <p:bldP spid="355" grpId="0" animBg="1"/>
      <p:bldP spid="355" grpId="1" animBg="1"/>
      <p:bldP spid="355" grpId="2" animBg="1"/>
      <p:bldP spid="733" grpId="0" animBg="1"/>
      <p:bldP spid="733" grpId="1" animBg="1"/>
      <p:bldP spid="733" grpId="2" animBg="1"/>
      <p:bldP spid="735" grpId="0" animBg="1"/>
      <p:bldP spid="735" grpId="1" animBg="1"/>
      <p:bldP spid="735" grpId="2" animBg="1"/>
      <p:bldP spid="352" grpId="0" animBg="1"/>
      <p:bldP spid="352" grpId="1" animBg="1"/>
      <p:bldP spid="352" grpId="2" animBg="1"/>
      <p:bldP spid="353" grpId="0" animBg="1"/>
      <p:bldP spid="353" grpId="1" animBg="1"/>
      <p:bldP spid="353" grpId="2" animBg="1"/>
      <p:bldP spid="739" grpId="0" animBg="1"/>
      <p:bldP spid="739" grpId="1" animBg="1"/>
      <p:bldP spid="740" grpId="0" animBg="1"/>
      <p:bldP spid="740" grpId="1" animBg="1"/>
      <p:bldP spid="741" grpId="0" animBg="1"/>
      <p:bldP spid="741" grpId="1" animBg="1"/>
      <p:bldP spid="742" grpId="0" animBg="1"/>
      <p:bldP spid="742" grpId="1" animBg="1"/>
      <p:bldP spid="743" grpId="0" animBg="1"/>
      <p:bldP spid="743" grpId="1" animBg="1"/>
      <p:bldP spid="744" grpId="0" animBg="1"/>
      <p:bldP spid="744" grpId="1" animBg="1"/>
      <p:bldP spid="745" grpId="0" animBg="1"/>
      <p:bldP spid="745" grpId="1" animBg="1"/>
      <p:bldP spid="746" grpId="0" animBg="1"/>
      <p:bldP spid="746" grpId="1" animBg="1"/>
      <p:bldP spid="747" grpId="0" animBg="1"/>
      <p:bldP spid="747" grpId="1" animBg="1"/>
      <p:bldP spid="748" grpId="0" animBg="1"/>
      <p:bldP spid="748" grpId="1" animBg="1"/>
      <p:bldP spid="736" grpId="0" animBg="1"/>
      <p:bldP spid="736" grpId="1" animBg="1"/>
      <p:bldP spid="736" grpId="2" animBg="1"/>
      <p:bldP spid="737" grpId="0" animBg="1"/>
      <p:bldP spid="737" grpId="1" animBg="1"/>
      <p:bldP spid="737" grpId="2" animBg="1"/>
      <p:bldP spid="724" grpId="0" animBg="1"/>
      <p:bldP spid="724" grpId="1" animBg="1"/>
      <p:bldP spid="724" grpId="2" animBg="1"/>
      <p:bldP spid="725" grpId="0" animBg="1"/>
      <p:bldP spid="725" grpId="1" animBg="1"/>
      <p:bldP spid="725" grpId="2" animBg="1"/>
      <p:bldP spid="722" grpId="0" animBg="1"/>
      <p:bldP spid="722" grpId="1" animBg="1"/>
      <p:bldP spid="722" grpId="2" animBg="1"/>
      <p:bldP spid="723" grpId="0" animBg="1"/>
      <p:bldP spid="723" grpId="1" animBg="1"/>
      <p:bldP spid="723" grpId="2" animBg="1"/>
      <p:bldP spid="720" grpId="0" animBg="1"/>
      <p:bldP spid="720" grpId="1" animBg="1"/>
      <p:bldP spid="720" grpId="2" animBg="1"/>
      <p:bldP spid="721" grpId="0" animBg="1"/>
      <p:bldP spid="721" grpId="1" animBg="1"/>
      <p:bldP spid="721" grpId="2" animBg="1"/>
      <p:bldP spid="719" grpId="0" animBg="1"/>
      <p:bldP spid="719" grpId="1" animBg="1"/>
      <p:bldP spid="719" grpId="2" animBg="1"/>
      <p:bldP spid="344" grpId="0" animBg="1"/>
      <p:bldP spid="344" grpId="1" animBg="1"/>
      <p:bldP spid="344" grpId="2" animBg="1"/>
      <p:bldP spid="345" grpId="0" animBg="1"/>
      <p:bldP spid="345" grpId="1" animBg="1"/>
      <p:bldP spid="345" grpId="2" animBg="1"/>
      <p:bldP spid="346" grpId="0" animBg="1"/>
      <p:bldP spid="346" grpId="1" animBg="1"/>
      <p:bldP spid="346" grpId="2" animBg="1"/>
      <p:bldP spid="347" grpId="0" animBg="1"/>
      <p:bldP spid="347" grpId="1" animBg="1"/>
      <p:bldP spid="347" grpId="2" animBg="1"/>
      <p:bldP spid="349" grpId="0" animBg="1"/>
      <p:bldP spid="349" grpId="1" animBg="1"/>
      <p:bldP spid="349" grpId="2" animBg="1"/>
      <p:bldP spid="350" grpId="0" animBg="1"/>
      <p:bldP spid="350" grpId="1" animBg="1"/>
      <p:bldP spid="350" grpId="2" animBg="1"/>
      <p:bldP spid="351" grpId="0" animBg="1"/>
      <p:bldP spid="351" grpId="1" animBg="1"/>
      <p:bldP spid="351" grpId="2" animBg="1"/>
      <p:bldP spid="357" grpId="0" animBg="1"/>
      <p:bldP spid="359" grpId="0" animBg="1"/>
      <p:bldP spid="458" grpId="0" animBg="1"/>
      <p:bldP spid="459" grpId="0" animBg="1"/>
      <p:bldP spid="944" grpId="0" animBg="1"/>
      <p:bldP spid="358" grpId="0" animBg="1"/>
      <p:bldP spid="11" grpId="0"/>
      <p:bldP spid="11" grpId="1"/>
      <p:bldP spid="831" grpId="0"/>
      <p:bldP spid="831" grpId="1"/>
      <p:bldP spid="833" grpId="0"/>
      <p:bldP spid="833" grpId="1"/>
      <p:bldP spid="834" grpId="0"/>
      <p:bldP spid="834"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3F02812-FFDE-4EE8-B3D8-6CF49BB42929}"/>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27B556B-9FE2-4D29-ABDD-931B8BFA82C2}"/>
              </a:ext>
            </a:extLst>
          </p:cNvPr>
          <p:cNvSpPr>
            <a:spLocks noGrp="1"/>
          </p:cNvSpPr>
          <p:nvPr>
            <p:ph type="title"/>
          </p:nvPr>
        </p:nvSpPr>
        <p:spPr/>
        <p:txBody>
          <a:bodyPr/>
          <a:lstStyle/>
          <a:p>
            <a:r>
              <a:rPr lang="en-US" sz="2800" dirty="0">
                <a:solidFill>
                  <a:schemeClr val="bg1"/>
                </a:solidFill>
              </a:rPr>
              <a:t>Top reasons for adopting IoT: Productivity and security</a:t>
            </a:r>
          </a:p>
        </p:txBody>
      </p:sp>
      <p:graphicFrame>
        <p:nvGraphicFramePr>
          <p:cNvPr id="10" name="Table 9">
            <a:extLst>
              <a:ext uri="{FF2B5EF4-FFF2-40B4-BE49-F238E27FC236}">
                <a16:creationId xmlns:a16="http://schemas.microsoft.com/office/drawing/2014/main" id="{30F59E3C-F452-421F-9E57-DD1D6BC92043}"/>
              </a:ext>
            </a:extLst>
          </p:cNvPr>
          <p:cNvGraphicFramePr>
            <a:graphicFrameLocks noGrp="1"/>
          </p:cNvGraphicFramePr>
          <p:nvPr>
            <p:extLst>
              <p:ext uri="{D42A27DB-BD31-4B8C-83A1-F6EECF244321}">
                <p14:modId xmlns:p14="http://schemas.microsoft.com/office/powerpoint/2010/main" val="2865575765"/>
              </p:ext>
            </p:extLst>
          </p:nvPr>
        </p:nvGraphicFramePr>
        <p:xfrm>
          <a:off x="455994" y="1604906"/>
          <a:ext cx="5118088" cy="2683904"/>
        </p:xfrm>
        <a:graphic>
          <a:graphicData uri="http://schemas.openxmlformats.org/drawingml/2006/table">
            <a:tbl>
              <a:tblPr>
                <a:tableStyleId>{5C22544A-7EE6-4342-B048-85BDC9FD1C3A}</a:tableStyleId>
              </a:tblPr>
              <a:tblGrid>
                <a:gridCol w="1761113">
                  <a:extLst>
                    <a:ext uri="{9D8B030D-6E8A-4147-A177-3AD203B41FA5}">
                      <a16:colId xmlns:a16="http://schemas.microsoft.com/office/drawing/2014/main" val="20000"/>
                    </a:ext>
                  </a:extLst>
                </a:gridCol>
                <a:gridCol w="3356975">
                  <a:extLst>
                    <a:ext uri="{9D8B030D-6E8A-4147-A177-3AD203B41FA5}">
                      <a16:colId xmlns:a16="http://schemas.microsoft.com/office/drawing/2014/main" val="1195867931"/>
                    </a:ext>
                  </a:extLst>
                </a:gridCol>
              </a:tblGrid>
              <a:tr h="670976">
                <a:tc>
                  <a:txBody>
                    <a:bodyPr/>
                    <a:lstStyle/>
                    <a:p>
                      <a:pPr marL="0" algn="l" defTabSz="914400" rtl="0" eaLnBrk="1" fontAlgn="ctr" latinLnBrk="0" hangingPunct="1">
                        <a:defRPr/>
                      </a:pPr>
                      <a:r>
                        <a:rPr lang="en-US" sz="1200" b="1" kern="1200">
                          <a:solidFill>
                            <a:schemeClr val="accent5"/>
                          </a:solidFill>
                          <a:latin typeface="+mj-lt"/>
                          <a:ea typeface="+mn-ea"/>
                          <a:cs typeface="+mn-cs"/>
                        </a:rPr>
                        <a:t>Safety and security</a:t>
                      </a:r>
                      <a:br>
                        <a:rPr lang="en-US" sz="1100" kern="1200">
                          <a:solidFill>
                            <a:schemeClr val="tx1"/>
                          </a:solidFill>
                          <a:latin typeface="+mj-lt"/>
                          <a:ea typeface="+mn-ea"/>
                          <a:cs typeface="+mn-cs"/>
                        </a:rPr>
                      </a:br>
                      <a:r>
                        <a:rPr lang="en-US" sz="1000" kern="1200">
                          <a:solidFill>
                            <a:schemeClr val="bg1"/>
                          </a:solidFill>
                          <a:latin typeface="+mn-lt"/>
                          <a:ea typeface="+mn-ea"/>
                          <a:cs typeface="+mn-cs"/>
                        </a:rPr>
                        <a:t>(e.g. workplace safety, </a:t>
                      </a:r>
                      <a:br>
                        <a:rPr lang="en-US" sz="1000" kern="1200">
                          <a:solidFill>
                            <a:schemeClr val="bg1"/>
                          </a:solidFill>
                          <a:latin typeface="+mn-lt"/>
                          <a:ea typeface="+mn-ea"/>
                          <a:cs typeface="+mn-cs"/>
                        </a:rPr>
                      </a:br>
                      <a:r>
                        <a:rPr lang="en-US" sz="1000" kern="1200">
                          <a:solidFill>
                            <a:schemeClr val="bg1"/>
                          </a:solidFill>
                          <a:latin typeface="+mn-lt"/>
                          <a:ea typeface="+mn-ea"/>
                          <a:cs typeface="+mn-cs"/>
                        </a:rPr>
                        <a:t>employee safety, IT security)</a:t>
                      </a:r>
                      <a:endParaRPr lang="en-US" sz="1100" kern="1200">
                        <a:solidFill>
                          <a:schemeClr val="bg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defRPr/>
                      </a:pPr>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0976">
                <a:tc>
                  <a:txBody>
                    <a:bodyPr/>
                    <a:lstStyle/>
                    <a:p>
                      <a:pPr algn="l" fontAlgn="b"/>
                      <a:r>
                        <a:rPr lang="en-US" sz="1200" b="1" kern="1200">
                          <a:solidFill>
                            <a:schemeClr val="accent5"/>
                          </a:solidFill>
                          <a:latin typeface="+mj-lt"/>
                          <a:ea typeface="+mn-ea"/>
                          <a:cs typeface="+mn-cs"/>
                        </a:rPr>
                        <a:t>Operations </a:t>
                      </a:r>
                      <a:br>
                        <a:rPr lang="en-US" sz="1200" b="1" kern="1200">
                          <a:solidFill>
                            <a:schemeClr val="accent5"/>
                          </a:solidFill>
                          <a:latin typeface="+mj-lt"/>
                          <a:ea typeface="+mn-ea"/>
                          <a:cs typeface="+mn-cs"/>
                        </a:rPr>
                      </a:br>
                      <a:r>
                        <a:rPr lang="en-US" sz="1200" b="1" kern="1200">
                          <a:solidFill>
                            <a:schemeClr val="accent5"/>
                          </a:solidFill>
                          <a:latin typeface="+mj-lt"/>
                          <a:ea typeface="+mn-ea"/>
                          <a:cs typeface="+mn-cs"/>
                        </a:rPr>
                        <a:t>optimization</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0976">
                <a:tc>
                  <a:txBody>
                    <a:bodyPr/>
                    <a:lstStyle/>
                    <a:p>
                      <a:pPr algn="l" fontAlgn="b"/>
                      <a:r>
                        <a:rPr lang="en-US" sz="1200" b="1" kern="1200">
                          <a:solidFill>
                            <a:schemeClr val="accent5"/>
                          </a:solidFill>
                          <a:latin typeface="+mj-lt"/>
                          <a:ea typeface="+mn-ea"/>
                          <a:cs typeface="+mn-cs"/>
                        </a:rPr>
                        <a:t>Quality assurance</a:t>
                      </a:r>
                      <a:br>
                        <a:rPr lang="en-US" sz="1100" kern="1200">
                          <a:solidFill>
                            <a:schemeClr val="tx1"/>
                          </a:solidFill>
                          <a:latin typeface="+mj-lt"/>
                          <a:ea typeface="+mn-ea"/>
                          <a:cs typeface="+mn-cs"/>
                        </a:rPr>
                      </a:br>
                      <a:r>
                        <a:rPr lang="en-US" sz="1100" kern="1200">
                          <a:solidFill>
                            <a:schemeClr val="bg1"/>
                          </a:solidFill>
                          <a:latin typeface="+mn-lt"/>
                          <a:ea typeface="+mn-ea"/>
                          <a:cs typeface="+mn-cs"/>
                        </a:rPr>
                        <a:t>(e.g. ensuring quality of product/staff processes)</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0976">
                <a:tc>
                  <a:txBody>
                    <a:bodyPr/>
                    <a:lstStyle/>
                    <a:p>
                      <a:pPr algn="l" fontAlgn="b"/>
                      <a:r>
                        <a:rPr lang="en-US" sz="1200" b="1" kern="1200">
                          <a:solidFill>
                            <a:schemeClr val="accent5"/>
                          </a:solidFill>
                          <a:latin typeface="+mj-lt"/>
                          <a:ea typeface="+mn-ea"/>
                          <a:cs typeface="+mn-cs"/>
                        </a:rPr>
                        <a:t>Employee </a:t>
                      </a:r>
                      <a:br>
                        <a:rPr lang="en-US" sz="1200" b="1" kern="1200">
                          <a:solidFill>
                            <a:schemeClr val="accent5"/>
                          </a:solidFill>
                          <a:latin typeface="+mj-lt"/>
                          <a:ea typeface="+mn-ea"/>
                          <a:cs typeface="+mn-cs"/>
                        </a:rPr>
                      </a:br>
                      <a:r>
                        <a:rPr lang="en-US" sz="1200" b="1" kern="1200">
                          <a:solidFill>
                            <a:schemeClr val="accent5"/>
                          </a:solidFill>
                          <a:latin typeface="+mj-lt"/>
                          <a:ea typeface="+mn-ea"/>
                          <a:cs typeface="+mn-cs"/>
                        </a:rPr>
                        <a:t>productivity</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7A9FD25F-B905-41EC-BE2D-D3731233328F}"/>
              </a:ext>
            </a:extLst>
          </p:cNvPr>
          <p:cNvGraphicFramePr>
            <a:graphicFrameLocks noGrp="1"/>
          </p:cNvGraphicFramePr>
          <p:nvPr>
            <p:extLst>
              <p:ext uri="{D42A27DB-BD31-4B8C-83A1-F6EECF244321}">
                <p14:modId xmlns:p14="http://schemas.microsoft.com/office/powerpoint/2010/main" val="3172044299"/>
              </p:ext>
            </p:extLst>
          </p:nvPr>
        </p:nvGraphicFramePr>
        <p:xfrm>
          <a:off x="6578576" y="1933050"/>
          <a:ext cx="1952185" cy="54864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Plant safety and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kern="1200">
                          <a:solidFill>
                            <a:schemeClr val="bg1"/>
                          </a:solidFill>
                          <a:latin typeface="+mj-lt"/>
                          <a:ea typeface="+mn-ea"/>
                          <a:cs typeface="+mn-cs"/>
                        </a:rPr>
                        <a:t>36%</a:t>
                      </a:r>
                    </a:p>
                  </a:txBody>
                  <a:tcPr marL="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Worker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kern="1200">
                          <a:solidFill>
                            <a:schemeClr val="bg1"/>
                          </a:solidFill>
                          <a:latin typeface="+mj-lt"/>
                          <a:ea typeface="+mn-ea"/>
                          <a:cs typeface="+mn-cs"/>
                        </a:rPr>
                        <a:t>25%</a:t>
                      </a:r>
                    </a:p>
                  </a:txBody>
                  <a:tcPr marL="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bl>
          </a:graphicData>
        </a:graphic>
      </p:graphicFrame>
      <p:sp>
        <p:nvSpPr>
          <p:cNvPr id="8" name="TextBox 7">
            <a:extLst>
              <a:ext uri="{FF2B5EF4-FFF2-40B4-BE49-F238E27FC236}">
                <a16:creationId xmlns:a16="http://schemas.microsoft.com/office/drawing/2014/main" id="{2CAC428D-C9FC-4F59-8DD8-B00CFF4F78ED}"/>
              </a:ext>
            </a:extLst>
          </p:cNvPr>
          <p:cNvSpPr txBox="1"/>
          <p:nvPr/>
        </p:nvSpPr>
        <p:spPr>
          <a:xfrm>
            <a:off x="6578576" y="1724510"/>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Manufacturing</a:t>
            </a:r>
          </a:p>
        </p:txBody>
      </p:sp>
      <p:sp>
        <p:nvSpPr>
          <p:cNvPr id="19" name="Content Placeholder 5">
            <a:extLst>
              <a:ext uri="{FF2B5EF4-FFF2-40B4-BE49-F238E27FC236}">
                <a16:creationId xmlns:a16="http://schemas.microsoft.com/office/drawing/2014/main" id="{7BE856C8-36C9-422C-BEAD-8E417236F2A6}"/>
              </a:ext>
            </a:extLst>
          </p:cNvPr>
          <p:cNvSpPr txBox="1">
            <a:spLocks/>
          </p:cNvSpPr>
          <p:nvPr/>
        </p:nvSpPr>
        <p:spPr>
          <a:xfrm>
            <a:off x="6578576" y="1279269"/>
            <a:ext cx="5023403" cy="478566"/>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By industry</a:t>
            </a:r>
          </a:p>
        </p:txBody>
      </p:sp>
      <p:sp>
        <p:nvSpPr>
          <p:cNvPr id="20" name="Content Placeholder 5">
            <a:extLst>
              <a:ext uri="{FF2B5EF4-FFF2-40B4-BE49-F238E27FC236}">
                <a16:creationId xmlns:a16="http://schemas.microsoft.com/office/drawing/2014/main" id="{317E1311-FCC8-4170-906C-A7334F832649}"/>
              </a:ext>
            </a:extLst>
          </p:cNvPr>
          <p:cNvSpPr txBox="1">
            <a:spLocks/>
          </p:cNvSpPr>
          <p:nvPr/>
        </p:nvSpPr>
        <p:spPr>
          <a:xfrm>
            <a:off x="455995" y="1279269"/>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Reasons for IoT adoption</a:t>
            </a:r>
          </a:p>
        </p:txBody>
      </p:sp>
      <p:cxnSp>
        <p:nvCxnSpPr>
          <p:cNvPr id="6" name="Straight Connector 5">
            <a:extLst>
              <a:ext uri="{FF2B5EF4-FFF2-40B4-BE49-F238E27FC236}">
                <a16:creationId xmlns:a16="http://schemas.microsoft.com/office/drawing/2014/main" id="{5B0FA4BC-B0AF-412B-905F-7CA08610CD4B}"/>
              </a:ext>
            </a:extLst>
          </p:cNvPr>
          <p:cNvCxnSpPr/>
          <p:nvPr/>
        </p:nvCxnSpPr>
        <p:spPr>
          <a:xfrm>
            <a:off x="455995" y="1621366"/>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07F457-34EA-4DC1-89AB-26C3DD562234}"/>
              </a:ext>
            </a:extLst>
          </p:cNvPr>
          <p:cNvCxnSpPr/>
          <p:nvPr/>
        </p:nvCxnSpPr>
        <p:spPr>
          <a:xfrm>
            <a:off x="6578576" y="1621366"/>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4E6FB0B-10DF-4FD3-A932-A9F151301450}"/>
              </a:ext>
            </a:extLst>
          </p:cNvPr>
          <p:cNvSpPr/>
          <p:nvPr/>
        </p:nvSpPr>
        <p:spPr bwMode="auto">
          <a:xfrm>
            <a:off x="2279737" y="1793606"/>
            <a:ext cx="2417523"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C988A2B0-BBA8-4869-9411-B922E7C806BC}"/>
              </a:ext>
            </a:extLst>
          </p:cNvPr>
          <p:cNvSpPr/>
          <p:nvPr/>
        </p:nvSpPr>
        <p:spPr bwMode="auto">
          <a:xfrm>
            <a:off x="2279737" y="2458541"/>
            <a:ext cx="2417523"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3" name="Rectangle 22">
            <a:extLst>
              <a:ext uri="{FF2B5EF4-FFF2-40B4-BE49-F238E27FC236}">
                <a16:creationId xmlns:a16="http://schemas.microsoft.com/office/drawing/2014/main" id="{FEEA3FBE-95EF-4EA8-B241-675D0FC9C467}"/>
              </a:ext>
            </a:extLst>
          </p:cNvPr>
          <p:cNvSpPr/>
          <p:nvPr/>
        </p:nvSpPr>
        <p:spPr bwMode="auto">
          <a:xfrm>
            <a:off x="2279737" y="3123476"/>
            <a:ext cx="2267211"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4" name="Rectangle 23">
            <a:extLst>
              <a:ext uri="{FF2B5EF4-FFF2-40B4-BE49-F238E27FC236}">
                <a16:creationId xmlns:a16="http://schemas.microsoft.com/office/drawing/2014/main" id="{91416DC3-460B-406B-B3AC-3E64599744AE}"/>
              </a:ext>
            </a:extLst>
          </p:cNvPr>
          <p:cNvSpPr/>
          <p:nvPr/>
        </p:nvSpPr>
        <p:spPr bwMode="auto">
          <a:xfrm>
            <a:off x="2279737" y="3788412"/>
            <a:ext cx="2091847"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5" name="Content Placeholder 5">
            <a:extLst>
              <a:ext uri="{FF2B5EF4-FFF2-40B4-BE49-F238E27FC236}">
                <a16:creationId xmlns:a16="http://schemas.microsoft.com/office/drawing/2014/main" id="{FE4E761A-5BE5-4DDF-B5AA-602744DF60C2}"/>
              </a:ext>
            </a:extLst>
          </p:cNvPr>
          <p:cNvSpPr txBox="1">
            <a:spLocks/>
          </p:cNvSpPr>
          <p:nvPr/>
        </p:nvSpPr>
        <p:spPr>
          <a:xfrm>
            <a:off x="4920563" y="1793424"/>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26" name="Content Placeholder 5">
            <a:extLst>
              <a:ext uri="{FF2B5EF4-FFF2-40B4-BE49-F238E27FC236}">
                <a16:creationId xmlns:a16="http://schemas.microsoft.com/office/drawing/2014/main" id="{06666920-D4F7-4862-BD4C-D9BEE382181A}"/>
              </a:ext>
            </a:extLst>
          </p:cNvPr>
          <p:cNvSpPr txBox="1">
            <a:spLocks/>
          </p:cNvSpPr>
          <p:nvPr/>
        </p:nvSpPr>
        <p:spPr>
          <a:xfrm>
            <a:off x="4920563" y="245854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27" name="Content Placeholder 5">
            <a:extLst>
              <a:ext uri="{FF2B5EF4-FFF2-40B4-BE49-F238E27FC236}">
                <a16:creationId xmlns:a16="http://schemas.microsoft.com/office/drawing/2014/main" id="{5022C4CC-5A8B-4D66-8A98-98E676F2D560}"/>
              </a:ext>
            </a:extLst>
          </p:cNvPr>
          <p:cNvSpPr txBox="1">
            <a:spLocks/>
          </p:cNvSpPr>
          <p:nvPr/>
        </p:nvSpPr>
        <p:spPr>
          <a:xfrm>
            <a:off x="4920563" y="3112004"/>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45%</a:t>
            </a:r>
          </a:p>
        </p:txBody>
      </p:sp>
      <p:sp>
        <p:nvSpPr>
          <p:cNvPr id="28" name="Content Placeholder 5">
            <a:extLst>
              <a:ext uri="{FF2B5EF4-FFF2-40B4-BE49-F238E27FC236}">
                <a16:creationId xmlns:a16="http://schemas.microsoft.com/office/drawing/2014/main" id="{B730CCFB-178A-475B-BC80-7B641CBF7820}"/>
              </a:ext>
            </a:extLst>
          </p:cNvPr>
          <p:cNvSpPr txBox="1">
            <a:spLocks/>
          </p:cNvSpPr>
          <p:nvPr/>
        </p:nvSpPr>
        <p:spPr>
          <a:xfrm>
            <a:off x="4920563" y="3788411"/>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43%</a:t>
            </a:r>
          </a:p>
        </p:txBody>
      </p:sp>
      <p:sp>
        <p:nvSpPr>
          <p:cNvPr id="29" name="Content Placeholder 5">
            <a:extLst>
              <a:ext uri="{FF2B5EF4-FFF2-40B4-BE49-F238E27FC236}">
                <a16:creationId xmlns:a16="http://schemas.microsoft.com/office/drawing/2014/main" id="{FEA6A744-BBF2-40E9-B5B8-1389C3984A3D}"/>
              </a:ext>
            </a:extLst>
          </p:cNvPr>
          <p:cNvSpPr txBox="1">
            <a:spLocks/>
          </p:cNvSpPr>
          <p:nvPr/>
        </p:nvSpPr>
        <p:spPr>
          <a:xfrm>
            <a:off x="455995" y="4704300"/>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Top challenges to adoption</a:t>
            </a:r>
          </a:p>
        </p:txBody>
      </p:sp>
      <p:cxnSp>
        <p:nvCxnSpPr>
          <p:cNvPr id="30" name="Straight Connector 29">
            <a:extLst>
              <a:ext uri="{FF2B5EF4-FFF2-40B4-BE49-F238E27FC236}">
                <a16:creationId xmlns:a16="http://schemas.microsoft.com/office/drawing/2014/main" id="{B1DB6154-E304-4549-99BE-302BCAE6C35D}"/>
              </a:ext>
            </a:extLst>
          </p:cNvPr>
          <p:cNvCxnSpPr/>
          <p:nvPr/>
        </p:nvCxnSpPr>
        <p:spPr>
          <a:xfrm>
            <a:off x="455995" y="5046397"/>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571D192-115B-4141-9134-F2C6170B5B65}"/>
              </a:ext>
            </a:extLst>
          </p:cNvPr>
          <p:cNvSpPr/>
          <p:nvPr/>
        </p:nvSpPr>
        <p:spPr>
          <a:xfrm>
            <a:off x="455993" y="5225701"/>
            <a:ext cx="5130615" cy="86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400">
                <a:solidFill>
                  <a:schemeClr val="accent5"/>
                </a:solidFill>
                <a:latin typeface="+mj-lt"/>
              </a:rPr>
              <a:t>The complexity of scaling IoT and technical challenges </a:t>
            </a:r>
            <a:r>
              <a:rPr lang="en-US" sz="1400">
                <a:solidFill>
                  <a:schemeClr val="bg1"/>
                </a:solidFill>
              </a:rPr>
              <a:t>still impede further adoption, even more than security challenges. Organizations need to undergo a culture change and prioritize investing in staff that can implement and maintain IoT solutions.</a:t>
            </a:r>
          </a:p>
        </p:txBody>
      </p:sp>
      <p:graphicFrame>
        <p:nvGraphicFramePr>
          <p:cNvPr id="35" name="Table 34">
            <a:extLst>
              <a:ext uri="{FF2B5EF4-FFF2-40B4-BE49-F238E27FC236}">
                <a16:creationId xmlns:a16="http://schemas.microsoft.com/office/drawing/2014/main" id="{FB7A2ADF-E0CB-4BBF-A05E-677C6B64840C}"/>
              </a:ext>
            </a:extLst>
          </p:cNvPr>
          <p:cNvGraphicFramePr>
            <a:graphicFrameLocks noGrp="1"/>
          </p:cNvGraphicFramePr>
          <p:nvPr>
            <p:extLst>
              <p:ext uri="{D42A27DB-BD31-4B8C-83A1-F6EECF244321}">
                <p14:modId xmlns:p14="http://schemas.microsoft.com/office/powerpoint/2010/main" val="241871582"/>
              </p:ext>
            </p:extLst>
          </p:nvPr>
        </p:nvGraphicFramePr>
        <p:xfrm>
          <a:off x="9554597" y="1933050"/>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IT security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Employee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Workplace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26%</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8588903"/>
                  </a:ext>
                </a:extLst>
              </a:tr>
            </a:tbl>
          </a:graphicData>
        </a:graphic>
      </p:graphicFrame>
      <p:sp>
        <p:nvSpPr>
          <p:cNvPr id="36" name="TextBox 35">
            <a:extLst>
              <a:ext uri="{FF2B5EF4-FFF2-40B4-BE49-F238E27FC236}">
                <a16:creationId xmlns:a16="http://schemas.microsoft.com/office/drawing/2014/main" id="{05BF0CFD-A51A-473B-BE8C-C507EC2EB0BE}"/>
              </a:ext>
            </a:extLst>
          </p:cNvPr>
          <p:cNvSpPr txBox="1"/>
          <p:nvPr/>
        </p:nvSpPr>
        <p:spPr>
          <a:xfrm>
            <a:off x="9554597" y="1724510"/>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Power &amp; Utilities</a:t>
            </a:r>
          </a:p>
        </p:txBody>
      </p:sp>
      <p:graphicFrame>
        <p:nvGraphicFramePr>
          <p:cNvPr id="37" name="Table 36">
            <a:extLst>
              <a:ext uri="{FF2B5EF4-FFF2-40B4-BE49-F238E27FC236}">
                <a16:creationId xmlns:a16="http://schemas.microsoft.com/office/drawing/2014/main" id="{F77B169D-DC9D-43E4-8272-41F5F8D9A847}"/>
              </a:ext>
            </a:extLst>
          </p:cNvPr>
          <p:cNvGraphicFramePr>
            <a:graphicFrameLocks noGrp="1"/>
          </p:cNvGraphicFramePr>
          <p:nvPr>
            <p:extLst>
              <p:ext uri="{D42A27DB-BD31-4B8C-83A1-F6EECF244321}">
                <p14:modId xmlns:p14="http://schemas.microsoft.com/office/powerpoint/2010/main" val="2609109380"/>
              </p:ext>
            </p:extLst>
          </p:nvPr>
        </p:nvGraphicFramePr>
        <p:xfrm>
          <a:off x="6578576" y="3398251"/>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IT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44%</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Workplace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39%</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marL="0" algn="l" defTabSz="932742" rtl="0" eaLnBrk="1" fontAlgn="b" latinLnBrk="0" hangingPunct="1"/>
                      <a:r>
                        <a:rPr lang="en-US" sz="1000" kern="1200">
                          <a:solidFill>
                            <a:schemeClr val="bg1"/>
                          </a:solidFill>
                          <a:latin typeface="+mn-lt"/>
                          <a:ea typeface="+mn-ea"/>
                          <a:cs typeface="+mn-cs"/>
                        </a:rPr>
                        <a:t>Employee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37%</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6431598"/>
                  </a:ext>
                </a:extLst>
              </a:tr>
            </a:tbl>
          </a:graphicData>
        </a:graphic>
      </p:graphicFrame>
      <p:sp>
        <p:nvSpPr>
          <p:cNvPr id="38" name="TextBox 37">
            <a:extLst>
              <a:ext uri="{FF2B5EF4-FFF2-40B4-BE49-F238E27FC236}">
                <a16:creationId xmlns:a16="http://schemas.microsoft.com/office/drawing/2014/main" id="{A1923775-A02B-44FA-A272-D5E79B7517F3}"/>
              </a:ext>
            </a:extLst>
          </p:cNvPr>
          <p:cNvSpPr txBox="1"/>
          <p:nvPr/>
        </p:nvSpPr>
        <p:spPr>
          <a:xfrm>
            <a:off x="6578576" y="3189711"/>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Healthcare</a:t>
            </a:r>
          </a:p>
        </p:txBody>
      </p:sp>
      <p:graphicFrame>
        <p:nvGraphicFramePr>
          <p:cNvPr id="39" name="Table 38">
            <a:extLst>
              <a:ext uri="{FF2B5EF4-FFF2-40B4-BE49-F238E27FC236}">
                <a16:creationId xmlns:a16="http://schemas.microsoft.com/office/drawing/2014/main" id="{FFD9AA14-1E2C-4FDC-B7C3-AE054332626C}"/>
              </a:ext>
            </a:extLst>
          </p:cNvPr>
          <p:cNvGraphicFramePr>
            <a:graphicFrameLocks noGrp="1"/>
          </p:cNvGraphicFramePr>
          <p:nvPr>
            <p:extLst>
              <p:ext uri="{D42A27DB-BD31-4B8C-83A1-F6EECF244321}">
                <p14:modId xmlns:p14="http://schemas.microsoft.com/office/powerpoint/2010/main" val="1565028056"/>
              </p:ext>
            </p:extLst>
          </p:nvPr>
        </p:nvGraphicFramePr>
        <p:xfrm>
          <a:off x="9554597" y="3398251"/>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algn="l" fontAlgn="b"/>
                      <a:r>
                        <a:rPr lang="en-US" sz="1000" kern="1200">
                          <a:solidFill>
                            <a:schemeClr val="bg1"/>
                          </a:solidFill>
                          <a:latin typeface="+mn-lt"/>
                          <a:ea typeface="+mn-ea"/>
                          <a:cs typeface="+mn-cs"/>
                        </a:rPr>
                        <a:t>IT security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algn="l" fontAlgn="b"/>
                      <a:r>
                        <a:rPr lang="en-US" sz="1000" kern="1200">
                          <a:solidFill>
                            <a:schemeClr val="bg1"/>
                          </a:solidFill>
                          <a:latin typeface="+mn-lt"/>
                          <a:ea typeface="+mn-ea"/>
                          <a:cs typeface="+mn-cs"/>
                        </a:rPr>
                        <a:t>Employee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algn="l" fontAlgn="b"/>
                      <a:r>
                        <a:rPr lang="en-US" sz="1000" kern="1200">
                          <a:solidFill>
                            <a:schemeClr val="bg1"/>
                          </a:solidFill>
                          <a:latin typeface="+mn-lt"/>
                          <a:ea typeface="+mn-ea"/>
                          <a:cs typeface="+mn-cs"/>
                        </a:rPr>
                        <a:t>Workplace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8588903"/>
                  </a:ext>
                </a:extLst>
              </a:tr>
            </a:tbl>
          </a:graphicData>
        </a:graphic>
      </p:graphicFrame>
      <p:sp>
        <p:nvSpPr>
          <p:cNvPr id="40" name="TextBox 39">
            <a:extLst>
              <a:ext uri="{FF2B5EF4-FFF2-40B4-BE49-F238E27FC236}">
                <a16:creationId xmlns:a16="http://schemas.microsoft.com/office/drawing/2014/main" id="{4FBE5B60-8787-4716-8CD7-760A6E18D787}"/>
              </a:ext>
            </a:extLst>
          </p:cNvPr>
          <p:cNvSpPr txBox="1"/>
          <p:nvPr/>
        </p:nvSpPr>
        <p:spPr>
          <a:xfrm>
            <a:off x="9554597" y="3189711"/>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Oil &amp; Gas</a:t>
            </a:r>
          </a:p>
        </p:txBody>
      </p:sp>
      <p:graphicFrame>
        <p:nvGraphicFramePr>
          <p:cNvPr id="41" name="Table 40">
            <a:extLst>
              <a:ext uri="{FF2B5EF4-FFF2-40B4-BE49-F238E27FC236}">
                <a16:creationId xmlns:a16="http://schemas.microsoft.com/office/drawing/2014/main" id="{CDCB5C44-F493-40BA-8772-52504A168F10}"/>
              </a:ext>
            </a:extLst>
          </p:cNvPr>
          <p:cNvGraphicFramePr>
            <a:graphicFrameLocks noGrp="1"/>
          </p:cNvGraphicFramePr>
          <p:nvPr>
            <p:extLst>
              <p:ext uri="{D42A27DB-BD31-4B8C-83A1-F6EECF244321}">
                <p14:modId xmlns:p14="http://schemas.microsoft.com/office/powerpoint/2010/main" val="2024972657"/>
              </p:ext>
            </p:extLst>
          </p:nvPr>
        </p:nvGraphicFramePr>
        <p:xfrm>
          <a:off x="6578576" y="4825154"/>
          <a:ext cx="1952185" cy="27432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Surveillance and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bl>
          </a:graphicData>
        </a:graphic>
      </p:graphicFrame>
      <p:sp>
        <p:nvSpPr>
          <p:cNvPr id="42" name="TextBox 41">
            <a:extLst>
              <a:ext uri="{FF2B5EF4-FFF2-40B4-BE49-F238E27FC236}">
                <a16:creationId xmlns:a16="http://schemas.microsoft.com/office/drawing/2014/main" id="{BE9EAD7D-AC07-4363-BC09-665B968C0CB1}"/>
              </a:ext>
            </a:extLst>
          </p:cNvPr>
          <p:cNvSpPr txBox="1"/>
          <p:nvPr/>
        </p:nvSpPr>
        <p:spPr>
          <a:xfrm>
            <a:off x="6578576" y="4616614"/>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Retail</a:t>
            </a:r>
          </a:p>
        </p:txBody>
      </p:sp>
      <p:cxnSp>
        <p:nvCxnSpPr>
          <p:cNvPr id="44" name="Straight Connector 43">
            <a:extLst>
              <a:ext uri="{FF2B5EF4-FFF2-40B4-BE49-F238E27FC236}">
                <a16:creationId xmlns:a16="http://schemas.microsoft.com/office/drawing/2014/main" id="{CF9242CD-4D7C-4909-9AE0-CA697CB5290D}"/>
              </a:ext>
            </a:extLst>
          </p:cNvPr>
          <p:cNvCxnSpPr/>
          <p:nvPr/>
        </p:nvCxnSpPr>
        <p:spPr>
          <a:xfrm>
            <a:off x="6096000" y="1279269"/>
            <a:ext cx="0" cy="494616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4118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001690-357E-41D6-936F-61C6DF3159DA}"/>
              </a:ext>
            </a:extLst>
          </p:cNvPr>
          <p:cNvSpPr>
            <a:spLocks noGrp="1"/>
          </p:cNvSpPr>
          <p:nvPr>
            <p:ph type="title"/>
          </p:nvPr>
        </p:nvSpPr>
        <p:spPr>
          <a:xfrm>
            <a:off x="588263" y="457200"/>
            <a:ext cx="11018520" cy="492443"/>
          </a:xfrm>
        </p:spPr>
        <p:txBody>
          <a:bodyPr/>
          <a:lstStyle/>
          <a:p>
            <a:pPr algn="ctr"/>
            <a:r>
              <a:rPr lang="en-US" sz="3200"/>
              <a:t>Microsoft’s comprehensive IoT product portfolio</a:t>
            </a:r>
          </a:p>
        </p:txBody>
      </p:sp>
      <p:sp>
        <p:nvSpPr>
          <p:cNvPr id="92" name="Rectangle 91">
            <a:extLst>
              <a:ext uri="{FF2B5EF4-FFF2-40B4-BE49-F238E27FC236}">
                <a16:creationId xmlns:a16="http://schemas.microsoft.com/office/drawing/2014/main" id="{90F0B97A-9D52-487F-92BD-4FD4D509C5FF}"/>
              </a:ext>
              <a:ext uri="{C183D7F6-B498-43B3-948B-1728B52AA6E4}">
                <adec:decorative xmlns:adec="http://schemas.microsoft.com/office/drawing/2017/decorative" val="1"/>
              </a:ext>
            </a:extLst>
          </p:cNvPr>
          <p:cNvSpPr/>
          <p:nvPr/>
        </p:nvSpPr>
        <p:spPr bwMode="auto">
          <a:xfrm>
            <a:off x="348473" y="1534937"/>
            <a:ext cx="1653436" cy="5056782"/>
          </a:xfrm>
          <a:prstGeom prst="rect">
            <a:avLst/>
          </a:prstGeom>
          <a:gradFill flip="none" rotWithShape="1">
            <a:gsLst>
              <a:gs pos="2000">
                <a:srgbClr val="50E6FF">
                  <a:alpha val="31000"/>
                </a:srgbClr>
              </a:gs>
              <a:gs pos="73000">
                <a:srgbClr val="000000">
                  <a:alpha val="0"/>
                </a:srgbClr>
              </a:gs>
            </a:gsLst>
            <a:lin ang="108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27077EE2-DB1E-4B8A-A35F-6E9335B2C22B}"/>
              </a:ext>
            </a:extLst>
          </p:cNvPr>
          <p:cNvSpPr/>
          <p:nvPr/>
        </p:nvSpPr>
        <p:spPr bwMode="auto">
          <a:xfrm>
            <a:off x="2075232" y="1584485"/>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Azure IoT </a:t>
            </a:r>
            <a:b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200" b="1" i="0" u="none" strike="noStrike" kern="0" cap="none" spc="0" normalizeH="0" baseline="0" noProof="0">
                <a:ln>
                  <a:noFill/>
                </a:ln>
                <a:solidFill>
                  <a:srgbClr val="FFFFFF"/>
                </a:solidFill>
                <a:effectLst/>
                <a:uLnTx/>
                <a:uFillTx/>
                <a:latin typeface="Segoe UI Semibold"/>
                <a:ea typeface="+mn-ea"/>
                <a:cs typeface="Segoe UI" pitchFamily="34" charset="0"/>
              </a:rPr>
              <a:t>priority verticals</a:t>
            </a:r>
          </a:p>
        </p:txBody>
      </p:sp>
      <p:sp>
        <p:nvSpPr>
          <p:cNvPr id="97" name="Rectangle 96">
            <a:extLst>
              <a:ext uri="{FF2B5EF4-FFF2-40B4-BE49-F238E27FC236}">
                <a16:creationId xmlns:a16="http://schemas.microsoft.com/office/drawing/2014/main" id="{4609A874-4516-4150-97CB-331D88C65337}"/>
              </a:ext>
            </a:extLst>
          </p:cNvPr>
          <p:cNvSpPr/>
          <p:nvPr/>
        </p:nvSpPr>
        <p:spPr bwMode="auto">
          <a:xfrm>
            <a:off x="2247621" y="4027292"/>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Services for IoT</a:t>
            </a:r>
          </a:p>
        </p:txBody>
      </p:sp>
      <p:sp>
        <p:nvSpPr>
          <p:cNvPr id="98" name="Rectangle 97">
            <a:extLst>
              <a:ext uri="{FF2B5EF4-FFF2-40B4-BE49-F238E27FC236}">
                <a16:creationId xmlns:a16="http://schemas.microsoft.com/office/drawing/2014/main" id="{AD892763-FBCB-430F-80B6-11DF3F03A662}"/>
              </a:ext>
            </a:extLst>
          </p:cNvPr>
          <p:cNvSpPr/>
          <p:nvPr/>
        </p:nvSpPr>
        <p:spPr>
          <a:xfrm>
            <a:off x="4087637" y="3473407"/>
            <a:ext cx="7755889"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Hub Device</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Maps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Cosmos DB</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Logic Apps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Active Directory</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Monitor</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DevOps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Power BI</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Data Share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Spatial Anchors </a:t>
            </a:r>
          </a:p>
        </p:txBody>
      </p:sp>
      <p:sp>
        <p:nvSpPr>
          <p:cNvPr id="99" name="Rectangle 98">
            <a:extLst>
              <a:ext uri="{FF2B5EF4-FFF2-40B4-BE49-F238E27FC236}">
                <a16:creationId xmlns:a16="http://schemas.microsoft.com/office/drawing/2014/main" id="{161FE5A5-3267-4773-9CBF-99B36F3DDD73}"/>
              </a:ext>
            </a:extLst>
          </p:cNvPr>
          <p:cNvSpPr/>
          <p:nvPr/>
        </p:nvSpPr>
        <p:spPr bwMode="auto">
          <a:xfrm>
            <a:off x="2247621" y="5594187"/>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Device Support</a:t>
            </a:r>
          </a:p>
        </p:txBody>
      </p:sp>
      <p:sp>
        <p:nvSpPr>
          <p:cNvPr id="100" name="Rectangle 99">
            <a:extLst>
              <a:ext uri="{FF2B5EF4-FFF2-40B4-BE49-F238E27FC236}">
                <a16:creationId xmlns:a16="http://schemas.microsoft.com/office/drawing/2014/main" id="{0A1B0496-F650-4E85-8FE9-C02771F4AC75}"/>
              </a:ext>
            </a:extLst>
          </p:cNvPr>
          <p:cNvSpPr/>
          <p:nvPr/>
        </p:nvSpPr>
        <p:spPr>
          <a:xfrm>
            <a:off x="4087643" y="5204056"/>
            <a:ext cx="7755883" cy="1141016"/>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RTOS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Sphere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Device SDK</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Stack Edge</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Windows IoT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Certified for IoT—Device Catalog</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Stream Analytics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Storage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ML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SQL</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Functions</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Cognitive Services</a:t>
            </a:r>
          </a:p>
        </p:txBody>
      </p:sp>
      <p:cxnSp>
        <p:nvCxnSpPr>
          <p:cNvPr id="101" name="Straight Connector 100">
            <a:extLst>
              <a:ext uri="{FF2B5EF4-FFF2-40B4-BE49-F238E27FC236}">
                <a16:creationId xmlns:a16="http://schemas.microsoft.com/office/drawing/2014/main" id="{AB34E5DD-DCB6-4A2D-9039-63C94196B405}"/>
              </a:ext>
              <a:ext uri="{C183D7F6-B498-43B3-948B-1728B52AA6E4}">
                <adec:decorative xmlns:adec="http://schemas.microsoft.com/office/drawing/2017/decorative" val="1"/>
              </a:ext>
            </a:extLst>
          </p:cNvPr>
          <p:cNvCxnSpPr>
            <a:cxnSpLocks/>
          </p:cNvCxnSpPr>
          <p:nvPr/>
        </p:nvCxnSpPr>
        <p:spPr>
          <a:xfrm>
            <a:off x="1995754" y="212498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02" name="Rectangle 101">
            <a:extLst>
              <a:ext uri="{FF2B5EF4-FFF2-40B4-BE49-F238E27FC236}">
                <a16:creationId xmlns:a16="http://schemas.microsoft.com/office/drawing/2014/main" id="{D2DB11BE-2A53-44E4-913B-B3FE2CEBA450}"/>
              </a:ext>
            </a:extLst>
          </p:cNvPr>
          <p:cNvSpPr/>
          <p:nvPr/>
        </p:nvSpPr>
        <p:spPr bwMode="auto">
          <a:xfrm>
            <a:off x="2247622" y="2598655"/>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Segoe UI" pitchFamily="34" charset="0"/>
              </a:rPr>
              <a:t>Azure IoT Solutions</a:t>
            </a:r>
          </a:p>
        </p:txBody>
      </p:sp>
      <p:sp>
        <p:nvSpPr>
          <p:cNvPr id="103" name="Rectangle 102">
            <a:extLst>
              <a:ext uri="{FF2B5EF4-FFF2-40B4-BE49-F238E27FC236}">
                <a16:creationId xmlns:a16="http://schemas.microsoft.com/office/drawing/2014/main" id="{A090862A-0645-419E-ABDD-55785AAF7AB7}"/>
              </a:ext>
            </a:extLst>
          </p:cNvPr>
          <p:cNvSpPr/>
          <p:nvPr/>
        </p:nvSpPr>
        <p:spPr bwMode="auto">
          <a:xfrm>
            <a:off x="4053785" y="2422585"/>
            <a:ext cx="1555763" cy="67900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Central </a:t>
            </a:r>
          </a:p>
          <a:p>
            <a:pPr marL="0" marR="0" lvl="0" indent="0" algn="l" defTabSz="931834" rtl="0" eaLnBrk="1" fontAlgn="base" latinLnBrk="0" hangingPunct="1">
              <a:lnSpc>
                <a:spcPct val="90000"/>
              </a:lnSpc>
              <a:spcBef>
                <a:spcPct val="0"/>
              </a:spcBef>
              <a:spcAft>
                <a:spcPts val="4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04" name="Rectangle 103">
            <a:extLst>
              <a:ext uri="{FF2B5EF4-FFF2-40B4-BE49-F238E27FC236}">
                <a16:creationId xmlns:a16="http://schemas.microsoft.com/office/drawing/2014/main" id="{F3EE5285-A24F-4E3B-B73F-256A64735CFA}"/>
              </a:ext>
            </a:extLst>
          </p:cNvPr>
          <p:cNvSpPr/>
          <p:nvPr/>
        </p:nvSpPr>
        <p:spPr bwMode="auto">
          <a:xfrm>
            <a:off x="6477604" y="2365131"/>
            <a:ext cx="2367639"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182780"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Azure IoT Reference Architecture &amp; Accelerators  </a:t>
            </a:r>
            <a:b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(PaaS)</a:t>
            </a:r>
          </a:p>
        </p:txBody>
      </p:sp>
      <p:grpSp>
        <p:nvGrpSpPr>
          <p:cNvPr id="105" name="Graphic 56">
            <a:extLst>
              <a:ext uri="{FF2B5EF4-FFF2-40B4-BE49-F238E27FC236}">
                <a16:creationId xmlns:a16="http://schemas.microsoft.com/office/drawing/2014/main" id="{721B3BA5-2505-4C40-8DF1-8B9283EDE92C}"/>
              </a:ext>
              <a:ext uri="{C183D7F6-B498-43B3-948B-1728B52AA6E4}">
                <adec:decorative xmlns:adec="http://schemas.microsoft.com/office/drawing/2017/decorative" val="1"/>
              </a:ext>
            </a:extLst>
          </p:cNvPr>
          <p:cNvGrpSpPr/>
          <p:nvPr/>
        </p:nvGrpSpPr>
        <p:grpSpPr>
          <a:xfrm>
            <a:off x="11154796" y="1315012"/>
            <a:ext cx="451987" cy="259444"/>
            <a:chOff x="9027932" y="2355248"/>
            <a:chExt cx="791527" cy="454343"/>
          </a:xfrm>
          <a:solidFill>
            <a:srgbClr val="50E6FF"/>
          </a:solidFill>
        </p:grpSpPr>
        <p:sp>
          <p:nvSpPr>
            <p:cNvPr id="106" name="Freeform: Shape 105">
              <a:extLst>
                <a:ext uri="{FF2B5EF4-FFF2-40B4-BE49-F238E27FC236}">
                  <a16:creationId xmlns:a16="http://schemas.microsoft.com/office/drawing/2014/main" id="{03537B3C-2198-4212-B053-0489C1863956}"/>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9EA930-079A-455D-B7E4-6C53086A1DBD}"/>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aphic 56">
              <a:extLst>
                <a:ext uri="{FF2B5EF4-FFF2-40B4-BE49-F238E27FC236}">
                  <a16:creationId xmlns:a16="http://schemas.microsoft.com/office/drawing/2014/main" id="{7A39C90A-67A2-4AB6-9948-94F70D8AF6BC}"/>
                </a:ext>
              </a:extLst>
            </p:cNvPr>
            <p:cNvGrpSpPr/>
            <p:nvPr/>
          </p:nvGrpSpPr>
          <p:grpSpPr>
            <a:xfrm>
              <a:off x="9609909" y="2431448"/>
              <a:ext cx="209550" cy="329565"/>
              <a:chOff x="9609909" y="2431448"/>
              <a:chExt cx="209550" cy="329565"/>
            </a:xfrm>
            <a:solidFill>
              <a:srgbClr val="50E6FF"/>
            </a:solidFill>
          </p:grpSpPr>
          <p:sp>
            <p:nvSpPr>
              <p:cNvPr id="110" name="Freeform: Shape 109">
                <a:extLst>
                  <a:ext uri="{FF2B5EF4-FFF2-40B4-BE49-F238E27FC236}">
                    <a16:creationId xmlns:a16="http://schemas.microsoft.com/office/drawing/2014/main" id="{199049B4-8579-479E-96B5-00E79DBC587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rgbClr val="8661C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B3811A4-DD83-4D3E-84A6-D6020E40250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09" name="Freeform: Shape 108">
              <a:extLst>
                <a:ext uri="{FF2B5EF4-FFF2-40B4-BE49-F238E27FC236}">
                  <a16:creationId xmlns:a16="http://schemas.microsoft.com/office/drawing/2014/main" id="{588917CF-1B19-4CB1-A1EB-A793CE0C2E20}"/>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rgbClr val="E6E6E6"/>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ectangle 111">
            <a:extLst>
              <a:ext uri="{FF2B5EF4-FFF2-40B4-BE49-F238E27FC236}">
                <a16:creationId xmlns:a16="http://schemas.microsoft.com/office/drawing/2014/main" id="{6BC89A58-9732-45BA-BDB4-2203DB347971}"/>
              </a:ext>
            </a:extLst>
          </p:cNvPr>
          <p:cNvSpPr/>
          <p:nvPr/>
        </p:nvSpPr>
        <p:spPr bwMode="auto">
          <a:xfrm>
            <a:off x="9105640" y="2365131"/>
            <a:ext cx="1747800" cy="793908"/>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Dynamics Connected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Field Service </a:t>
            </a:r>
          </a:p>
          <a:p>
            <a:pPr marL="0" marR="0" lvl="0" indent="0" algn="l" defTabSz="93183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Arial Unicode MS" pitchFamily="34" charset="-128"/>
                <a:cs typeface="Segoe UI" pitchFamily="34" charset="0"/>
              </a:rPr>
              <a:t>(SaaS)</a:t>
            </a:r>
          </a:p>
        </p:txBody>
      </p:sp>
      <p:sp>
        <p:nvSpPr>
          <p:cNvPr id="113" name="TextBox 112">
            <a:extLst>
              <a:ext uri="{FF2B5EF4-FFF2-40B4-BE49-F238E27FC236}">
                <a16:creationId xmlns:a16="http://schemas.microsoft.com/office/drawing/2014/main" id="{E94A849D-A5AD-46E7-9E30-811889D9F547}"/>
              </a:ext>
            </a:extLst>
          </p:cNvPr>
          <p:cNvSpPr txBox="1"/>
          <p:nvPr/>
        </p:nvSpPr>
        <p:spPr>
          <a:xfrm>
            <a:off x="505829" y="1067517"/>
            <a:ext cx="1569403" cy="261610"/>
          </a:xfrm>
          <a:prstGeom prst="rect">
            <a:avLst/>
          </a:prstGeom>
        </p:spPr>
        <p:txBody>
          <a:bodyPr wrap="square" anchor="t">
            <a:spAutoFit/>
          </a:bodyPr>
          <a:lstStyle>
            <a:defPPr>
              <a:defRPr lang="en-US"/>
            </a:defPPr>
            <a:lvl1pPr algn="ctr" defTabSz="672273" fontAlgn="base">
              <a:spcAft>
                <a:spcPts val="600"/>
              </a:spcAft>
              <a:defRPr sz="1800">
                <a:gradFill>
                  <a:gsLst>
                    <a:gs pos="0">
                      <a:srgbClr val="50E6FF"/>
                    </a:gs>
                    <a:gs pos="100000">
                      <a:srgbClr val="50E6FF"/>
                    </a:gs>
                  </a:gsLst>
                  <a:lin ang="5400000" scaled="0"/>
                </a:gradFill>
                <a:latin typeface="Segoe UI Semibold"/>
                <a:cs typeface="Segoe UI"/>
              </a:defRPr>
            </a:lvl1pPr>
          </a:lstStyle>
          <a:p>
            <a:pPr marL="0" marR="0" lvl="0" indent="0" algn="l" defTabSz="672273" rtl="0" eaLnBrk="1" fontAlgn="base" latinLnBrk="0" hangingPunct="1">
              <a:lnSpc>
                <a:spcPct val="100000"/>
              </a:lnSpc>
              <a:spcBef>
                <a:spcPts val="0"/>
              </a:spcBef>
              <a:spcAft>
                <a:spcPts val="600"/>
              </a:spcAft>
              <a:buClrTx/>
              <a:buSzTx/>
              <a:buFontTx/>
              <a:buNone/>
              <a:tabLst/>
              <a:defRPr/>
            </a:pPr>
            <a:r>
              <a:rPr kumimoji="0" lang="en-US" sz="1100" b="1"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a:t>
            </a:r>
            <a:r>
              <a:rPr kumimoji="0" lang="en-US" sz="1100" b="0" i="0" u="none" strike="noStrike" kern="0" cap="none" spc="0" normalizeH="0" baseline="0" noProof="0">
                <a:ln>
                  <a:noFill/>
                </a:ln>
                <a:solidFill>
                  <a:srgbClr val="50E6FF"/>
                </a:solidFill>
                <a:effectLst/>
                <a:uLnTx/>
                <a:uFillTx/>
                <a:latin typeface="Segoe UI Semibold"/>
                <a:ea typeface="+mn-ea"/>
                <a:cs typeface="Segoe UI"/>
                <a:sym typeface="Wingdings" pitchFamily="2" charset="2"/>
              </a:rPr>
              <a:t> </a:t>
            </a:r>
            <a:r>
              <a:rPr kumimoji="0" lang="en-US" sz="1100" b="0" i="0" u="none" strike="noStrike" kern="0" cap="none" spc="0" normalizeH="0" baseline="0" noProof="0">
                <a:ln>
                  <a:noFill/>
                </a:ln>
                <a:solidFill>
                  <a:srgbClr val="50E6FF"/>
                </a:solidFill>
                <a:effectLst/>
                <a:uLnTx/>
                <a:uFillTx/>
                <a:latin typeface="Segoe UI Semibold"/>
                <a:ea typeface="+mn-ea"/>
                <a:cs typeface="Segoe UI"/>
              </a:rPr>
              <a:t>aka.ms/mslearniot</a:t>
            </a:r>
          </a:p>
        </p:txBody>
      </p:sp>
      <p:pic>
        <p:nvPicPr>
          <p:cNvPr id="114" name="Graphic 113">
            <a:extLst>
              <a:ext uri="{FF2B5EF4-FFF2-40B4-BE49-F238E27FC236}">
                <a16:creationId xmlns:a16="http://schemas.microsoft.com/office/drawing/2014/main" id="{74B1A5E3-E4F7-4845-B3C7-0F5597E6C05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6380" y="1219968"/>
            <a:ext cx="449533" cy="449533"/>
          </a:xfrm>
          <a:prstGeom prst="rect">
            <a:avLst/>
          </a:prstGeom>
        </p:spPr>
      </p:pic>
      <p:pic>
        <p:nvPicPr>
          <p:cNvPr id="115" name="Graphic 114">
            <a:extLst>
              <a:ext uri="{FF2B5EF4-FFF2-40B4-BE49-F238E27FC236}">
                <a16:creationId xmlns:a16="http://schemas.microsoft.com/office/drawing/2014/main" id="{FEE99A39-3306-4F79-928C-20DE54EB56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2459" y="1141553"/>
            <a:ext cx="606362" cy="606362"/>
          </a:xfrm>
          <a:prstGeom prst="rect">
            <a:avLst/>
          </a:prstGeom>
        </p:spPr>
      </p:pic>
      <p:graphicFrame>
        <p:nvGraphicFramePr>
          <p:cNvPr id="116" name="Table 35">
            <a:extLst>
              <a:ext uri="{FF2B5EF4-FFF2-40B4-BE49-F238E27FC236}">
                <a16:creationId xmlns:a16="http://schemas.microsoft.com/office/drawing/2014/main" id="{EE5236DF-4154-493E-83C8-11A9A858E981}"/>
              </a:ext>
            </a:extLst>
          </p:cNvPr>
          <p:cNvGraphicFramePr>
            <a:graphicFrameLocks noGrp="1"/>
          </p:cNvGraphicFramePr>
          <p:nvPr/>
        </p:nvGraphicFramePr>
        <p:xfrm>
          <a:off x="4011062" y="1727541"/>
          <a:ext cx="7960253" cy="251460"/>
        </p:xfrm>
        <a:graphic>
          <a:graphicData uri="http://schemas.openxmlformats.org/drawingml/2006/table">
            <a:tbl>
              <a:tblPr firstRow="1" bandRow="1"/>
              <a:tblGrid>
                <a:gridCol w="1137179">
                  <a:extLst>
                    <a:ext uri="{9D8B030D-6E8A-4147-A177-3AD203B41FA5}">
                      <a16:colId xmlns:a16="http://schemas.microsoft.com/office/drawing/2014/main" val="1027986040"/>
                    </a:ext>
                  </a:extLst>
                </a:gridCol>
                <a:gridCol w="1137179">
                  <a:extLst>
                    <a:ext uri="{9D8B030D-6E8A-4147-A177-3AD203B41FA5}">
                      <a16:colId xmlns:a16="http://schemas.microsoft.com/office/drawing/2014/main" val="2943327607"/>
                    </a:ext>
                  </a:extLst>
                </a:gridCol>
                <a:gridCol w="1137179">
                  <a:extLst>
                    <a:ext uri="{9D8B030D-6E8A-4147-A177-3AD203B41FA5}">
                      <a16:colId xmlns:a16="http://schemas.microsoft.com/office/drawing/2014/main" val="901295776"/>
                    </a:ext>
                  </a:extLst>
                </a:gridCol>
                <a:gridCol w="1137179">
                  <a:extLst>
                    <a:ext uri="{9D8B030D-6E8A-4147-A177-3AD203B41FA5}">
                      <a16:colId xmlns:a16="http://schemas.microsoft.com/office/drawing/2014/main" val="1973930467"/>
                    </a:ext>
                  </a:extLst>
                </a:gridCol>
                <a:gridCol w="1137179">
                  <a:extLst>
                    <a:ext uri="{9D8B030D-6E8A-4147-A177-3AD203B41FA5}">
                      <a16:colId xmlns:a16="http://schemas.microsoft.com/office/drawing/2014/main" val="90731298"/>
                    </a:ext>
                  </a:extLst>
                </a:gridCol>
                <a:gridCol w="1137179">
                  <a:extLst>
                    <a:ext uri="{9D8B030D-6E8A-4147-A177-3AD203B41FA5}">
                      <a16:colId xmlns:a16="http://schemas.microsoft.com/office/drawing/2014/main" val="3558819566"/>
                    </a:ext>
                  </a:extLst>
                </a:gridCol>
                <a:gridCol w="1137179">
                  <a:extLst>
                    <a:ext uri="{9D8B030D-6E8A-4147-A177-3AD203B41FA5}">
                      <a16:colId xmlns:a16="http://schemas.microsoft.com/office/drawing/2014/main" val="1844448066"/>
                    </a:ext>
                  </a:extLst>
                </a:gridCol>
              </a:tblGrid>
              <a:tr h="16155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Manufacturing</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Retail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Agriculture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Energy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Smart Cities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Healthcare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effectLst/>
                          <a:uLnTx/>
                          <a:uFillTx/>
                          <a:latin typeface="Segoe UI Semibold" panose="020B0702040204020203" pitchFamily="34" charset="0"/>
                          <a:ea typeface="Arial Unicode MS" pitchFamily="34" charset="-128"/>
                          <a:cs typeface="Segoe UI Semibold" panose="020B0702040204020203" pitchFamily="34" charset="0"/>
                        </a:rPr>
                        <a:t>Transportation</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7486030"/>
                  </a:ext>
                </a:extLst>
              </a:tr>
            </a:tbl>
          </a:graphicData>
        </a:graphic>
      </p:graphicFrame>
      <p:cxnSp>
        <p:nvCxnSpPr>
          <p:cNvPr id="117" name="Straight Connector 116">
            <a:extLst>
              <a:ext uri="{FF2B5EF4-FFF2-40B4-BE49-F238E27FC236}">
                <a16:creationId xmlns:a16="http://schemas.microsoft.com/office/drawing/2014/main" id="{50DFE722-EEFB-4639-A07A-54B5B090F163}"/>
              </a:ext>
              <a:ext uri="{C183D7F6-B498-43B3-948B-1728B52AA6E4}">
                <adec:decorative xmlns:adec="http://schemas.microsoft.com/office/drawing/2017/decorative" val="1"/>
              </a:ext>
            </a:extLst>
          </p:cNvPr>
          <p:cNvCxnSpPr>
            <a:cxnSpLocks/>
          </p:cNvCxnSpPr>
          <p:nvPr/>
        </p:nvCxnSpPr>
        <p:spPr>
          <a:xfrm>
            <a:off x="1995754" y="3297337"/>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A5CB988C-C800-43A7-81C2-4562A76F22A8}"/>
              </a:ext>
              <a:ext uri="{C183D7F6-B498-43B3-948B-1728B52AA6E4}">
                <adec:decorative xmlns:adec="http://schemas.microsoft.com/office/drawing/2017/decorative" val="1"/>
              </a:ext>
            </a:extLst>
          </p:cNvPr>
          <p:cNvCxnSpPr>
            <a:cxnSpLocks/>
          </p:cNvCxnSpPr>
          <p:nvPr/>
        </p:nvCxnSpPr>
        <p:spPr>
          <a:xfrm>
            <a:off x="1995754" y="4998816"/>
            <a:ext cx="9847773" cy="0"/>
          </a:xfrm>
          <a:prstGeom prst="line">
            <a:avLst/>
          </a:prstGeom>
          <a:noFill/>
          <a:ln w="12700" cap="flat" cmpd="sng" algn="ctr">
            <a:solidFill>
              <a:schemeClr val="bg1">
                <a:lumMod val="65000"/>
                <a:lumOff val="35000"/>
              </a:schemeClr>
            </a:solidFill>
            <a:prstDash val="solid"/>
            <a:headEnd type="none" w="med" len="med"/>
            <a:tailEnd type="none" w="med" len="med"/>
          </a:ln>
          <a:effectLst/>
        </p:spPr>
      </p:cxnSp>
      <p:sp>
        <p:nvSpPr>
          <p:cNvPr id="119" name="Rectangle 118">
            <a:extLst>
              <a:ext uri="{FF2B5EF4-FFF2-40B4-BE49-F238E27FC236}">
                <a16:creationId xmlns:a16="http://schemas.microsoft.com/office/drawing/2014/main" id="{16102FF4-4A16-4CC4-9E01-D573EEC0EE94}"/>
              </a:ext>
            </a:extLst>
          </p:cNvPr>
          <p:cNvSpPr/>
          <p:nvPr/>
        </p:nvSpPr>
        <p:spPr bwMode="auto">
          <a:xfrm>
            <a:off x="505829" y="3882396"/>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Azure Defender</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rPr>
              <a:t>for IoT</a:t>
            </a:r>
          </a:p>
        </p:txBody>
      </p:sp>
      <p:grpSp>
        <p:nvGrpSpPr>
          <p:cNvPr id="120" name="Graphic 124" descr="Security Center">
            <a:extLst>
              <a:ext uri="{FF2B5EF4-FFF2-40B4-BE49-F238E27FC236}">
                <a16:creationId xmlns:a16="http://schemas.microsoft.com/office/drawing/2014/main" id="{5F7DAE66-4906-4E77-A585-FFFF3B3D2FDB}"/>
              </a:ext>
            </a:extLst>
          </p:cNvPr>
          <p:cNvGrpSpPr/>
          <p:nvPr/>
        </p:nvGrpSpPr>
        <p:grpSpPr>
          <a:xfrm>
            <a:off x="663185" y="2808161"/>
            <a:ext cx="621869" cy="862590"/>
            <a:chOff x="622363" y="4092006"/>
            <a:chExt cx="289470" cy="401523"/>
          </a:xfrm>
        </p:grpSpPr>
        <p:sp>
          <p:nvSpPr>
            <p:cNvPr id="121" name="Freeform: Shape 5">
              <a:extLst>
                <a:ext uri="{FF2B5EF4-FFF2-40B4-BE49-F238E27FC236}">
                  <a16:creationId xmlns:a16="http://schemas.microsoft.com/office/drawing/2014/main" id="{C954D4CD-5BCA-404F-86B2-C365D19A818B}"/>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rgbClr val="50E6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2" name="Freeform: Shape 6">
              <a:extLst>
                <a:ext uri="{FF2B5EF4-FFF2-40B4-BE49-F238E27FC236}">
                  <a16:creationId xmlns:a16="http://schemas.microsoft.com/office/drawing/2014/main" id="{67F92AEF-8CC6-47D1-8357-4E86B89630AB}"/>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rgbClr val="0078D4"/>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sp>
          <p:nvSpPr>
            <p:cNvPr id="124" name="Freeform: Shape 7">
              <a:extLst>
                <a:ext uri="{FF2B5EF4-FFF2-40B4-BE49-F238E27FC236}">
                  <a16:creationId xmlns:a16="http://schemas.microsoft.com/office/drawing/2014/main" id="{6C243A44-0707-441B-8B09-1C3239816868}"/>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rgbClr val="FFFFFF"/>
            </a:solidFill>
            <a:ln w="933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Arial Unicode MS" pitchFamily="34" charset="-128"/>
                <a:cs typeface="+mn-cs"/>
              </a:endParaRPr>
            </a:p>
          </p:txBody>
        </p:sp>
      </p:grpSp>
      <p:pic>
        <p:nvPicPr>
          <p:cNvPr id="125" name="Graphic 124">
            <a:extLst>
              <a:ext uri="{FF2B5EF4-FFF2-40B4-BE49-F238E27FC236}">
                <a16:creationId xmlns:a16="http://schemas.microsoft.com/office/drawing/2014/main" id="{1D7D2FB5-DFB4-4555-8191-AFB0C1CF6E7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674" y="1212144"/>
            <a:ext cx="449533" cy="449533"/>
          </a:xfrm>
          <a:prstGeom prst="rect">
            <a:avLst/>
          </a:prstGeom>
        </p:spPr>
      </p:pic>
      <p:pic>
        <p:nvPicPr>
          <p:cNvPr id="126" name="Graphic 125">
            <a:extLst>
              <a:ext uri="{FF2B5EF4-FFF2-40B4-BE49-F238E27FC236}">
                <a16:creationId xmlns:a16="http://schemas.microsoft.com/office/drawing/2014/main" id="{7DC96065-CEA6-4276-8D52-6624161EAC7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0937" y="1223578"/>
            <a:ext cx="241300" cy="457200"/>
          </a:xfrm>
          <a:prstGeom prst="rect">
            <a:avLst/>
          </a:prstGeom>
        </p:spPr>
      </p:pic>
      <p:pic>
        <p:nvPicPr>
          <p:cNvPr id="127" name="Graphic 126">
            <a:extLst>
              <a:ext uri="{FF2B5EF4-FFF2-40B4-BE49-F238E27FC236}">
                <a16:creationId xmlns:a16="http://schemas.microsoft.com/office/drawing/2014/main" id="{86B45BAB-BBAC-4DBB-801A-FB28E73CF1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2077" y="1286215"/>
            <a:ext cx="349953" cy="349953"/>
          </a:xfrm>
          <a:prstGeom prst="rect">
            <a:avLst/>
          </a:prstGeom>
        </p:spPr>
      </p:pic>
      <p:pic>
        <p:nvPicPr>
          <p:cNvPr id="128" name="Graphic 127">
            <a:extLst>
              <a:ext uri="{FF2B5EF4-FFF2-40B4-BE49-F238E27FC236}">
                <a16:creationId xmlns:a16="http://schemas.microsoft.com/office/drawing/2014/main" id="{CE973CF1-D0C5-4AE3-AE6F-9752683F3FE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54618" y="1267503"/>
            <a:ext cx="439787" cy="439787"/>
          </a:xfrm>
          <a:prstGeom prst="rect">
            <a:avLst/>
          </a:prstGeom>
        </p:spPr>
      </p:pic>
    </p:spTree>
    <p:extLst>
      <p:ext uri="{BB962C8B-B14F-4D97-AF65-F5344CB8AC3E}">
        <p14:creationId xmlns:p14="http://schemas.microsoft.com/office/powerpoint/2010/main" val="31091448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IoT Summit">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84A7CE14-D1D3-344C-A42F-A4FA3DE071E1}"/>
    </a:ext>
  </a:extLst>
</a:theme>
</file>

<file path=ppt/theme/theme8.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446482e-8c04-4f10-91f4-5d651528d8f6">
      <UserInfo>
        <DisplayName>Jessica Harbin (BRIDGE PARTNERS LLC)</DisplayName>
        <AccountId>80</AccountId>
        <AccountType/>
      </UserInfo>
    </SharedWithUsers>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FA06D-DA79-41E3-989C-44B8E143E50E}">
  <ds:schemaRefs>
    <ds:schemaRef ds:uri="c01e68ff-ba35-4d49-95e5-a716800ab2f9"/>
    <ds:schemaRef ds:uri="d33f47d4-3353-4c47-93a7-37f1bba64d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c7c6d36-a165-4e76-ab0d-29282b64d3c9"/>
    <ds:schemaRef ds:uri="a446482e-8c04-4f10-91f4-5d651528d8f6"/>
    <ds:schemaRef ds:uri="32920a28-a2a2-424f-9212-a42fc62de534"/>
    <ds:schemaRef ds:uri="http://schemas.microsoft.com/sharepoint/v3"/>
  </ds:schemaRefs>
</ds:datastoreItem>
</file>

<file path=customXml/itemProps2.xml><?xml version="1.0" encoding="utf-8"?>
<ds:datastoreItem xmlns:ds="http://schemas.openxmlformats.org/officeDocument/2006/customXml" ds:itemID="{D33158D9-87A7-4EDD-A5FF-F19D04665731}">
  <ds:schemaRefs>
    <ds:schemaRef ds:uri="http://schemas.microsoft.com/sharepoint/v3/contenttype/forms"/>
  </ds:schemaRefs>
</ds:datastoreItem>
</file>

<file path=customXml/itemProps3.xml><?xml version="1.0" encoding="utf-8"?>
<ds:datastoreItem xmlns:ds="http://schemas.openxmlformats.org/officeDocument/2006/customXml" ds:itemID="{68BE1326-A45B-407F-B612-99DE85C30D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920a28-a2a2-424f-9212-a42fc62de534"/>
    <ds:schemaRef ds:uri="a446482e-8c04-4f10-91f4-5d651528d8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1894</TotalTime>
  <Words>6137</Words>
  <Application>Microsoft Office PowerPoint</Application>
  <PresentationFormat>Widescreen</PresentationFormat>
  <Paragraphs>827</Paragraphs>
  <Slides>32</Slides>
  <Notes>29</Notes>
  <HiddenSlides>0</HiddenSlides>
  <MMClips>0</MMClips>
  <ScaleCrop>false</ScaleCrop>
  <HeadingPairs>
    <vt:vector size="4" baseType="variant">
      <vt:variant>
        <vt:lpstr>Theme</vt:lpstr>
      </vt:variant>
      <vt:variant>
        <vt:i4>8</vt:i4>
      </vt:variant>
      <vt:variant>
        <vt:lpstr>Slide Titles</vt:lpstr>
      </vt:variant>
      <vt:variant>
        <vt:i4>32</vt:i4>
      </vt:variant>
    </vt:vector>
  </HeadingPairs>
  <TitlesOfParts>
    <vt:vector size="40" baseType="lpstr">
      <vt:lpstr>Azure 1 template</vt:lpstr>
      <vt:lpstr>Black Template</vt:lpstr>
      <vt:lpstr>IoT Summit</vt:lpstr>
      <vt:lpstr>1_Black Template</vt:lpstr>
      <vt:lpstr>Office Theme</vt:lpstr>
      <vt:lpstr>1_Azure 1</vt:lpstr>
      <vt:lpstr>Microsoft_Learn_White_Template</vt:lpstr>
      <vt:lpstr>2_Black Template</vt:lpstr>
      <vt:lpstr>PowerPoint Presentation</vt:lpstr>
      <vt:lpstr>Build end to end IoT Solutions</vt:lpstr>
      <vt:lpstr>Agenda</vt:lpstr>
      <vt:lpstr>Why IoT</vt:lpstr>
      <vt:lpstr>What is IoT? </vt:lpstr>
      <vt:lpstr>What IoT is  really about: </vt:lpstr>
      <vt:lpstr>Where does IoT come from? </vt:lpstr>
      <vt:lpstr>Top reasons for adopting IoT: Productivity and security</vt:lpstr>
      <vt:lpstr>Microsoft’s comprehensive IoT product portfolio</vt:lpstr>
      <vt:lpstr>Microsoft IoT </vt:lpstr>
      <vt:lpstr>Azure IoT helps you transform your business</vt:lpstr>
      <vt:lpstr>PowerPoint Presentation</vt:lpstr>
      <vt:lpstr>Develop with choice</vt:lpstr>
      <vt:lpstr>Your options for building IoT solutions</vt:lpstr>
      <vt:lpstr>Develop with choice</vt:lpstr>
      <vt:lpstr>Your options for building IoT solutions</vt:lpstr>
      <vt:lpstr>Demo  1:  Getting started with IoT Hub  Demo 2:  Getting started with Azure IoT Central </vt:lpstr>
      <vt:lpstr>PowerPoint Presentation</vt:lpstr>
      <vt:lpstr>Azure Time Series Insights (TSI)</vt:lpstr>
      <vt:lpstr>PowerPoint Presentation</vt:lpstr>
      <vt:lpstr>Azure IoT security</vt:lpstr>
      <vt:lpstr>Azure Sphere</vt:lpstr>
      <vt:lpstr>PowerPoint Presentation</vt:lpstr>
      <vt:lpstr>IoT Edge</vt:lpstr>
      <vt:lpstr>Bringing intelligence to any asset Silicon to Service</vt:lpstr>
      <vt:lpstr>PowerPoint Presentation</vt:lpstr>
      <vt:lpstr>PowerPoint Presentation</vt:lpstr>
      <vt:lpstr>Microsoft’s comprehensive IoT product portfolio </vt:lpstr>
      <vt:lpstr>Resources</vt:lpstr>
      <vt:lpstr>PowerPoint Presentation</vt:lpstr>
      <vt:lpstr>PowerPoint Presentation</vt:lpstr>
      <vt:lpstr>Live Q&amp;A  Thank you!  IoT Arch Reference: https://aka.ms/iotrefarchitecture Azure Account Signup: https://aka.ms/get-started-azure-2021 Azure IoT Central: https://apps.azureiotcentral.com/myapps Cloud Skills Challenge: https://aka.ms/30DaysCSC/IoT  MS Learn: https://aka.ms/mslearniot MSFT IoT Developer Video Channel: https://aka.ms/msiotdevs IoT Tech Community: https://aka.ms/iottechcommunity Azure IoT Docs: https://docs.microsoft.com/en-us/azure/iot-fundamentals/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Pamela Cortez</cp:lastModifiedBy>
  <cp:revision>38</cp:revision>
  <dcterms:created xsi:type="dcterms:W3CDTF">2020-09-22T18:25:46Z</dcterms:created>
  <dcterms:modified xsi:type="dcterms:W3CDTF">2021-03-17T20:45:31Z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0x010100F1C5440DF00361458231CD93B84B4EBD</vt:lpwstr>
  </property>
</Properties>
</file>